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93D9-B286-44C1-9633-1F66E39CAA96}" type="datetimeFigureOut">
              <a:rPr lang="sk-SK" smtClean="0"/>
              <a:t>4. 11. 2020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DFB2-C796-4107-A58D-D4D2E8BE35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252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93D9-B286-44C1-9633-1F66E39CAA96}" type="datetimeFigureOut">
              <a:rPr lang="sk-SK" smtClean="0"/>
              <a:t>4. 11. 2020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DFB2-C796-4107-A58D-D4D2E8BE35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3656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93D9-B286-44C1-9633-1F66E39CAA96}" type="datetimeFigureOut">
              <a:rPr lang="sk-SK" smtClean="0"/>
              <a:t>4. 11. 2020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DFB2-C796-4107-A58D-D4D2E8BE35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9645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93D9-B286-44C1-9633-1F66E39CAA96}" type="datetimeFigureOut">
              <a:rPr lang="sk-SK" smtClean="0"/>
              <a:t>4. 11. 2020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DFB2-C796-4107-A58D-D4D2E8BE35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65330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93D9-B286-44C1-9633-1F66E39CAA96}" type="datetimeFigureOut">
              <a:rPr lang="sk-SK" smtClean="0"/>
              <a:t>4. 11. 2020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DFB2-C796-4107-A58D-D4D2E8BE35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159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93D9-B286-44C1-9633-1F66E39CAA96}" type="datetimeFigureOut">
              <a:rPr lang="sk-SK" smtClean="0"/>
              <a:t>4. 11. 2020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DFB2-C796-4107-A58D-D4D2E8BE35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573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93D9-B286-44C1-9633-1F66E39CAA96}" type="datetimeFigureOut">
              <a:rPr lang="sk-SK" smtClean="0"/>
              <a:t>4. 11. 2020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DFB2-C796-4107-A58D-D4D2E8BE35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02564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93D9-B286-44C1-9633-1F66E39CAA96}" type="datetimeFigureOut">
              <a:rPr lang="sk-SK" smtClean="0"/>
              <a:t>4. 11. 2020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DFB2-C796-4107-A58D-D4D2E8BE35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78221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93D9-B286-44C1-9633-1F66E39CAA96}" type="datetimeFigureOut">
              <a:rPr lang="sk-SK" smtClean="0"/>
              <a:t>4. 11. 2020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DFB2-C796-4107-A58D-D4D2E8BE35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400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93D9-B286-44C1-9633-1F66E39CAA96}" type="datetimeFigureOut">
              <a:rPr lang="sk-SK" smtClean="0"/>
              <a:t>4. 11. 2020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DFB2-C796-4107-A58D-D4D2E8BE35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92288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93D9-B286-44C1-9633-1F66E39CAA96}" type="datetimeFigureOut">
              <a:rPr lang="sk-SK" smtClean="0"/>
              <a:t>4. 11. 2020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6DFB2-C796-4107-A58D-D4D2E8BE35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4267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B93D9-B286-44C1-9633-1F66E39CAA96}" type="datetimeFigureOut">
              <a:rPr lang="sk-SK" smtClean="0"/>
              <a:t>4. 11. 2020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6DFB2-C796-4107-A58D-D4D2E8BE35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0262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6874" y="2098756"/>
            <a:ext cx="10327037" cy="2387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sk-SK" sz="7200" b="1" dirty="0">
                <a:latin typeface="Comic Sans MS" panose="030F0702030302020204" pitchFamily="66" charset="0"/>
              </a:rPr>
              <a:t>Slabičné a neslabičné predpony</a:t>
            </a:r>
          </a:p>
        </p:txBody>
      </p:sp>
    </p:spTree>
    <p:extLst>
      <p:ext uri="{BB962C8B-B14F-4D97-AF65-F5344CB8AC3E}">
        <p14:creationId xmlns:p14="http://schemas.microsoft.com/office/powerpoint/2010/main" val="690886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5400" b="1" dirty="0">
                <a:latin typeface="Comic Sans MS" panose="030F0702030302020204" pitchFamily="66" charset="0"/>
              </a:rPr>
              <a:t>Predpony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15878" y="1425844"/>
            <a:ext cx="9825925" cy="475111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sk-SK" dirty="0">
                <a:latin typeface="Comic Sans MS" panose="030F0702030302020204" pitchFamily="66" charset="0"/>
              </a:rPr>
              <a:t> tvorenie slov pomocou predpôn nazývame ODVODZOVANIE</a:t>
            </a:r>
          </a:p>
          <a:p>
            <a:pPr algn="just">
              <a:lnSpc>
                <a:spcPct val="150000"/>
              </a:lnSpc>
            </a:pPr>
            <a:r>
              <a:rPr lang="sk-SK" dirty="0">
                <a:latin typeface="Comic Sans MS" panose="030F0702030302020204" pitchFamily="66" charset="0"/>
              </a:rPr>
              <a:t> pomocou predpôn vznikajú ODVODENÉ SLOVÁ</a:t>
            </a:r>
          </a:p>
          <a:p>
            <a:pPr algn="just">
              <a:lnSpc>
                <a:spcPct val="150000"/>
              </a:lnSpc>
            </a:pPr>
            <a:r>
              <a:rPr lang="sk-SK" dirty="0">
                <a:latin typeface="Comic Sans MS" panose="030F0702030302020204" pitchFamily="66" charset="0"/>
              </a:rPr>
              <a:t> základové slovo – slovo, od ktorého môžeme vytvoriť nové slovo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sk-SK" dirty="0">
                <a:latin typeface="Comic Sans MS" panose="030F0702030302020204" pitchFamily="66" charset="0"/>
              </a:rPr>
              <a:t>			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4848068" y="4370523"/>
            <a:ext cx="23615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b="1" dirty="0">
                <a:latin typeface="Comic Sans MS" panose="030F0702030302020204" pitchFamily="66" charset="0"/>
              </a:rPr>
              <a:t>vy + letieť</a:t>
            </a:r>
          </a:p>
        </p:txBody>
      </p:sp>
      <p:sp>
        <p:nvSpPr>
          <p:cNvPr id="5" name="Obdĺžniková bublina 4"/>
          <p:cNvSpPr/>
          <p:nvPr/>
        </p:nvSpPr>
        <p:spPr>
          <a:xfrm>
            <a:off x="2743200" y="5455403"/>
            <a:ext cx="2262753" cy="495946"/>
          </a:xfrm>
          <a:prstGeom prst="wedgeRectCallout">
            <a:avLst>
              <a:gd name="adj1" fmla="val 51085"/>
              <a:gd name="adj2" fmla="val -163560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dirty="0">
                <a:latin typeface="Comic Sans MS" panose="030F0702030302020204" pitchFamily="66" charset="0"/>
              </a:rPr>
              <a:t>predpona</a:t>
            </a:r>
            <a:endParaRPr lang="sk-SK" dirty="0">
              <a:latin typeface="Comic Sans MS" panose="030F0702030302020204" pitchFamily="66" charset="0"/>
            </a:endParaRPr>
          </a:p>
        </p:txBody>
      </p:sp>
      <p:sp>
        <p:nvSpPr>
          <p:cNvPr id="6" name="Obdĺžniková bublina 5"/>
          <p:cNvSpPr/>
          <p:nvPr/>
        </p:nvSpPr>
        <p:spPr>
          <a:xfrm>
            <a:off x="6444712" y="5455403"/>
            <a:ext cx="3768671" cy="495946"/>
          </a:xfrm>
          <a:prstGeom prst="wedgeRectCallout">
            <a:avLst>
              <a:gd name="adj1" fmla="val -46175"/>
              <a:gd name="adj2" fmla="val -163560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dirty="0">
                <a:latin typeface="Comic Sans MS" panose="030F0702030302020204" pitchFamily="66" charset="0"/>
              </a:rPr>
              <a:t>základové slovo</a:t>
            </a:r>
          </a:p>
        </p:txBody>
      </p:sp>
    </p:spTree>
    <p:extLst>
      <p:ext uri="{BB962C8B-B14F-4D97-AF65-F5344CB8AC3E}">
        <p14:creationId xmlns:p14="http://schemas.microsoft.com/office/powerpoint/2010/main" val="4105380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5400" b="1" dirty="0">
                <a:latin typeface="Comic Sans MS" panose="030F0702030302020204" pitchFamily="66" charset="0"/>
              </a:rPr>
              <a:t>Predpony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15878" y="1425844"/>
            <a:ext cx="9825925" cy="4751119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sk-SK" dirty="0">
                <a:latin typeface="Comic Sans MS" panose="030F0702030302020204" pitchFamily="66" charset="0"/>
              </a:rPr>
              <a:t> pomocou predpôn sa odvodzujú nové slová, napr. vy- + letieť, pre- + letieť, ... </a:t>
            </a:r>
          </a:p>
          <a:p>
            <a:pPr algn="just">
              <a:lnSpc>
                <a:spcPct val="150000"/>
              </a:lnSpc>
            </a:pPr>
            <a:r>
              <a:rPr lang="sk-SK" dirty="0">
                <a:latin typeface="Comic Sans MS" panose="030F0702030302020204" pitchFamily="66" charset="0"/>
              </a:rPr>
              <a:t> na mieste, kde sa predpona pripája k slovu, sa spoluhlásky spodobujú, napr. </a:t>
            </a:r>
            <a:r>
              <a:rPr lang="sk-SK" dirty="0" err="1">
                <a:latin typeface="Comic Sans MS" panose="030F0702030302020204" pitchFamily="66" charset="0"/>
              </a:rPr>
              <a:t>ro</a:t>
            </a:r>
            <a:r>
              <a:rPr lang="sk-SK" dirty="0" err="1">
                <a:solidFill>
                  <a:srgbClr val="FF0000"/>
                </a:solidFill>
                <a:latin typeface="Comic Sans MS" panose="030F0702030302020204" pitchFamily="66" charset="0"/>
              </a:rPr>
              <a:t>z</a:t>
            </a:r>
            <a:r>
              <a:rPr lang="sk-SK" dirty="0">
                <a:latin typeface="Comic Sans MS" panose="030F0702030302020204" pitchFamily="66" charset="0"/>
              </a:rPr>
              <a:t>- + </a:t>
            </a:r>
            <a:r>
              <a:rPr lang="sk-SK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sk-SK" dirty="0">
                <a:latin typeface="Comic Sans MS" panose="030F0702030302020204" pitchFamily="66" charset="0"/>
              </a:rPr>
              <a:t>voriť = ro</a:t>
            </a:r>
            <a:r>
              <a:rPr lang="sk-SK" dirty="0">
                <a:solidFill>
                  <a:srgbClr val="FF0000"/>
                </a:solidFill>
                <a:latin typeface="Comic Sans MS" panose="030F0702030302020204" pitchFamily="66" charset="0"/>
              </a:rPr>
              <a:t>zt</a:t>
            </a:r>
            <a:r>
              <a:rPr lang="sk-SK" dirty="0">
                <a:latin typeface="Comic Sans MS" panose="030F0702030302020204" pitchFamily="66" charset="0"/>
              </a:rPr>
              <a:t>voriť (</a:t>
            </a:r>
            <a:r>
              <a:rPr lang="sk-SK" dirty="0">
                <a:solidFill>
                  <a:srgbClr val="FF0000"/>
                </a:solidFill>
                <a:latin typeface="Comic Sans MS" panose="030F0702030302020204" pitchFamily="66" charset="0"/>
              </a:rPr>
              <a:t>z</a:t>
            </a:r>
            <a:r>
              <a:rPr lang="sk-SK" dirty="0">
                <a:latin typeface="Comic Sans MS" panose="030F0702030302020204" pitchFamily="66" charset="0"/>
              </a:rPr>
              <a:t> – znelá spoluhláska, </a:t>
            </a:r>
            <a:r>
              <a:rPr lang="sk-SK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sk-SK" dirty="0">
                <a:latin typeface="Comic Sans MS" panose="030F0702030302020204" pitchFamily="66" charset="0"/>
              </a:rPr>
              <a:t> – neznelá spoluhláska = </a:t>
            </a:r>
            <a:r>
              <a:rPr lang="sk-SK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z</a:t>
            </a:r>
            <a:r>
              <a:rPr lang="sk-SK" dirty="0">
                <a:latin typeface="Comic Sans MS" panose="030F0702030302020204" pitchFamily="66" charset="0"/>
              </a:rPr>
              <a:t> sa mení pri výslovnosti na </a:t>
            </a:r>
            <a:r>
              <a:rPr lang="sk-SK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sk-SK" dirty="0">
                <a:latin typeface="Comic Sans MS" panose="030F0702030302020204" pitchFamily="66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sk-SK" dirty="0">
                <a:latin typeface="Comic Sans MS" panose="030F0702030302020204" pitchFamily="66" charset="0"/>
              </a:rPr>
              <a:t> pomocou predpony </a:t>
            </a:r>
            <a:r>
              <a:rPr lang="sk-SK" dirty="0">
                <a:solidFill>
                  <a:srgbClr val="FF0000"/>
                </a:solidFill>
                <a:latin typeface="Comic Sans MS" panose="030F0702030302020204" pitchFamily="66" charset="0"/>
              </a:rPr>
              <a:t>ne-</a:t>
            </a:r>
            <a:r>
              <a:rPr lang="sk-SK" dirty="0">
                <a:latin typeface="Comic Sans MS" panose="030F0702030302020204" pitchFamily="66" charset="0"/>
              </a:rPr>
              <a:t> tvoríme antonymá od slovies, napr. vedieť – </a:t>
            </a:r>
            <a:r>
              <a:rPr lang="sk-SK" b="1" dirty="0">
                <a:solidFill>
                  <a:srgbClr val="FF0000"/>
                </a:solidFill>
                <a:latin typeface="Comic Sans MS" panose="030F0702030302020204" pitchFamily="66" charset="0"/>
              </a:rPr>
              <a:t>ne</a:t>
            </a:r>
            <a:r>
              <a:rPr lang="sk-SK" dirty="0">
                <a:latin typeface="Comic Sans MS" panose="030F0702030302020204" pitchFamily="66" charset="0"/>
              </a:rPr>
              <a:t>vedieť</a:t>
            </a:r>
          </a:p>
          <a:p>
            <a:pPr algn="just">
              <a:lnSpc>
                <a:spcPct val="150000"/>
              </a:lnSpc>
            </a:pPr>
            <a:r>
              <a:rPr lang="sk-SK" dirty="0">
                <a:latin typeface="Comic Sans MS" panose="030F0702030302020204" pitchFamily="66" charset="0"/>
              </a:rPr>
              <a:t> odvodzovaním pomocou predpony vznikajú najčastejšie slovesá	</a:t>
            </a:r>
          </a:p>
        </p:txBody>
      </p:sp>
    </p:spTree>
    <p:extLst>
      <p:ext uri="{BB962C8B-B14F-4D97-AF65-F5344CB8AC3E}">
        <p14:creationId xmlns:p14="http://schemas.microsoft.com/office/powerpoint/2010/main" val="1076101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5400" b="1" dirty="0">
                <a:latin typeface="Comic Sans MS" panose="030F0702030302020204" pitchFamily="66" charset="0"/>
              </a:rPr>
              <a:t>Odvodzovanie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15878" y="1481070"/>
            <a:ext cx="9825925" cy="469589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sk-SK" b="1" dirty="0">
                <a:latin typeface="Comic Sans MS" panose="030F0702030302020204" pitchFamily="66" charset="0"/>
              </a:rPr>
              <a:t>ODVODZOVANIE PREDPONAMI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sk-SK" b="1" dirty="0">
                <a:latin typeface="Comic Sans MS" panose="030F0702030302020204" pitchFamily="66" charset="0"/>
              </a:rPr>
              <a:t>	</a:t>
            </a:r>
            <a:r>
              <a:rPr lang="sk-SK" b="1" dirty="0">
                <a:solidFill>
                  <a:srgbClr val="FF0000"/>
                </a:solidFill>
                <a:latin typeface="Comic Sans MS" panose="030F0702030302020204" pitchFamily="66" charset="0"/>
              </a:rPr>
              <a:t>základové</a:t>
            </a:r>
            <a:r>
              <a:rPr lang="sk-SK" b="1" dirty="0">
                <a:latin typeface="Comic Sans MS" panose="030F0702030302020204" pitchFamily="66" charset="0"/>
              </a:rPr>
              <a:t> slovo			   </a:t>
            </a:r>
            <a:r>
              <a:rPr lang="sk-SK" b="1" dirty="0">
                <a:solidFill>
                  <a:srgbClr val="FF0000"/>
                </a:solidFill>
                <a:latin typeface="Comic Sans MS" panose="030F0702030302020204" pitchFamily="66" charset="0"/>
              </a:rPr>
              <a:t>odvodené</a:t>
            </a:r>
            <a:r>
              <a:rPr lang="sk-SK" b="1" dirty="0">
                <a:latin typeface="Comic Sans MS" panose="030F0702030302020204" pitchFamily="66" charset="0"/>
              </a:rPr>
              <a:t> slovo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2732414" y="3410605"/>
            <a:ext cx="11769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latin typeface="Comic Sans MS" panose="030F0702030302020204" pitchFamily="66" charset="0"/>
              </a:rPr>
              <a:t>letieť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7544874" y="3410605"/>
            <a:ext cx="15392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vy</a:t>
            </a:r>
            <a:r>
              <a:rPr lang="sk-SK" sz="2800" u="sng" dirty="0">
                <a:latin typeface="Comic Sans MS" panose="030F0702030302020204" pitchFamily="66" charset="0"/>
              </a:rPr>
              <a:t>letieť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4181014" y="4312887"/>
            <a:ext cx="3212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slovotvorná predpona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8314476" y="4593728"/>
            <a:ext cx="2820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>
                <a:latin typeface="Comic Sans MS" panose="030F0702030302020204" pitchFamily="66" charset="0"/>
              </a:rPr>
              <a:t>slovotvorný základ</a:t>
            </a:r>
          </a:p>
        </p:txBody>
      </p:sp>
      <p:cxnSp>
        <p:nvCxnSpPr>
          <p:cNvPr id="9" name="Rovná spojovacia šípka 8"/>
          <p:cNvCxnSpPr/>
          <p:nvPr/>
        </p:nvCxnSpPr>
        <p:spPr>
          <a:xfrm flipV="1">
            <a:off x="6372811" y="3894637"/>
            <a:ext cx="1298620" cy="48387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ovacia šípka 9"/>
          <p:cNvCxnSpPr/>
          <p:nvPr/>
        </p:nvCxnSpPr>
        <p:spPr>
          <a:xfrm flipH="1" flipV="1">
            <a:off x="8809153" y="3908324"/>
            <a:ext cx="714238" cy="76471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8562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5400" b="1" dirty="0">
                <a:latin typeface="Comic Sans MS" panose="030F0702030302020204" pitchFamily="66" charset="0"/>
              </a:rPr>
              <a:t>Odvodzovanie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15878" y="1425844"/>
            <a:ext cx="9825925" cy="475111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sk-SK" dirty="0">
                <a:latin typeface="Comic Sans MS" panose="030F0702030302020204" pitchFamily="66" charset="0"/>
              </a:rPr>
              <a:t> odvodené slová sa skladajú z dvoch častí: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sk-SK" dirty="0">
              <a:latin typeface="Comic Sans MS" panose="030F0702030302020204" pitchFamily="66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702103" y="2489797"/>
            <a:ext cx="37240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slovotvorná predpona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6028840" y="2489797"/>
            <a:ext cx="3265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latin typeface="Comic Sans MS" panose="030F0702030302020204" pitchFamily="66" charset="0"/>
              </a:rPr>
              <a:t>slovotvorný základ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5548624" y="2489797"/>
            <a:ext cx="357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678879" y="3148995"/>
            <a:ext cx="747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pre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6028840" y="3148995"/>
            <a:ext cx="11769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latin typeface="Comic Sans MS" panose="030F0702030302020204" pitchFamily="66" charset="0"/>
              </a:rPr>
              <a:t>letieť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6028840" y="3812126"/>
            <a:ext cx="11769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latin typeface="Comic Sans MS" panose="030F0702030302020204" pitchFamily="66" charset="0"/>
              </a:rPr>
              <a:t>letieť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6028840" y="4475257"/>
            <a:ext cx="11769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latin typeface="Comic Sans MS" panose="030F0702030302020204" pitchFamily="66" charset="0"/>
              </a:rPr>
              <a:t>letieť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6028840" y="5134455"/>
            <a:ext cx="11769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latin typeface="Comic Sans MS" panose="030F0702030302020204" pitchFamily="66" charset="0"/>
              </a:rPr>
              <a:t>letieť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5548624" y="3129787"/>
            <a:ext cx="357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5548624" y="3769777"/>
            <a:ext cx="357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14" name="BlokTextu 13"/>
          <p:cNvSpPr txBox="1"/>
          <p:nvPr/>
        </p:nvSpPr>
        <p:spPr>
          <a:xfrm>
            <a:off x="5548624" y="4409767"/>
            <a:ext cx="357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15" name="BlokTextu 14"/>
          <p:cNvSpPr txBox="1"/>
          <p:nvPr/>
        </p:nvSpPr>
        <p:spPr>
          <a:xfrm>
            <a:off x="5548624" y="5049757"/>
            <a:ext cx="357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16" name="BlokTextu 15"/>
          <p:cNvSpPr txBox="1"/>
          <p:nvPr/>
        </p:nvSpPr>
        <p:spPr>
          <a:xfrm>
            <a:off x="4843918" y="3769777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od</a:t>
            </a:r>
          </a:p>
        </p:txBody>
      </p:sp>
      <p:sp>
        <p:nvSpPr>
          <p:cNvPr id="17" name="BlokTextu 16"/>
          <p:cNvSpPr txBox="1"/>
          <p:nvPr/>
        </p:nvSpPr>
        <p:spPr>
          <a:xfrm>
            <a:off x="4876896" y="4401369"/>
            <a:ext cx="546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vy</a:t>
            </a:r>
          </a:p>
        </p:txBody>
      </p:sp>
      <p:sp>
        <p:nvSpPr>
          <p:cNvPr id="18" name="BlokTextu 17"/>
          <p:cNvSpPr txBox="1"/>
          <p:nvPr/>
        </p:nvSpPr>
        <p:spPr>
          <a:xfrm>
            <a:off x="4758645" y="5034189"/>
            <a:ext cx="651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pri</a:t>
            </a:r>
          </a:p>
        </p:txBody>
      </p:sp>
    </p:spTree>
    <p:extLst>
      <p:ext uri="{BB962C8B-B14F-4D97-AF65-F5344CB8AC3E}">
        <p14:creationId xmlns:p14="http://schemas.microsoft.com/office/powerpoint/2010/main" val="2214489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5400" b="1" dirty="0">
                <a:latin typeface="Comic Sans MS" panose="030F0702030302020204" pitchFamily="66" charset="0"/>
              </a:rPr>
              <a:t>Odvodzovanie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15878" y="1931831"/>
            <a:ext cx="9825925" cy="424513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sk-SK" b="1" dirty="0">
                <a:latin typeface="Comic Sans MS" panose="030F0702030302020204" pitchFamily="66" charset="0"/>
              </a:rPr>
              <a:t>SLOVOTVORNÁ PREDPONA </a:t>
            </a:r>
            <a:r>
              <a:rPr lang="sk-SK" dirty="0">
                <a:latin typeface="Comic Sans MS" panose="030F0702030302020204" pitchFamily="66" charset="0"/>
              </a:rPr>
              <a:t>- časť odvodeného slova, ktorá stojí pred slovotvorným základom a významovo ho mení, napr. </a:t>
            </a:r>
            <a:r>
              <a:rPr lang="sk-SK" dirty="0">
                <a:solidFill>
                  <a:srgbClr val="FF0000"/>
                </a:solidFill>
                <a:latin typeface="Comic Sans MS" panose="030F0702030302020204" pitchFamily="66" charset="0"/>
              </a:rPr>
              <a:t>pri</a:t>
            </a:r>
            <a:r>
              <a:rPr lang="sk-SK" dirty="0">
                <a:latin typeface="Comic Sans MS" panose="030F0702030302020204" pitchFamily="66" charset="0"/>
              </a:rPr>
              <a:t>letieť, </a:t>
            </a:r>
            <a:r>
              <a:rPr lang="sk-SK" dirty="0">
                <a:solidFill>
                  <a:srgbClr val="FF0000"/>
                </a:solidFill>
                <a:latin typeface="Comic Sans MS" panose="030F0702030302020204" pitchFamily="66" charset="0"/>
              </a:rPr>
              <a:t>vy</a:t>
            </a:r>
            <a:r>
              <a:rPr lang="sk-SK" dirty="0">
                <a:latin typeface="Comic Sans MS" panose="030F0702030302020204" pitchFamily="66" charset="0"/>
              </a:rPr>
              <a:t>letieť, </a:t>
            </a:r>
            <a:r>
              <a:rPr lang="sk-SK" dirty="0">
                <a:solidFill>
                  <a:srgbClr val="FF0000"/>
                </a:solidFill>
                <a:latin typeface="Comic Sans MS" panose="030F0702030302020204" pitchFamily="66" charset="0"/>
              </a:rPr>
              <a:t>pre</a:t>
            </a:r>
            <a:r>
              <a:rPr lang="sk-SK" dirty="0">
                <a:latin typeface="Comic Sans MS" panose="030F0702030302020204" pitchFamily="66" charset="0"/>
              </a:rPr>
              <a:t>letieť, </a:t>
            </a:r>
            <a:r>
              <a:rPr lang="sk-SK" dirty="0">
                <a:solidFill>
                  <a:srgbClr val="FF0000"/>
                </a:solidFill>
                <a:latin typeface="Comic Sans MS" panose="030F0702030302020204" pitchFamily="66" charset="0"/>
              </a:rPr>
              <a:t>na</a:t>
            </a:r>
            <a:r>
              <a:rPr lang="sk-SK" dirty="0">
                <a:latin typeface="Comic Sans MS" panose="030F0702030302020204" pitchFamily="66" charset="0"/>
              </a:rPr>
              <a:t>letieť, ...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sk-SK" b="1" dirty="0">
                <a:latin typeface="Comic Sans MS" panose="030F0702030302020204" pitchFamily="66" charset="0"/>
              </a:rPr>
              <a:t>SLOVOTVORNÝ ZÁKLAD </a:t>
            </a:r>
            <a:r>
              <a:rPr lang="sk-SK" dirty="0">
                <a:latin typeface="Comic Sans MS" panose="030F0702030302020204" pitchFamily="66" charset="0"/>
              </a:rPr>
              <a:t>- je časť odvodeného slova, ktorá ostane po odtrhnutí slovotvornej predpony.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sk-SK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900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5400" b="1" dirty="0">
                <a:latin typeface="Comic Sans MS" panose="030F0702030302020204" pitchFamily="66" charset="0"/>
              </a:rPr>
              <a:t>Slovotvorná predpona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523262"/>
            <a:ext cx="10103603" cy="448627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sk-SK" dirty="0">
                <a:latin typeface="Comic Sans MS" panose="030F0702030302020204" pitchFamily="66" charset="0"/>
              </a:rPr>
              <a:t> poznáme 2 druhy predpôn:</a:t>
            </a:r>
          </a:p>
          <a:p>
            <a:pPr marL="914400" lvl="1" indent="-457200" algn="just">
              <a:lnSpc>
                <a:spcPct val="150000"/>
              </a:lnSpc>
              <a:buFont typeface="+mj-lt"/>
              <a:buAutoNum type="alphaUcPeriod"/>
            </a:pPr>
            <a:r>
              <a:rPr lang="sk-SK" sz="2800" b="1" dirty="0">
                <a:latin typeface="Comic Sans MS" panose="030F0702030302020204" pitchFamily="66" charset="0"/>
              </a:rPr>
              <a:t> slabičné predpony </a:t>
            </a:r>
            <a:r>
              <a:rPr lang="sk-SK" sz="2800" dirty="0">
                <a:latin typeface="Comic Sans MS" panose="030F0702030302020204" pitchFamily="66" charset="0"/>
              </a:rPr>
              <a:t>– vytvárajú samostatnú slabiku, napr. </a:t>
            </a:r>
            <a:r>
              <a:rPr lang="sk-SK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pri</a:t>
            </a:r>
            <a:r>
              <a:rPr lang="sk-SK" sz="2800" dirty="0">
                <a:latin typeface="Comic Sans MS" panose="030F0702030302020204" pitchFamily="66" charset="0"/>
              </a:rPr>
              <a:t>/niesť, </a:t>
            </a:r>
            <a:r>
              <a:rPr lang="sk-SK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vy</a:t>
            </a:r>
            <a:r>
              <a:rPr lang="sk-SK" sz="2800" dirty="0">
                <a:latin typeface="Comic Sans MS" panose="030F0702030302020204" pitchFamily="66" charset="0"/>
              </a:rPr>
              <a:t>/</a:t>
            </a:r>
            <a:r>
              <a:rPr lang="sk-SK" sz="2800" dirty="0" err="1">
                <a:latin typeface="Comic Sans MS" panose="030F0702030302020204" pitchFamily="66" charset="0"/>
              </a:rPr>
              <a:t>le</a:t>
            </a:r>
            <a:r>
              <a:rPr lang="sk-SK" sz="2800" dirty="0">
                <a:latin typeface="Comic Sans MS" panose="030F0702030302020204" pitchFamily="66" charset="0"/>
              </a:rPr>
              <a:t>/</a:t>
            </a:r>
            <a:r>
              <a:rPr lang="sk-SK" sz="2800" dirty="0" err="1">
                <a:latin typeface="Comic Sans MS" panose="030F0702030302020204" pitchFamily="66" charset="0"/>
              </a:rPr>
              <a:t>tieť</a:t>
            </a:r>
            <a:r>
              <a:rPr lang="sk-SK" sz="2800" dirty="0">
                <a:latin typeface="Comic Sans MS" panose="030F0702030302020204" pitchFamily="66" charset="0"/>
              </a:rPr>
              <a:t>, </a:t>
            </a:r>
            <a:r>
              <a:rPr lang="sk-SK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pra</a:t>
            </a:r>
            <a:r>
              <a:rPr lang="sk-SK" sz="2800" dirty="0">
                <a:latin typeface="Comic Sans MS" panose="030F0702030302020204" pitchFamily="66" charset="0"/>
              </a:rPr>
              <a:t>/sta/</a:t>
            </a:r>
            <a:r>
              <a:rPr lang="sk-SK" sz="2800" dirty="0" err="1">
                <a:latin typeface="Comic Sans MS" panose="030F0702030302020204" pitchFamily="66" charset="0"/>
              </a:rPr>
              <a:t>rý</a:t>
            </a:r>
            <a:r>
              <a:rPr lang="sk-SK" sz="2800" dirty="0">
                <a:latin typeface="Comic Sans MS" panose="030F0702030302020204" pitchFamily="66" charset="0"/>
              </a:rPr>
              <a:t>, </a:t>
            </a:r>
            <a:r>
              <a:rPr lang="sk-SK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na</a:t>
            </a:r>
            <a:r>
              <a:rPr lang="sk-SK" sz="2800" dirty="0">
                <a:latin typeface="Comic Sans MS" panose="030F0702030302020204" pitchFamily="66" charset="0"/>
              </a:rPr>
              <a:t>/</a:t>
            </a:r>
            <a:r>
              <a:rPr lang="sk-SK" sz="2800" dirty="0" err="1">
                <a:latin typeface="Comic Sans MS" panose="030F0702030302020204" pitchFamily="66" charset="0"/>
              </a:rPr>
              <a:t>kres</a:t>
            </a:r>
            <a:r>
              <a:rPr lang="sk-SK" sz="2800" dirty="0">
                <a:latin typeface="Comic Sans MS" panose="030F0702030302020204" pitchFamily="66" charset="0"/>
              </a:rPr>
              <a:t>/</a:t>
            </a:r>
            <a:r>
              <a:rPr lang="sk-SK" sz="2800" dirty="0" err="1">
                <a:latin typeface="Comic Sans MS" panose="030F0702030302020204" pitchFamily="66" charset="0"/>
              </a:rPr>
              <a:t>liť</a:t>
            </a:r>
            <a:r>
              <a:rPr lang="sk-SK" sz="2800" dirty="0">
                <a:latin typeface="Comic Sans MS" panose="030F0702030302020204" pitchFamily="66" charset="0"/>
              </a:rPr>
              <a:t>, ... » </a:t>
            </a:r>
            <a:r>
              <a:rPr lang="sk-SK" sz="2800" u="sng" dirty="0">
                <a:latin typeface="Comic Sans MS" panose="030F0702030302020204" pitchFamily="66" charset="0"/>
              </a:rPr>
              <a:t>sú to predpony so samohláskou</a:t>
            </a:r>
          </a:p>
          <a:p>
            <a:pPr marL="914400" lvl="1" indent="-457200" algn="just">
              <a:lnSpc>
                <a:spcPct val="150000"/>
              </a:lnSpc>
              <a:buFont typeface="+mj-lt"/>
              <a:buAutoNum type="alphaUcPeriod"/>
            </a:pPr>
            <a:r>
              <a:rPr lang="sk-SK" sz="2800" b="1" dirty="0">
                <a:latin typeface="Comic Sans MS" panose="030F0702030302020204" pitchFamily="66" charset="0"/>
              </a:rPr>
              <a:t> neslabičné predpony – </a:t>
            </a:r>
            <a:r>
              <a:rPr lang="sk-SK" sz="2800" dirty="0">
                <a:latin typeface="Comic Sans MS" panose="030F0702030302020204" pitchFamily="66" charset="0"/>
              </a:rPr>
              <a:t>nevytvárajú samostatnú slabiku, napr. </a:t>
            </a:r>
            <a:r>
              <a:rPr lang="sk-SK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sk-SK" sz="2800" dirty="0">
                <a:latin typeface="Comic Sans MS" panose="030F0702030302020204" pitchFamily="66" charset="0"/>
              </a:rPr>
              <a:t>kon/</a:t>
            </a:r>
            <a:r>
              <a:rPr lang="sk-SK" sz="2800" dirty="0" err="1">
                <a:latin typeface="Comic Sans MS" panose="030F0702030302020204" pitchFamily="66" charset="0"/>
              </a:rPr>
              <a:t>tro</a:t>
            </a:r>
            <a:r>
              <a:rPr lang="sk-SK" sz="2800" dirty="0">
                <a:latin typeface="Comic Sans MS" panose="030F0702030302020204" pitchFamily="66" charset="0"/>
              </a:rPr>
              <a:t>/</a:t>
            </a:r>
            <a:r>
              <a:rPr lang="sk-SK" sz="2800" dirty="0" err="1">
                <a:latin typeface="Comic Sans MS" panose="030F0702030302020204" pitchFamily="66" charset="0"/>
              </a:rPr>
              <a:t>lo</a:t>
            </a:r>
            <a:r>
              <a:rPr lang="sk-SK" sz="2800" dirty="0">
                <a:latin typeface="Comic Sans MS" panose="030F0702030302020204" pitchFamily="66" charset="0"/>
              </a:rPr>
              <a:t>/</a:t>
            </a:r>
            <a:r>
              <a:rPr lang="sk-SK" sz="2800" dirty="0" err="1">
                <a:latin typeface="Comic Sans MS" panose="030F0702030302020204" pitchFamily="66" charset="0"/>
              </a:rPr>
              <a:t>vať</a:t>
            </a:r>
            <a:r>
              <a:rPr lang="sk-SK" sz="2800" dirty="0">
                <a:latin typeface="Comic Sans MS" panose="030F0702030302020204" pitchFamily="66" charset="0"/>
              </a:rPr>
              <a:t> (nesprávne: </a:t>
            </a:r>
            <a:r>
              <a:rPr lang="sk-SK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sk-SK" sz="2800" dirty="0">
                <a:latin typeface="Comic Sans MS" panose="030F0702030302020204" pitchFamily="66" charset="0"/>
              </a:rPr>
              <a:t>/</a:t>
            </a:r>
            <a:r>
              <a:rPr lang="sk-SK" sz="2800" dirty="0" err="1">
                <a:latin typeface="Comic Sans MS" panose="030F0702030302020204" pitchFamily="66" charset="0"/>
              </a:rPr>
              <a:t>kon</a:t>
            </a:r>
            <a:r>
              <a:rPr lang="sk-SK" sz="2800" dirty="0">
                <a:latin typeface="Comic Sans MS" panose="030F0702030302020204" pitchFamily="66" charset="0"/>
              </a:rPr>
              <a:t>/</a:t>
            </a:r>
            <a:r>
              <a:rPr lang="sk-SK" sz="2800" dirty="0" err="1">
                <a:latin typeface="Comic Sans MS" panose="030F0702030302020204" pitchFamily="66" charset="0"/>
              </a:rPr>
              <a:t>tro</a:t>
            </a:r>
            <a:r>
              <a:rPr lang="sk-SK" sz="2800" dirty="0">
                <a:latin typeface="Comic Sans MS" panose="030F0702030302020204" pitchFamily="66" charset="0"/>
              </a:rPr>
              <a:t>/</a:t>
            </a:r>
            <a:r>
              <a:rPr lang="sk-SK" sz="2800" dirty="0" err="1">
                <a:latin typeface="Comic Sans MS" panose="030F0702030302020204" pitchFamily="66" charset="0"/>
              </a:rPr>
              <a:t>lo</a:t>
            </a:r>
            <a:r>
              <a:rPr lang="sk-SK" sz="2800" dirty="0">
                <a:latin typeface="Comic Sans MS" panose="030F0702030302020204" pitchFamily="66" charset="0"/>
              </a:rPr>
              <a:t>/</a:t>
            </a:r>
            <a:r>
              <a:rPr lang="sk-SK" sz="2800" dirty="0" err="1">
                <a:latin typeface="Comic Sans MS" panose="030F0702030302020204" pitchFamily="66" charset="0"/>
              </a:rPr>
              <a:t>vať</a:t>
            </a:r>
            <a:r>
              <a:rPr lang="sk-SK" sz="2800" dirty="0">
                <a:latin typeface="Comic Sans MS" panose="030F0702030302020204" pitchFamily="66" charset="0"/>
              </a:rPr>
              <a:t>) » </a:t>
            </a:r>
            <a:r>
              <a:rPr lang="sk-SK" sz="2800" u="sng" dirty="0">
                <a:latin typeface="Comic Sans MS" panose="030F0702030302020204" pitchFamily="66" charset="0"/>
              </a:rPr>
              <a:t>sú to predpony len spoluhláskové</a:t>
            </a:r>
            <a:endParaRPr lang="sk-SK" sz="2800" b="1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938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5096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k-SK" sz="5400" b="1" dirty="0">
                <a:latin typeface="Comic Sans MS" panose="030F0702030302020204" pitchFamily="66" charset="0"/>
              </a:rPr>
              <a:t>Slovotvorná predpona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2176530"/>
            <a:ext cx="10103603" cy="400043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sk-SK" dirty="0">
                <a:latin typeface="Comic Sans MS" panose="030F0702030302020204" pitchFamily="66" charset="0"/>
              </a:rPr>
              <a:t> </a:t>
            </a:r>
            <a:r>
              <a:rPr lang="sk-SK" b="1" dirty="0">
                <a:latin typeface="Comic Sans MS" panose="030F0702030302020204" pitchFamily="66" charset="0"/>
              </a:rPr>
              <a:t>SLABIČNÉ PREDPONY: </a:t>
            </a:r>
            <a:r>
              <a:rPr lang="sk-SK" b="1" dirty="0">
                <a:solidFill>
                  <a:srgbClr val="FF0000"/>
                </a:solidFill>
                <a:latin typeface="Comic Sans MS" panose="030F0702030302020204" pitchFamily="66" charset="0"/>
              </a:rPr>
              <a:t>vy-, </a:t>
            </a:r>
            <a:r>
              <a:rPr lang="sk-SK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vý</a:t>
            </a:r>
            <a:r>
              <a:rPr lang="sk-SK" b="1" dirty="0">
                <a:solidFill>
                  <a:srgbClr val="FF0000"/>
                </a:solidFill>
                <a:latin typeface="Comic Sans MS" panose="030F0702030302020204" pitchFamily="66" charset="0"/>
              </a:rPr>
              <a:t>-, na-, za-, po-, pred-, pod-, pri-, pre-, o-, u-, </a:t>
            </a:r>
            <a:r>
              <a:rPr lang="sk-SK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ob</a:t>
            </a:r>
            <a:r>
              <a:rPr lang="sk-SK" b="1" dirty="0">
                <a:solidFill>
                  <a:srgbClr val="FF0000"/>
                </a:solidFill>
                <a:latin typeface="Comic Sans MS" panose="030F0702030302020204" pitchFamily="66" charset="0"/>
              </a:rPr>
              <a:t>-, od-, do-, </a:t>
            </a:r>
            <a:r>
              <a:rPr lang="sk-SK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roz</a:t>
            </a:r>
            <a:r>
              <a:rPr lang="sk-SK" b="1" dirty="0">
                <a:solidFill>
                  <a:srgbClr val="FF0000"/>
                </a:solidFill>
                <a:latin typeface="Comic Sans MS" panose="030F0702030302020204" pitchFamily="66" charset="0"/>
              </a:rPr>
              <a:t>-, bez-, cez-, ne- </a:t>
            </a:r>
          </a:p>
          <a:p>
            <a:pPr algn="just">
              <a:lnSpc>
                <a:spcPct val="150000"/>
              </a:lnSpc>
            </a:pPr>
            <a:r>
              <a:rPr lang="sk-SK" sz="2800" b="1" dirty="0">
                <a:latin typeface="Comic Sans MS" panose="030F0702030302020204" pitchFamily="66" charset="0"/>
              </a:rPr>
              <a:t> NESLABIČNÉ PREDPONY: </a:t>
            </a:r>
            <a:r>
              <a:rPr lang="sk-SK" sz="28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vz</a:t>
            </a:r>
            <a:r>
              <a:rPr lang="sk-SK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-, v-, z-, s-</a:t>
            </a:r>
          </a:p>
        </p:txBody>
      </p:sp>
    </p:spTree>
    <p:extLst>
      <p:ext uri="{BB962C8B-B14F-4D97-AF65-F5344CB8AC3E}">
        <p14:creationId xmlns:p14="http://schemas.microsoft.com/office/powerpoint/2010/main" val="301215715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346</Words>
  <Application>Microsoft Office PowerPoint</Application>
  <PresentationFormat>Širokouhlá</PresentationFormat>
  <Paragraphs>48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Motív Office</vt:lpstr>
      <vt:lpstr>Slabičné a neslabičné predpony</vt:lpstr>
      <vt:lpstr>Predpony</vt:lpstr>
      <vt:lpstr>Predpony</vt:lpstr>
      <vt:lpstr>Odvodzovanie</vt:lpstr>
      <vt:lpstr>Odvodzovanie</vt:lpstr>
      <vt:lpstr>Odvodzovanie</vt:lpstr>
      <vt:lpstr>Slovotvorná predpona</vt:lpstr>
      <vt:lpstr>Slovotvorná predpona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Slabičné a neslabičné predpony</dc:title>
  <dc:creator>ziak</dc:creator>
  <cp:lastModifiedBy>vikic</cp:lastModifiedBy>
  <cp:revision>58</cp:revision>
  <dcterms:created xsi:type="dcterms:W3CDTF">2020-05-25T16:25:39Z</dcterms:created>
  <dcterms:modified xsi:type="dcterms:W3CDTF">2020-11-04T17:07:05Z</dcterms:modified>
</cp:coreProperties>
</file>