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AFFAC-75FB-4414-A2A3-D074C625D987}" type="datetimeFigureOut">
              <a:rPr lang="sk-SK" smtClean="0"/>
              <a:pPr/>
              <a:t>29. 10. 2020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A24AF-5EB3-4C98-848D-A908B667C04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AFFAC-75FB-4414-A2A3-D074C625D987}" type="datetimeFigureOut">
              <a:rPr lang="sk-SK" smtClean="0"/>
              <a:pPr/>
              <a:t>29. 10. 2020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A24AF-5EB3-4C98-848D-A908B667C04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AFFAC-75FB-4414-A2A3-D074C625D987}" type="datetimeFigureOut">
              <a:rPr lang="sk-SK" smtClean="0"/>
              <a:pPr/>
              <a:t>29. 10. 2020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A24AF-5EB3-4C98-848D-A908B667C04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AFFAC-75FB-4414-A2A3-D074C625D987}" type="datetimeFigureOut">
              <a:rPr lang="sk-SK" smtClean="0"/>
              <a:pPr/>
              <a:t>29. 10. 2020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A24AF-5EB3-4C98-848D-A908B667C04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AFFAC-75FB-4414-A2A3-D074C625D987}" type="datetimeFigureOut">
              <a:rPr lang="sk-SK" smtClean="0"/>
              <a:pPr/>
              <a:t>29. 10. 2020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A24AF-5EB3-4C98-848D-A908B667C04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AFFAC-75FB-4414-A2A3-D074C625D987}" type="datetimeFigureOut">
              <a:rPr lang="sk-SK" smtClean="0"/>
              <a:pPr/>
              <a:t>29. 10. 2020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A24AF-5EB3-4C98-848D-A908B667C04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AFFAC-75FB-4414-A2A3-D074C625D987}" type="datetimeFigureOut">
              <a:rPr lang="sk-SK" smtClean="0"/>
              <a:pPr/>
              <a:t>29. 10. 2020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A24AF-5EB3-4C98-848D-A908B667C04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AFFAC-75FB-4414-A2A3-D074C625D987}" type="datetimeFigureOut">
              <a:rPr lang="sk-SK" smtClean="0"/>
              <a:pPr/>
              <a:t>29. 10. 2020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A24AF-5EB3-4C98-848D-A908B667C04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AFFAC-75FB-4414-A2A3-D074C625D987}" type="datetimeFigureOut">
              <a:rPr lang="sk-SK" smtClean="0"/>
              <a:pPr/>
              <a:t>29. 10. 2020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A24AF-5EB3-4C98-848D-A908B667C04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AFFAC-75FB-4414-A2A3-D074C625D987}" type="datetimeFigureOut">
              <a:rPr lang="sk-SK" smtClean="0"/>
              <a:pPr/>
              <a:t>29. 10. 2020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A24AF-5EB3-4C98-848D-A908B667C04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AFFAC-75FB-4414-A2A3-D074C625D987}" type="datetimeFigureOut">
              <a:rPr lang="sk-SK" smtClean="0"/>
              <a:pPr/>
              <a:t>29. 10. 2020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A24AF-5EB3-4C98-848D-A908B667C04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AFFAC-75FB-4414-A2A3-D074C625D987}" type="datetimeFigureOut">
              <a:rPr lang="sk-SK" smtClean="0"/>
              <a:pPr/>
              <a:t>29. 10. 2020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A24AF-5EB3-4C98-848D-A908B667C04E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i="1" dirty="0" err="1" smtClean="0">
                <a:solidFill>
                  <a:srgbClr val="FF0000"/>
                </a:solidFill>
              </a:rPr>
              <a:t>We</a:t>
            </a:r>
            <a:r>
              <a:rPr lang="sk-SK" b="1" i="1" dirty="0" smtClean="0">
                <a:solidFill>
                  <a:srgbClr val="FF0000"/>
                </a:solidFill>
              </a:rPr>
              <a:t> had a </a:t>
            </a:r>
            <a:r>
              <a:rPr lang="sk-SK" b="1" i="1" dirty="0" err="1" smtClean="0">
                <a:solidFill>
                  <a:srgbClr val="FF0000"/>
                </a:solidFill>
              </a:rPr>
              <a:t>concert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sz="3200" dirty="0" smtClean="0"/>
              <a:t>Koncertovali sme</a:t>
            </a:r>
            <a:endParaRPr lang="sk-SK" sz="3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i="1" dirty="0" err="1" smtClean="0">
                <a:solidFill>
                  <a:srgbClr val="FF0000"/>
                </a:solidFill>
              </a:rPr>
              <a:t>Vocabulary</a:t>
            </a:r>
            <a:r>
              <a:rPr lang="sk-SK" b="1" i="1" dirty="0" smtClean="0">
                <a:solidFill>
                  <a:srgbClr val="FF0000"/>
                </a:solidFill>
              </a:rPr>
              <a:t> </a:t>
            </a:r>
            <a:endParaRPr lang="sk-SK" b="1" i="1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b="1" i="1" dirty="0" smtClean="0"/>
              <a:t>Slovná zásoba</a:t>
            </a:r>
          </a:p>
          <a:p>
            <a:pPr>
              <a:buFont typeface="Wingdings" pitchFamily="2" charset="2"/>
              <a:buChar char="q"/>
            </a:pPr>
            <a:r>
              <a:rPr lang="sk-SK" dirty="0" smtClean="0"/>
              <a:t>Slovnú zásobu sa nauč naspamäť, ale aj písomne.</a:t>
            </a:r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/>
          <p:nvPr/>
        </p:nvPicPr>
        <p:blipFill>
          <a:blip r:embed="rId2"/>
          <a:srcRect l="8264" t="50458" r="81624" b="33874"/>
          <a:stretch>
            <a:fillRect/>
          </a:stretch>
        </p:blipFill>
        <p:spPr bwMode="auto">
          <a:xfrm>
            <a:off x="857224" y="642918"/>
            <a:ext cx="1357322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ok 4"/>
          <p:cNvPicPr/>
          <p:nvPr/>
        </p:nvPicPr>
        <p:blipFill>
          <a:blip r:embed="rId2"/>
          <a:srcRect l="19473" t="50735" r="70601" b="33382"/>
          <a:stretch>
            <a:fillRect/>
          </a:stretch>
        </p:blipFill>
        <p:spPr bwMode="auto">
          <a:xfrm>
            <a:off x="2357422" y="714356"/>
            <a:ext cx="1428760" cy="12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ok 5"/>
          <p:cNvPicPr/>
          <p:nvPr/>
        </p:nvPicPr>
        <p:blipFill>
          <a:blip r:embed="rId3"/>
          <a:srcRect l="29522" t="50294" r="59433" b="33120"/>
          <a:stretch>
            <a:fillRect/>
          </a:stretch>
        </p:blipFill>
        <p:spPr bwMode="auto">
          <a:xfrm>
            <a:off x="3786182" y="714356"/>
            <a:ext cx="142876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ok 6"/>
          <p:cNvPicPr/>
          <p:nvPr/>
        </p:nvPicPr>
        <p:blipFill>
          <a:blip r:embed="rId3"/>
          <a:srcRect l="41136" t="50294" r="48492" b="33192"/>
          <a:stretch>
            <a:fillRect/>
          </a:stretch>
        </p:blipFill>
        <p:spPr bwMode="auto">
          <a:xfrm>
            <a:off x="5286380" y="642918"/>
            <a:ext cx="142876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ok 7"/>
          <p:cNvPicPr/>
          <p:nvPr/>
        </p:nvPicPr>
        <p:blipFill>
          <a:blip r:embed="rId3"/>
          <a:srcRect l="51963" t="50294" r="36694" b="33678"/>
          <a:stretch>
            <a:fillRect/>
          </a:stretch>
        </p:blipFill>
        <p:spPr bwMode="auto">
          <a:xfrm>
            <a:off x="6786578" y="642918"/>
            <a:ext cx="135732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ázok 10"/>
          <p:cNvPicPr/>
          <p:nvPr/>
        </p:nvPicPr>
        <p:blipFill>
          <a:blip r:embed="rId3"/>
          <a:srcRect l="8745" t="67439" r="38240" b="18621"/>
          <a:stretch>
            <a:fillRect/>
          </a:stretch>
        </p:blipFill>
        <p:spPr bwMode="auto">
          <a:xfrm>
            <a:off x="857224" y="3000372"/>
            <a:ext cx="728667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bdĺžnik 12"/>
          <p:cNvSpPr/>
          <p:nvPr/>
        </p:nvSpPr>
        <p:spPr>
          <a:xfrm>
            <a:off x="928662" y="2071678"/>
            <a:ext cx="70009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>
                <a:cs typeface="Tunga"/>
              </a:rPr>
              <a:t>[ </a:t>
            </a:r>
            <a:r>
              <a:rPr lang="sk-SK" dirty="0" err="1" smtClean="0">
                <a:cs typeface="Tunga"/>
              </a:rPr>
              <a:t>kons</a:t>
            </a:r>
            <a:r>
              <a:rPr lang="sk-SK" dirty="0" smtClean="0">
                <a:cs typeface="Tunga"/>
              </a:rPr>
              <a:t>(r)t ]</a:t>
            </a:r>
            <a:r>
              <a:rPr lang="sk-SK" dirty="0">
                <a:cs typeface="Tunga"/>
              </a:rPr>
              <a:t> </a:t>
            </a:r>
            <a:r>
              <a:rPr lang="sk-SK" dirty="0" smtClean="0">
                <a:cs typeface="Tunga"/>
              </a:rPr>
              <a:t>           [ </a:t>
            </a:r>
            <a:r>
              <a:rPr lang="sk-SK" dirty="0" err="1" smtClean="0">
                <a:cs typeface="Tunga"/>
              </a:rPr>
              <a:t>drams</a:t>
            </a:r>
            <a:r>
              <a:rPr lang="sk-SK" dirty="0" smtClean="0">
                <a:cs typeface="Tunga"/>
              </a:rPr>
              <a:t> ]	   [ </a:t>
            </a:r>
            <a:r>
              <a:rPr lang="sk-SK" dirty="0" err="1" smtClean="0">
                <a:cs typeface="Tunga"/>
              </a:rPr>
              <a:t>instrument</a:t>
            </a:r>
            <a:r>
              <a:rPr lang="sk-SK" dirty="0" smtClean="0">
                <a:cs typeface="Tunga"/>
              </a:rPr>
              <a:t> ]  	 [ </a:t>
            </a:r>
            <a:r>
              <a:rPr lang="sk-SK" dirty="0" err="1" smtClean="0">
                <a:cs typeface="Tunga"/>
              </a:rPr>
              <a:t>vajli</a:t>
            </a:r>
            <a:r>
              <a:rPr lang="sk-SK" dirty="0" err="1" smtClean="0">
                <a:ea typeface="Tahoma"/>
                <a:cs typeface="Tahoma"/>
                <a:sym typeface="Symbol"/>
              </a:rPr>
              <a:t>ǝ</a:t>
            </a:r>
            <a:r>
              <a:rPr lang="sk-SK" dirty="0" err="1" smtClean="0">
                <a:cs typeface="Tunga"/>
              </a:rPr>
              <a:t>n</a:t>
            </a:r>
            <a:r>
              <a:rPr lang="sk-SK" dirty="0" smtClean="0">
                <a:cs typeface="Tunga"/>
              </a:rPr>
              <a:t> ]       [ </a:t>
            </a:r>
            <a:r>
              <a:rPr lang="sk-SK" dirty="0" err="1" smtClean="0">
                <a:cs typeface="Tunga"/>
              </a:rPr>
              <a:t>ódiens</a:t>
            </a:r>
            <a:r>
              <a:rPr lang="sk-SK" dirty="0">
                <a:cs typeface="Tunga"/>
              </a:rPr>
              <a:t> </a:t>
            </a:r>
            <a:r>
              <a:rPr lang="sk-SK" dirty="0" smtClean="0">
                <a:cs typeface="Tunga"/>
              </a:rPr>
              <a:t>]</a:t>
            </a:r>
          </a:p>
          <a:p>
            <a:r>
              <a:rPr lang="sk-SK" dirty="0">
                <a:cs typeface="Tunga"/>
              </a:rPr>
              <a:t> </a:t>
            </a:r>
            <a:r>
              <a:rPr lang="sk-SK" dirty="0" smtClean="0">
                <a:cs typeface="Tunga"/>
              </a:rPr>
              <a:t> koncert 	                </a:t>
            </a:r>
            <a:r>
              <a:rPr lang="sk-SK" dirty="0" smtClean="0"/>
              <a:t>bubny 	</a:t>
            </a:r>
            <a:r>
              <a:rPr lang="sk-SK" dirty="0"/>
              <a:t> </a:t>
            </a:r>
            <a:r>
              <a:rPr lang="sk-SK" dirty="0" smtClean="0"/>
              <a:t>      nástroj	    husle	</a:t>
            </a:r>
            <a:r>
              <a:rPr lang="sk-SK" sz="1600" dirty="0" smtClean="0"/>
              <a:t>           publikum</a:t>
            </a:r>
            <a:endParaRPr lang="sk-SK" sz="1600" dirty="0"/>
          </a:p>
        </p:txBody>
      </p:sp>
      <p:sp>
        <p:nvSpPr>
          <p:cNvPr id="15" name="Obdĺžnik 14"/>
          <p:cNvSpPr/>
          <p:nvPr/>
        </p:nvSpPr>
        <p:spPr>
          <a:xfrm>
            <a:off x="928662" y="4572008"/>
            <a:ext cx="7429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>
                <a:cs typeface="Tunga"/>
              </a:rPr>
              <a:t>[</a:t>
            </a:r>
            <a:r>
              <a:rPr lang="sk-SK" dirty="0" err="1" smtClean="0">
                <a:cs typeface="Tunga"/>
              </a:rPr>
              <a:t>ríkórd</a:t>
            </a:r>
            <a:r>
              <a:rPr lang="sk-SK" dirty="0" err="1" smtClean="0">
                <a:ea typeface="Tahoma"/>
                <a:cs typeface="Tahoma"/>
                <a:sym typeface="Symbol"/>
              </a:rPr>
              <a:t>ǝ</a:t>
            </a:r>
            <a:r>
              <a:rPr lang="sk-SK" dirty="0" smtClean="0">
                <a:ea typeface="Tahoma"/>
                <a:cs typeface="Tahoma"/>
                <a:sym typeface="Symbol"/>
              </a:rPr>
              <a:t>(r) </a:t>
            </a:r>
            <a:r>
              <a:rPr lang="sk-SK" dirty="0" smtClean="0">
                <a:cs typeface="Tunga"/>
              </a:rPr>
              <a:t>          [ čí(r) ]	        [</a:t>
            </a:r>
            <a:r>
              <a:rPr lang="sk-SK" dirty="0" err="1" smtClean="0">
                <a:cs typeface="Tunga"/>
              </a:rPr>
              <a:t>stejdž</a:t>
            </a:r>
            <a:r>
              <a:rPr lang="sk-SK" dirty="0" smtClean="0">
                <a:cs typeface="Tunga"/>
              </a:rPr>
              <a:t>]  	[ </a:t>
            </a:r>
            <a:r>
              <a:rPr lang="sk-SK" dirty="0" err="1" smtClean="0">
                <a:cs typeface="Tunga"/>
              </a:rPr>
              <a:t>progrem</a:t>
            </a:r>
            <a:r>
              <a:rPr lang="sk-SK" dirty="0" smtClean="0">
                <a:cs typeface="Tunga"/>
              </a:rPr>
              <a:t> ]        [</a:t>
            </a:r>
            <a:r>
              <a:rPr lang="sk-SK" dirty="0" err="1" smtClean="0">
                <a:cs typeface="Tunga"/>
              </a:rPr>
              <a:t>trampit</a:t>
            </a:r>
            <a:r>
              <a:rPr lang="sk-SK" dirty="0" smtClean="0">
                <a:cs typeface="Tunga"/>
              </a:rPr>
              <a:t>]</a:t>
            </a:r>
          </a:p>
          <a:p>
            <a:r>
              <a:rPr lang="sk-SK" dirty="0" smtClean="0">
                <a:cs typeface="Tunga"/>
              </a:rPr>
              <a:t>flauta	            </a:t>
            </a:r>
            <a:r>
              <a:rPr lang="sk-SK" dirty="0" smtClean="0"/>
              <a:t>povzbudzovať       javisko	   program            trúbka</a:t>
            </a:r>
            <a:endParaRPr lang="sk-SK" dirty="0"/>
          </a:p>
        </p:txBody>
      </p:sp>
      <p:sp>
        <p:nvSpPr>
          <p:cNvPr id="16" name="Obdĺžnik 15"/>
          <p:cNvSpPr/>
          <p:nvPr/>
        </p:nvSpPr>
        <p:spPr>
          <a:xfrm>
            <a:off x="928662" y="5357826"/>
            <a:ext cx="7286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sk-SK" dirty="0" smtClean="0">
                <a:solidFill>
                  <a:srgbClr val="FF0000"/>
                </a:solidFill>
              </a:rPr>
              <a:t> </a:t>
            </a:r>
            <a:r>
              <a:rPr lang="sk-SK" dirty="0" smtClean="0"/>
              <a:t>	Slovnú zásobu si môžeš vypočuť na tejto web. stránke. https://www.youtube.com/watch?v=1OKt_w1MTqg</a:t>
            </a:r>
            <a:endParaRPr lang="sk-SK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Minulý jednoduchý čas slovesa </a:t>
            </a:r>
            <a:r>
              <a:rPr lang="sk-SK" i="1" u="sng" dirty="0" smtClean="0">
                <a:solidFill>
                  <a:srgbClr val="FF0000"/>
                </a:solidFill>
              </a:rPr>
              <a:t>byť</a:t>
            </a:r>
            <a:endParaRPr lang="sk-SK" i="1" u="sng" dirty="0">
              <a:solidFill>
                <a:srgbClr val="FF0000"/>
              </a:solidFill>
            </a:endParaRPr>
          </a:p>
        </p:txBody>
      </p:sp>
      <p:pic>
        <p:nvPicPr>
          <p:cNvPr id="4" name="Obrázok 3"/>
          <p:cNvPicPr/>
          <p:nvPr/>
        </p:nvPicPr>
        <p:blipFill>
          <a:blip r:embed="rId2"/>
          <a:srcRect l="20496" t="32463" r="22645" b="8235"/>
          <a:stretch>
            <a:fillRect/>
          </a:stretch>
        </p:blipFill>
        <p:spPr bwMode="auto">
          <a:xfrm>
            <a:off x="714348" y="1643050"/>
            <a:ext cx="757242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Minulý jednoduchý čas slovesa </a:t>
            </a:r>
            <a:r>
              <a:rPr lang="sk-SK" i="1" u="sng" dirty="0" smtClean="0">
                <a:solidFill>
                  <a:srgbClr val="FF0000"/>
                </a:solidFill>
              </a:rPr>
              <a:t>mať</a:t>
            </a:r>
            <a:endParaRPr lang="sk-SK" i="1" u="sng" dirty="0">
              <a:solidFill>
                <a:srgbClr val="FF0000"/>
              </a:solidFill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642910" y="1428736"/>
            <a:ext cx="792961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k-SK" sz="3200" dirty="0"/>
              <a:t>Sloveso </a:t>
            </a:r>
            <a:r>
              <a:rPr lang="sk-SK" sz="3200" dirty="0" err="1">
                <a:solidFill>
                  <a:srgbClr val="FF0000"/>
                </a:solidFill>
              </a:rPr>
              <a:t>have</a:t>
            </a:r>
            <a:r>
              <a:rPr lang="sk-SK" sz="3200" dirty="0">
                <a:solidFill>
                  <a:srgbClr val="FF0000"/>
                </a:solidFill>
              </a:rPr>
              <a:t> </a:t>
            </a:r>
            <a:r>
              <a:rPr lang="sk-SK" sz="3200" dirty="0"/>
              <a:t>/mať/ sa v minulom </a:t>
            </a:r>
            <a:r>
              <a:rPr lang="sk-SK" sz="3200" dirty="0" smtClean="0"/>
              <a:t>čase </a:t>
            </a:r>
            <a:r>
              <a:rPr lang="sk-SK" sz="3200" dirty="0"/>
              <a:t>skloňuje</a:t>
            </a:r>
            <a:r>
              <a:rPr lang="sk-SK" sz="3200" dirty="0" smtClean="0"/>
              <a:t>:</a:t>
            </a:r>
          </a:p>
          <a:p>
            <a:pPr lvl="0"/>
            <a:endParaRPr lang="sk-SK" sz="2400" dirty="0"/>
          </a:p>
          <a:p>
            <a:r>
              <a:rPr lang="sk-SK" sz="2400" dirty="0" smtClean="0"/>
              <a:t>I  </a:t>
            </a:r>
            <a:r>
              <a:rPr lang="sk-SK" sz="2400" dirty="0"/>
              <a:t> </a:t>
            </a:r>
            <a:r>
              <a:rPr lang="sk-SK" sz="2400" dirty="0" smtClean="0">
                <a:solidFill>
                  <a:srgbClr val="FF0000"/>
                </a:solidFill>
              </a:rPr>
              <a:t>had   </a:t>
            </a:r>
            <a:r>
              <a:rPr lang="sk-SK" sz="2400" dirty="0" smtClean="0"/>
              <a:t>a</a:t>
            </a:r>
            <a:r>
              <a:rPr lang="sk-SK" sz="2400" dirty="0"/>
              <a:t> </a:t>
            </a:r>
            <a:r>
              <a:rPr lang="sk-SK" sz="2400" dirty="0" err="1"/>
              <a:t>concert</a:t>
            </a:r>
            <a:r>
              <a:rPr lang="sk-SK" sz="2400" dirty="0"/>
              <a:t>.			</a:t>
            </a:r>
            <a:r>
              <a:rPr lang="sk-SK" sz="2400" dirty="0" err="1" smtClean="0"/>
              <a:t>We</a:t>
            </a:r>
            <a:r>
              <a:rPr lang="sk-SK" sz="2400" dirty="0" smtClean="0"/>
              <a:t>   </a:t>
            </a:r>
            <a:r>
              <a:rPr lang="sk-SK" sz="2400" dirty="0" smtClean="0">
                <a:solidFill>
                  <a:srgbClr val="FF0000"/>
                </a:solidFill>
              </a:rPr>
              <a:t>had   </a:t>
            </a:r>
            <a:r>
              <a:rPr lang="sk-SK" sz="2400" dirty="0"/>
              <a:t>a </a:t>
            </a:r>
            <a:r>
              <a:rPr lang="sk-SK" sz="2400" dirty="0" err="1"/>
              <a:t>concert</a:t>
            </a:r>
            <a:r>
              <a:rPr lang="sk-SK" sz="2400" dirty="0"/>
              <a:t>.</a:t>
            </a:r>
          </a:p>
          <a:p>
            <a:r>
              <a:rPr lang="sk-SK" sz="2400" dirty="0" err="1"/>
              <a:t>You</a:t>
            </a:r>
            <a:r>
              <a:rPr lang="sk-SK" sz="2400" dirty="0"/>
              <a:t> </a:t>
            </a:r>
            <a:r>
              <a:rPr lang="sk-SK" sz="2400" dirty="0" smtClean="0"/>
              <a:t>  </a:t>
            </a:r>
            <a:r>
              <a:rPr lang="sk-SK" sz="2400" dirty="0" smtClean="0">
                <a:solidFill>
                  <a:srgbClr val="FF0000"/>
                </a:solidFill>
              </a:rPr>
              <a:t>had  </a:t>
            </a:r>
            <a:r>
              <a:rPr lang="sk-SK" sz="2400" dirty="0" smtClean="0"/>
              <a:t> </a:t>
            </a:r>
            <a:r>
              <a:rPr lang="sk-SK" sz="2400" dirty="0"/>
              <a:t>a </a:t>
            </a:r>
            <a:r>
              <a:rPr lang="sk-SK" sz="2400" dirty="0" err="1"/>
              <a:t>concert</a:t>
            </a:r>
            <a:r>
              <a:rPr lang="sk-SK" sz="2400" dirty="0"/>
              <a:t>.			</a:t>
            </a:r>
            <a:r>
              <a:rPr lang="sk-SK" sz="2400" dirty="0" err="1" smtClean="0"/>
              <a:t>You</a:t>
            </a:r>
            <a:r>
              <a:rPr lang="sk-SK" sz="2400" dirty="0" smtClean="0"/>
              <a:t>   </a:t>
            </a:r>
            <a:r>
              <a:rPr lang="sk-SK" sz="2400" dirty="0">
                <a:solidFill>
                  <a:srgbClr val="FF0000"/>
                </a:solidFill>
              </a:rPr>
              <a:t>had</a:t>
            </a:r>
            <a:r>
              <a:rPr lang="sk-SK" sz="2400" dirty="0"/>
              <a:t> </a:t>
            </a:r>
            <a:r>
              <a:rPr lang="sk-SK" sz="2400" dirty="0" smtClean="0"/>
              <a:t>  a</a:t>
            </a:r>
            <a:r>
              <a:rPr lang="sk-SK" sz="2400" dirty="0"/>
              <a:t> </a:t>
            </a:r>
            <a:r>
              <a:rPr lang="sk-SK" sz="2400" dirty="0" err="1"/>
              <a:t>concert</a:t>
            </a:r>
            <a:r>
              <a:rPr lang="sk-SK" sz="2400" dirty="0"/>
              <a:t>.</a:t>
            </a:r>
          </a:p>
          <a:p>
            <a:r>
              <a:rPr lang="sk-SK" sz="2400" dirty="0" err="1"/>
              <a:t>She</a:t>
            </a:r>
            <a:r>
              <a:rPr lang="sk-SK" sz="2400" dirty="0"/>
              <a:t> </a:t>
            </a:r>
            <a:r>
              <a:rPr lang="sk-SK" sz="2400" dirty="0" smtClean="0"/>
              <a:t>   </a:t>
            </a:r>
            <a:r>
              <a:rPr lang="sk-SK" sz="2400" dirty="0" smtClean="0">
                <a:solidFill>
                  <a:srgbClr val="FF0000"/>
                </a:solidFill>
              </a:rPr>
              <a:t>had  </a:t>
            </a:r>
            <a:r>
              <a:rPr lang="sk-SK" sz="2400" dirty="0" smtClean="0"/>
              <a:t> </a:t>
            </a:r>
            <a:r>
              <a:rPr lang="sk-SK" sz="2400" dirty="0"/>
              <a:t>a </a:t>
            </a:r>
            <a:r>
              <a:rPr lang="sk-SK" sz="2400" dirty="0" err="1"/>
              <a:t>concert</a:t>
            </a:r>
            <a:r>
              <a:rPr lang="sk-SK" sz="2400" dirty="0"/>
              <a:t>.			</a:t>
            </a:r>
            <a:r>
              <a:rPr lang="sk-SK" sz="2400" dirty="0" err="1" smtClean="0"/>
              <a:t>We</a:t>
            </a:r>
            <a:r>
              <a:rPr lang="sk-SK" sz="2400" dirty="0" smtClean="0"/>
              <a:t>   </a:t>
            </a:r>
            <a:r>
              <a:rPr lang="sk-SK" sz="2400" dirty="0" smtClean="0">
                <a:solidFill>
                  <a:srgbClr val="FF0000"/>
                </a:solidFill>
              </a:rPr>
              <a:t>had  </a:t>
            </a:r>
            <a:r>
              <a:rPr lang="sk-SK" sz="2400" dirty="0" smtClean="0"/>
              <a:t> </a:t>
            </a:r>
            <a:r>
              <a:rPr lang="sk-SK" sz="2400" dirty="0"/>
              <a:t>a </a:t>
            </a:r>
            <a:r>
              <a:rPr lang="sk-SK" sz="2400" dirty="0" err="1"/>
              <a:t>concert</a:t>
            </a:r>
            <a:r>
              <a:rPr lang="sk-SK" sz="2400" dirty="0"/>
              <a:t>.</a:t>
            </a:r>
          </a:p>
          <a:p>
            <a:r>
              <a:rPr lang="sk-SK" sz="2400" dirty="0" err="1"/>
              <a:t>He</a:t>
            </a:r>
            <a:r>
              <a:rPr lang="sk-SK" sz="2400" dirty="0"/>
              <a:t> </a:t>
            </a:r>
            <a:r>
              <a:rPr lang="sk-SK" sz="2400" dirty="0" smtClean="0"/>
              <a:t>  </a:t>
            </a:r>
            <a:r>
              <a:rPr lang="sk-SK" sz="2400" dirty="0" smtClean="0">
                <a:solidFill>
                  <a:srgbClr val="FF0000"/>
                </a:solidFill>
              </a:rPr>
              <a:t>had  </a:t>
            </a:r>
            <a:r>
              <a:rPr lang="sk-SK" sz="2400" dirty="0" smtClean="0"/>
              <a:t> </a:t>
            </a:r>
            <a:r>
              <a:rPr lang="sk-SK" sz="2400" dirty="0"/>
              <a:t>a </a:t>
            </a:r>
            <a:r>
              <a:rPr lang="sk-SK" sz="2400" dirty="0" err="1"/>
              <a:t>concert</a:t>
            </a:r>
            <a:r>
              <a:rPr lang="sk-SK" sz="2400" dirty="0"/>
              <a:t>.</a:t>
            </a:r>
          </a:p>
          <a:p>
            <a:r>
              <a:rPr lang="sk-SK" sz="2400" dirty="0" err="1" smtClean="0"/>
              <a:t>It</a:t>
            </a:r>
            <a:r>
              <a:rPr lang="sk-SK" sz="2400" dirty="0" smtClean="0"/>
              <a:t>   </a:t>
            </a:r>
            <a:r>
              <a:rPr lang="sk-SK" sz="2400" dirty="0" smtClean="0">
                <a:solidFill>
                  <a:srgbClr val="FF0000"/>
                </a:solidFill>
              </a:rPr>
              <a:t>had  </a:t>
            </a:r>
            <a:r>
              <a:rPr lang="sk-SK" sz="2400" dirty="0" smtClean="0"/>
              <a:t> </a:t>
            </a:r>
            <a:r>
              <a:rPr lang="sk-SK" sz="2400" dirty="0"/>
              <a:t>a </a:t>
            </a:r>
            <a:r>
              <a:rPr lang="sk-SK" sz="2400" dirty="0" err="1"/>
              <a:t>concert</a:t>
            </a:r>
            <a:r>
              <a:rPr lang="sk-SK" sz="2400" dirty="0"/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642910" y="642918"/>
            <a:ext cx="7643866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sk-SK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sk-SK" sz="3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Minulý čas pravidelných slovies tvoríme tak, že k infinitívu (základnému tvaru slovesa) pridáme koncovku </a:t>
            </a:r>
            <a:r>
              <a:rPr kumimoji="0" lang="sk-SK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sk-SK" sz="3200" b="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ed</a:t>
            </a:r>
            <a:r>
              <a:rPr kumimoji="0" lang="sk-SK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k-SK" sz="3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alebo</a:t>
            </a:r>
            <a:r>
              <a:rPr kumimoji="0" lang="sk-SK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sk-SK" sz="32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d.</a:t>
            </a:r>
            <a:endParaRPr kumimoji="0" lang="sk-SK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32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Napríklad: </a:t>
            </a:r>
            <a:endParaRPr kumimoji="0" lang="sk-SK" sz="32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walk</a:t>
            </a:r>
            <a:r>
              <a:rPr kumimoji="0" lang="sk-SK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k-SK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kumimoji="0" lang="sk-SK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k-SK" sz="3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walk</a:t>
            </a:r>
            <a:r>
              <a:rPr kumimoji="0" lang="sk-SK" sz="3200" b="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ed</a:t>
            </a:r>
            <a:endParaRPr kumimoji="0" lang="sk-SK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look</a:t>
            </a:r>
            <a:r>
              <a:rPr kumimoji="0" lang="sk-SK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</a:t>
            </a:r>
            <a:r>
              <a:rPr kumimoji="0" lang="sk-SK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k-SK" sz="3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look</a:t>
            </a:r>
            <a:r>
              <a:rPr kumimoji="0" lang="sk-SK" sz="3200" b="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ed</a:t>
            </a:r>
            <a:endParaRPr kumimoji="0" lang="sk-SK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decide</a:t>
            </a:r>
            <a:r>
              <a:rPr kumimoji="0" lang="sk-SK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</a:t>
            </a:r>
            <a:r>
              <a:rPr kumimoji="0" lang="sk-SK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k-SK" sz="3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decid</a:t>
            </a:r>
            <a:r>
              <a:rPr kumimoji="0" lang="sk-SK" sz="3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</a:t>
            </a:r>
            <a:r>
              <a:rPr kumimoji="0" lang="sk-SK" sz="3200" b="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</a:t>
            </a:r>
            <a:endParaRPr kumimoji="0" lang="sk-SK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kumimoji="0" lang="sk-SK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928662" y="428604"/>
            <a:ext cx="750099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sk-SK" sz="3200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Ak je sloveso zakončené na</a:t>
            </a:r>
            <a:r>
              <a:rPr lang="sk-SK" sz="3200" i="1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</a:t>
            </a:r>
            <a:r>
              <a:rPr lang="sk-SK" sz="3200" b="1" i="1" dirty="0" smtClean="0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y</a:t>
            </a:r>
            <a:r>
              <a:rPr lang="sk-SK" sz="3200" i="1" dirty="0" smtClean="0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sk-SK" sz="3200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 pred ním stojí spoluhláska,  </a:t>
            </a:r>
            <a:r>
              <a:rPr lang="sk-SK" sz="3200" i="1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 </a:t>
            </a:r>
            <a:r>
              <a:rPr lang="sk-SK" sz="3200" b="1" i="1" dirty="0" smtClean="0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y </a:t>
            </a:r>
            <a:r>
              <a:rPr lang="sk-SK" sz="3200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sa zmení n</a:t>
            </a:r>
            <a:r>
              <a:rPr lang="sk-SK" sz="3200" i="1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 </a:t>
            </a:r>
            <a:r>
              <a:rPr lang="sk-SK" sz="3200" i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 </a:t>
            </a:r>
            <a:r>
              <a:rPr lang="sk-SK" sz="3200" b="1" i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i</a:t>
            </a:r>
            <a:r>
              <a:rPr lang="sk-SK" sz="3200" i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sk-SK" sz="3200" i="1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+ </a:t>
            </a:r>
            <a:r>
              <a:rPr lang="sk-SK" sz="3200" b="1" i="1" dirty="0" err="1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ed</a:t>
            </a:r>
            <a:r>
              <a:rPr lang="sk-SK" sz="3200" b="1" i="1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.</a:t>
            </a:r>
            <a:endParaRPr lang="sk-SK" sz="3200" i="1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sk-SK" sz="32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Ak je  </a:t>
            </a:r>
            <a:r>
              <a:rPr lang="sk-SK" sz="3200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sloveso zakončené na </a:t>
            </a:r>
            <a:r>
              <a:rPr lang="sk-SK" sz="3200" i="1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</a:t>
            </a:r>
            <a:r>
              <a:rPr lang="sk-SK" sz="3200" b="1" i="1" dirty="0" smtClean="0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y</a:t>
            </a:r>
            <a:r>
              <a:rPr lang="sk-SK" sz="3200" i="1" dirty="0" smtClean="0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sk-SK" sz="3200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 pred ním stojí </a:t>
            </a:r>
            <a:r>
              <a:rPr lang="sk-SK" sz="3200" dirty="0" err="1" smtClean="0"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samoluhláska</a:t>
            </a:r>
            <a:r>
              <a:rPr lang="sk-SK" sz="3200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,</a:t>
            </a:r>
            <a:r>
              <a:rPr lang="sk-SK" sz="3200" i="1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– </a:t>
            </a:r>
            <a:r>
              <a:rPr lang="sk-SK" sz="3200" b="1" i="1" dirty="0" smtClean="0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y </a:t>
            </a:r>
            <a:r>
              <a:rPr lang="sk-SK" sz="3200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sa nezmení, pridá  sa </a:t>
            </a:r>
            <a:r>
              <a:rPr lang="sk-SK" sz="3200" i="1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iba – </a:t>
            </a:r>
            <a:r>
              <a:rPr lang="sk-SK" sz="3200" b="1" i="1" dirty="0" err="1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ed</a:t>
            </a:r>
            <a:endParaRPr lang="sk-SK" sz="3200" b="1" i="1" dirty="0" smtClean="0">
              <a:solidFill>
                <a:srgbClr val="0070C0"/>
              </a:solidFill>
              <a:latin typeface="Calibri" pitchFamily="34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endParaRPr lang="sk-SK" sz="3200" i="1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k-SK" sz="3200" i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Napríklad: </a:t>
            </a:r>
            <a:endParaRPr lang="sk-SK" sz="3200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k-SK" sz="3200" i="1" dirty="0" err="1" smtClean="0"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ti</a:t>
            </a:r>
            <a:r>
              <a:rPr lang="sk-SK" sz="3200" i="1" u="sng" dirty="0" err="1" smtClean="0"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</a:t>
            </a:r>
            <a:r>
              <a:rPr lang="sk-SK" sz="3200" i="1" dirty="0" err="1" smtClean="0"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y</a:t>
            </a:r>
            <a:r>
              <a:rPr lang="sk-SK" sz="3200" i="1" dirty="0" smtClean="0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</a:t>
            </a:r>
            <a:r>
              <a:rPr lang="sk-SK" sz="3200" i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sk-SK" sz="3200" i="1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tid</a:t>
            </a:r>
            <a:r>
              <a:rPr lang="sk-SK" sz="3200" i="1" dirty="0" err="1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i</a:t>
            </a:r>
            <a:r>
              <a:rPr lang="sk-SK" sz="3200" i="1" dirty="0" err="1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ed</a:t>
            </a:r>
            <a:r>
              <a:rPr lang="sk-SK" sz="3200" i="1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endParaRPr lang="sk-SK" sz="3200" i="1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k-SK" sz="3200" i="1" dirty="0" err="1" smtClean="0"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pl</a:t>
            </a:r>
            <a:r>
              <a:rPr lang="sk-SK" sz="3200" i="1" u="sng" dirty="0" err="1" smtClean="0"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</a:t>
            </a:r>
            <a:r>
              <a:rPr lang="sk-SK" sz="3200" i="1" dirty="0" err="1" smtClean="0"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y</a:t>
            </a:r>
            <a:r>
              <a:rPr lang="sk-SK" sz="3200" i="1" dirty="0" smtClean="0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 </a:t>
            </a:r>
            <a:r>
              <a:rPr lang="sk-SK" sz="3200" i="1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play</a:t>
            </a:r>
            <a:r>
              <a:rPr lang="sk-SK" sz="3200" i="1" dirty="0" err="1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ed</a:t>
            </a:r>
            <a:r>
              <a:rPr lang="sk-SK" sz="3200" i="1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endParaRPr lang="sk-SK" sz="3200" i="1" dirty="0" smtClean="0">
              <a:latin typeface="Calibri" pitchFamily="34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66</Words>
  <Application>Microsoft Office PowerPoint</Application>
  <PresentationFormat>Prezentácia na obrazovke (4:3)</PresentationFormat>
  <Paragraphs>29</Paragraphs>
  <Slides>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8" baseType="lpstr">
      <vt:lpstr>Motív Office</vt:lpstr>
      <vt:lpstr>We had a concert Koncertovali sme</vt:lpstr>
      <vt:lpstr>Vocabulary </vt:lpstr>
      <vt:lpstr>Snímka 3</vt:lpstr>
      <vt:lpstr>Minulý jednoduchý čas slovesa byť</vt:lpstr>
      <vt:lpstr>Minulý jednoduchý čas slovesa mať</vt:lpstr>
      <vt:lpstr>Snímka 6</vt:lpstr>
      <vt:lpstr>Snímka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PC</dc:creator>
  <cp:lastModifiedBy>PC</cp:lastModifiedBy>
  <cp:revision>18</cp:revision>
  <dcterms:created xsi:type="dcterms:W3CDTF">2020-10-28T09:48:23Z</dcterms:created>
  <dcterms:modified xsi:type="dcterms:W3CDTF">2020-10-29T07:18:36Z</dcterms:modified>
</cp:coreProperties>
</file>