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3" r:id="rId5"/>
    <p:sldId id="265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97979"/>
    <a:srgbClr val="949494"/>
    <a:srgbClr val="BABABA"/>
    <a:srgbClr val="808080"/>
    <a:srgbClr val="3333FF"/>
    <a:srgbClr val="FFFFBD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6079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37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3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53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09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69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1960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9924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552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345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36836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825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170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15575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547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446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C2F4-02A7-4F56-B7F1-9A15520332BF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5713-0E38-48A0-9385-0549E3C8EE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40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88022" y="1484784"/>
            <a:ext cx="75921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52400" dist="76200" dir="5400000" algn="tl" rotWithShape="0">
                    <a:srgbClr val="000000">
                      <a:alpha val="40000"/>
                    </a:srgbClr>
                  </a:outerShdw>
                </a:effectLst>
              </a:rPr>
              <a:t>Magnetické </a:t>
            </a:r>
          </a:p>
          <a:p>
            <a:pPr algn="ctr"/>
            <a:r>
              <a:rPr lang="sk-SK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52400" dist="76200" dir="5400000" algn="tl" rotWithShape="0">
                    <a:srgbClr val="000000">
                      <a:alpha val="40000"/>
                    </a:srgbClr>
                  </a:outerShdw>
                </a:effectLst>
              </a:rPr>
              <a:t>vlastnosti </a:t>
            </a:r>
            <a:r>
              <a:rPr lang="sk-SK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52400" dist="76200" dir="5400000" algn="tl" rotWithShape="0">
                    <a:srgbClr val="000000">
                      <a:alpha val="40000"/>
                    </a:srgbClr>
                  </a:outerShdw>
                </a:effectLst>
              </a:rPr>
              <a:t>látok</a:t>
            </a:r>
          </a:p>
          <a:p>
            <a:pPr algn="ctr"/>
            <a:r>
              <a:rPr lang="sk-SK" sz="3200" spc="50" dirty="0" smtClean="0">
                <a:ln w="11430"/>
                <a:solidFill>
                  <a:srgbClr val="696969"/>
                </a:solidFill>
              </a:rPr>
              <a:t>opakovanie</a:t>
            </a:r>
            <a:endParaRPr lang="sk-SK" sz="3200" cap="none" spc="50" dirty="0">
              <a:ln w="11430"/>
              <a:solidFill>
                <a:srgbClr val="696969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39552" y="5877272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9. ročník</a:t>
            </a:r>
          </a:p>
          <a:p>
            <a:r>
              <a:rPr lang="sk-SK" dirty="0" smtClean="0"/>
              <a:t>Mgr. Lenka </a:t>
            </a:r>
            <a:r>
              <a:rPr lang="sk-SK" dirty="0" err="1" smtClean="0"/>
              <a:t>Ferjaková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323056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11560" y="4365104"/>
            <a:ext cx="3888432" cy="2232248"/>
            <a:chOff x="1115616" y="2308101"/>
            <a:chExt cx="6908123" cy="3033887"/>
          </a:xfrm>
        </p:grpSpPr>
        <p:pic>
          <p:nvPicPr>
            <p:cNvPr id="2050" name="Picture 2" descr="C:\Users\skola\Desktop\magnety\scientifica-lodestone-or-magnetite-with-nails-attracked-to-this-magnetic-rock-arkansas-us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636912"/>
              <a:ext cx="3163707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kola\Desktop\magnety\prodzoomimg1103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08101"/>
              <a:ext cx="3566343" cy="303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Zaoblený obdĺžnik 11"/>
          <p:cNvSpPr/>
          <p:nvPr/>
        </p:nvSpPr>
        <p:spPr>
          <a:xfrm>
            <a:off x="323528" y="1020474"/>
            <a:ext cx="8640960" cy="3262524"/>
          </a:xfrm>
          <a:prstGeom prst="roundRect">
            <a:avLst>
              <a:gd name="adj" fmla="val 4126"/>
            </a:avLst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sz="2400" b="1" dirty="0">
                <a:solidFill>
                  <a:schemeClr val="tx1"/>
                </a:solidFill>
              </a:rPr>
              <a:t>Magnet</a:t>
            </a:r>
            <a:r>
              <a:rPr lang="sk-SK" sz="2400" dirty="0">
                <a:solidFill>
                  <a:schemeClr val="tx1"/>
                </a:solidFill>
              </a:rPr>
              <a:t> je teleso, ktoré pôsobí magnetickou silou najmä na predmety zo železa, ale aj z iných kovov</a:t>
            </a:r>
            <a:r>
              <a:rPr lang="sk-SK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sk-SK" sz="2400" dirty="0" smtClean="0">
              <a:solidFill>
                <a:schemeClr val="tx1"/>
              </a:solidFill>
            </a:endParaRPr>
          </a:p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Magnety poznáme:</a:t>
            </a:r>
          </a:p>
          <a:p>
            <a:pPr algn="ctr"/>
            <a:endParaRPr lang="sk-SK" sz="2400" b="1" dirty="0">
              <a:solidFill>
                <a:schemeClr val="tx1"/>
              </a:solidFill>
            </a:endParaRPr>
          </a:p>
          <a:p>
            <a:pPr algn="ctr"/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2400" u="sng" dirty="0" smtClean="0">
                <a:solidFill>
                  <a:schemeClr val="tx1"/>
                </a:solidFill>
              </a:rPr>
              <a:t>Prírodné</a:t>
            </a:r>
            <a:r>
              <a:rPr lang="sk-SK" sz="2400" dirty="0" smtClean="0">
                <a:solidFill>
                  <a:schemeClr val="tx1"/>
                </a:solidFill>
              </a:rPr>
              <a:t> (magnetovec) 	         </a:t>
            </a:r>
            <a:r>
              <a:rPr lang="sk-SK" sz="2400" u="sng" dirty="0" smtClean="0">
                <a:solidFill>
                  <a:schemeClr val="tx1"/>
                </a:solidFill>
              </a:rPr>
              <a:t>Umelé </a:t>
            </a:r>
            <a:r>
              <a:rPr lang="sk-SK" sz="2400" dirty="0" smtClean="0">
                <a:solidFill>
                  <a:schemeClr val="tx1"/>
                </a:solidFill>
              </a:rPr>
              <a:t>(školské magnety)</a:t>
            </a:r>
            <a:endParaRPr lang="sk-SK" sz="2400" dirty="0">
              <a:solidFill>
                <a:schemeClr val="tx1"/>
              </a:solidFill>
            </a:endParaRPr>
          </a:p>
          <a:p>
            <a:pPr algn="ctr"/>
            <a:endParaRPr lang="sk-SK" dirty="0">
              <a:solidFill>
                <a:srgbClr val="696969"/>
              </a:solidFill>
            </a:endParaRPr>
          </a:p>
        </p:txBody>
      </p:sp>
      <p:sp>
        <p:nvSpPr>
          <p:cNvPr id="11" name="TextovéPole 11"/>
          <p:cNvSpPr txBox="1"/>
          <p:nvPr/>
        </p:nvSpPr>
        <p:spPr>
          <a:xfrm>
            <a:off x="4862355" y="207184"/>
            <a:ext cx="3420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ČO JE MAGNET?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15" y="4491201"/>
            <a:ext cx="2160240" cy="2160240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 flipH="1">
            <a:off x="2987824" y="2924944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5652120" y="2885035"/>
            <a:ext cx="864096" cy="439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Šípka nadol 6"/>
          <p:cNvSpPr/>
          <p:nvPr/>
        </p:nvSpPr>
        <p:spPr>
          <a:xfrm>
            <a:off x="2467182" y="3920227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nadol 15"/>
          <p:cNvSpPr/>
          <p:nvPr/>
        </p:nvSpPr>
        <p:spPr>
          <a:xfrm>
            <a:off x="6698179" y="3958962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2315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540000" y="936000"/>
            <a:ext cx="8064000" cy="5688024"/>
          </a:xfrm>
          <a:prstGeom prst="roundRect">
            <a:avLst>
              <a:gd name="adj" fmla="val 4126"/>
            </a:avLst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719572" y="1080000"/>
            <a:ext cx="77048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k-SK" sz="2400" dirty="0" smtClean="0"/>
              <a:t>Materiály, ktoré sa priťahujú k magnetom nazývame </a:t>
            </a:r>
            <a:r>
              <a:rPr lang="sk-SK" sz="2400" b="1" dirty="0" smtClean="0"/>
              <a:t>feromagnetické látky</a:t>
            </a:r>
            <a:r>
              <a:rPr lang="sk-SK" sz="2400" dirty="0"/>
              <a:t> </a:t>
            </a:r>
            <a:r>
              <a:rPr lang="sk-SK" sz="2400" dirty="0" smtClean="0"/>
              <a:t>– patrí k nim napr. železo, nikel, kobalt, ako aj zliatiny alebo zlúčeniny týchto kovov. </a:t>
            </a:r>
          </a:p>
          <a:p>
            <a:pPr algn="just">
              <a:spcAft>
                <a:spcPts val="1200"/>
              </a:spcAft>
            </a:pPr>
            <a:r>
              <a:rPr lang="sk-SK" sz="2400" b="1" dirty="0" smtClean="0"/>
              <a:t>Nemagnetické látky </a:t>
            </a:r>
            <a:r>
              <a:rPr lang="sk-SK" sz="2400" dirty="0" smtClean="0"/>
              <a:t>- všetky nekovové materiály (drevo, plasty, papier, sklo, ...), ale aj mnohé kovy – zlato, meď, striebro, olovo, ...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ovéPole 11"/>
          <p:cNvSpPr txBox="1"/>
          <p:nvPr/>
        </p:nvSpPr>
        <p:spPr>
          <a:xfrm>
            <a:off x="4356000" y="216760"/>
            <a:ext cx="4248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VLASTNOSTI MAGNETU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" y="4054784"/>
            <a:ext cx="3723261" cy="247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3160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540000" y="936000"/>
            <a:ext cx="8064000" cy="5688024"/>
          </a:xfrm>
          <a:prstGeom prst="roundRect">
            <a:avLst>
              <a:gd name="adj" fmla="val 4126"/>
            </a:avLst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ovéPole 11"/>
          <p:cNvSpPr txBox="1"/>
          <p:nvPr/>
        </p:nvSpPr>
        <p:spPr>
          <a:xfrm>
            <a:off x="5062555" y="195825"/>
            <a:ext cx="3276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ČASTI MAGNETU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039555" y="1124744"/>
            <a:ext cx="7064890" cy="5175367"/>
            <a:chOff x="972000" y="1537628"/>
            <a:chExt cx="7064890" cy="5175367"/>
          </a:xfrm>
        </p:grpSpPr>
        <p:grpSp>
          <p:nvGrpSpPr>
            <p:cNvPr id="4" name="Skupina 3"/>
            <p:cNvGrpSpPr/>
            <p:nvPr/>
          </p:nvGrpSpPr>
          <p:grpSpPr>
            <a:xfrm>
              <a:off x="2511000" y="3240012"/>
              <a:ext cx="4122000" cy="1080000"/>
              <a:chOff x="2011689" y="3240012"/>
              <a:chExt cx="4122000" cy="1080000"/>
            </a:xfrm>
          </p:grpSpPr>
          <p:grpSp>
            <p:nvGrpSpPr>
              <p:cNvPr id="3" name="Skupina 2"/>
              <p:cNvGrpSpPr/>
              <p:nvPr/>
            </p:nvGrpSpPr>
            <p:grpSpPr>
              <a:xfrm>
                <a:off x="2011689" y="3240012"/>
                <a:ext cx="4122000" cy="1080000"/>
                <a:chOff x="2106000" y="3240012"/>
                <a:chExt cx="4122000" cy="1080000"/>
              </a:xfrm>
            </p:grpSpPr>
            <p:sp>
              <p:nvSpPr>
                <p:cNvPr id="2" name="Kocka 1"/>
                <p:cNvSpPr/>
                <p:nvPr/>
              </p:nvSpPr>
              <p:spPr>
                <a:xfrm>
                  <a:off x="2106000" y="3240012"/>
                  <a:ext cx="1080000" cy="1080000"/>
                </a:xfrm>
                <a:prstGeom prst="cub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" name="Kocka 7"/>
                <p:cNvSpPr/>
                <p:nvPr/>
              </p:nvSpPr>
              <p:spPr>
                <a:xfrm>
                  <a:off x="2916000" y="3240012"/>
                  <a:ext cx="2520000" cy="1080000"/>
                </a:xfrm>
                <a:prstGeom prst="cub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" name="Kocka 6"/>
                <p:cNvSpPr/>
                <p:nvPr/>
              </p:nvSpPr>
              <p:spPr>
                <a:xfrm>
                  <a:off x="5148000" y="3240012"/>
                  <a:ext cx="1080000" cy="1080000"/>
                </a:xfrm>
                <a:prstGeom prst="cub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5264037" y="3552601"/>
                <a:ext cx="417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k-SK" sz="3600" b="1" dirty="0"/>
                  <a:t>N</a:t>
                </a:r>
                <a:endParaRPr lang="cs-CZ" sz="3600" b="1" dirty="0"/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2210272" y="3573016"/>
                <a:ext cx="4175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k-SK" sz="3600" b="1" dirty="0" smtClean="0"/>
                  <a:t>S</a:t>
                </a:r>
                <a:endParaRPr lang="cs-CZ" sz="3600" b="1" dirty="0"/>
              </a:p>
            </p:txBody>
          </p:sp>
        </p:grp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 flipV="1">
              <a:off x="4427538" y="2132992"/>
              <a:ext cx="269875" cy="1224000"/>
            </a:xfrm>
            <a:prstGeom prst="upArrow">
              <a:avLst>
                <a:gd name="adj1" fmla="val 50000"/>
                <a:gd name="adj2" fmla="val 191279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" name="AutoShape 25"/>
            <p:cNvSpPr>
              <a:spLocks noChangeArrowheads="1"/>
            </p:cNvSpPr>
            <p:nvPr/>
          </p:nvSpPr>
          <p:spPr bwMode="auto">
            <a:xfrm rot="2400000">
              <a:off x="2408274" y="4184315"/>
              <a:ext cx="269875" cy="1224000"/>
            </a:xfrm>
            <a:prstGeom prst="upArrow">
              <a:avLst>
                <a:gd name="adj1" fmla="val 50000"/>
                <a:gd name="adj2" fmla="val 133382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7D7D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 rot="19200000">
              <a:off x="6316572" y="4164644"/>
              <a:ext cx="269875" cy="1224000"/>
            </a:xfrm>
            <a:prstGeom prst="upArrow">
              <a:avLst>
                <a:gd name="adj1" fmla="val 50000"/>
                <a:gd name="adj2" fmla="val 133382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E876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" name="BlokTextu 4"/>
            <p:cNvSpPr txBox="1"/>
            <p:nvPr/>
          </p:nvSpPr>
          <p:spPr>
            <a:xfrm>
              <a:off x="3214834" y="1537628"/>
              <a:ext cx="27143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2800" b="1" dirty="0" smtClean="0"/>
                <a:t>neutrálne pásmo</a:t>
              </a:r>
              <a:endParaRPr lang="sk-SK" sz="2800" b="1" dirty="0"/>
            </a:p>
          </p:txBody>
        </p:sp>
        <p:sp>
          <p:nvSpPr>
            <p:cNvPr id="22" name="BlokTextu 21"/>
            <p:cNvSpPr txBox="1"/>
            <p:nvPr/>
          </p:nvSpPr>
          <p:spPr>
            <a:xfrm>
              <a:off x="972000" y="5328000"/>
              <a:ext cx="245689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2800" b="1" dirty="0" smtClean="0"/>
                <a:t>južný</a:t>
              </a:r>
            </a:p>
            <a:p>
              <a:pPr algn="ctr"/>
              <a:r>
                <a:rPr lang="sk-SK" sz="2800" b="1" dirty="0" smtClean="0"/>
                <a:t>magnetický pól</a:t>
              </a:r>
            </a:p>
            <a:p>
              <a:pPr algn="ctr"/>
              <a:r>
                <a:rPr lang="sk-SK" sz="2800" b="1" dirty="0" smtClean="0"/>
                <a:t>(S – </a:t>
              </a:r>
              <a:r>
                <a:rPr lang="sk-SK" sz="2800" b="1" dirty="0" err="1" smtClean="0"/>
                <a:t>south</a:t>
              </a:r>
              <a:r>
                <a:rPr lang="sk-SK" sz="2800" b="1" dirty="0" smtClean="0"/>
                <a:t>)</a:t>
              </a:r>
              <a:endParaRPr lang="sk-SK" sz="2800" b="1" dirty="0"/>
            </a:p>
          </p:txBody>
        </p:sp>
        <p:sp>
          <p:nvSpPr>
            <p:cNvPr id="23" name="BlokTextu 22"/>
            <p:cNvSpPr txBox="1"/>
            <p:nvPr/>
          </p:nvSpPr>
          <p:spPr>
            <a:xfrm>
              <a:off x="5580000" y="5328000"/>
              <a:ext cx="245689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2800" b="1" dirty="0" smtClean="0"/>
                <a:t>severný</a:t>
              </a:r>
            </a:p>
            <a:p>
              <a:pPr algn="ctr"/>
              <a:r>
                <a:rPr lang="sk-SK" sz="2800" b="1" dirty="0" smtClean="0"/>
                <a:t>magnetický pól</a:t>
              </a:r>
            </a:p>
            <a:p>
              <a:pPr algn="ctr"/>
              <a:r>
                <a:rPr lang="sk-SK" sz="2800" b="1" dirty="0" smtClean="0"/>
                <a:t>(N - </a:t>
              </a:r>
              <a:r>
                <a:rPr lang="sk-SK" sz="2800" b="1" dirty="0" err="1" smtClean="0"/>
                <a:t>north</a:t>
              </a:r>
              <a:r>
                <a:rPr lang="sk-SK" sz="28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95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527852" y="991584"/>
            <a:ext cx="8064000" cy="5688024"/>
          </a:xfrm>
          <a:prstGeom prst="roundRect">
            <a:avLst>
              <a:gd name="adj" fmla="val 4126"/>
            </a:avLst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1331640" y="1332057"/>
            <a:ext cx="663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sz="3200" b="1" dirty="0" smtClean="0">
                <a:solidFill>
                  <a:srgbClr val="C00000"/>
                </a:solidFill>
              </a:rPr>
              <a:t>súhlasné</a:t>
            </a:r>
            <a:r>
              <a:rPr lang="sk-SK" sz="3200" dirty="0" smtClean="0">
                <a:solidFill>
                  <a:srgbClr val="C00000"/>
                </a:solidFill>
              </a:rPr>
              <a:t> </a:t>
            </a:r>
            <a:r>
              <a:rPr lang="sk-SK" sz="3200" dirty="0" smtClean="0"/>
              <a:t>póly </a:t>
            </a:r>
            <a:r>
              <a:rPr lang="sk-SK" sz="3200" dirty="0"/>
              <a:t>- odpudzujú </a:t>
            </a:r>
            <a:r>
              <a:rPr lang="sk-SK" sz="3200" dirty="0" smtClean="0"/>
              <a:t>sa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11" name="TextovéPole 11"/>
          <p:cNvSpPr txBox="1"/>
          <p:nvPr/>
        </p:nvSpPr>
        <p:spPr>
          <a:xfrm>
            <a:off x="4445836" y="214928"/>
            <a:ext cx="4248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VLASTNOSTI MAGNETU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312141" y="4209289"/>
            <a:ext cx="657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sz="3200" b="1" dirty="0">
                <a:solidFill>
                  <a:srgbClr val="C00000"/>
                </a:solidFill>
              </a:rPr>
              <a:t>nesúhlasné</a:t>
            </a:r>
            <a:r>
              <a:rPr lang="sk-SK" sz="3200" dirty="0">
                <a:solidFill>
                  <a:srgbClr val="C00000"/>
                </a:solidFill>
              </a:rPr>
              <a:t> </a:t>
            </a:r>
            <a:r>
              <a:rPr lang="sk-SK" sz="3200" dirty="0"/>
              <a:t>póly - priťahujú sa </a:t>
            </a:r>
            <a:endParaRPr lang="sk-SK" sz="3200" dirty="0">
              <a:solidFill>
                <a:srgbClr val="C00000"/>
              </a:solidFill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1232968" y="2117488"/>
            <a:ext cx="6795424" cy="1695216"/>
            <a:chOff x="1160320" y="1944000"/>
            <a:chExt cx="6795424" cy="1695216"/>
          </a:xfrm>
        </p:grpSpPr>
        <p:cxnSp>
          <p:nvCxnSpPr>
            <p:cNvPr id="43" name="Rovná spojovacia šípka 42"/>
            <p:cNvCxnSpPr/>
            <p:nvPr/>
          </p:nvCxnSpPr>
          <p:spPr>
            <a:xfrm flipH="1">
              <a:off x="1160320" y="2278800"/>
              <a:ext cx="6474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1745836" y="1944000"/>
              <a:ext cx="5652328" cy="786280"/>
              <a:chOff x="1331640" y="1944000"/>
              <a:chExt cx="5652328" cy="786280"/>
            </a:xfrm>
          </p:grpSpPr>
          <p:pic>
            <p:nvPicPr>
              <p:cNvPr id="1026" name="Picture 2" descr="C:\Users\skola\Desktop\Obrázok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1944000"/>
                <a:ext cx="2700000" cy="78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skola\Desktop\Obrázok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968" y="1944000"/>
                <a:ext cx="2700000" cy="785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1" name="Rovná spojovacia šípka 40"/>
            <p:cNvCxnSpPr/>
            <p:nvPr/>
          </p:nvCxnSpPr>
          <p:spPr>
            <a:xfrm flipH="1">
              <a:off x="1160320" y="3214800"/>
              <a:ext cx="6474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Skupina 36"/>
            <p:cNvGrpSpPr/>
            <p:nvPr/>
          </p:nvGrpSpPr>
          <p:grpSpPr>
            <a:xfrm>
              <a:off x="1746000" y="2852936"/>
              <a:ext cx="5652000" cy="786280"/>
              <a:chOff x="1332000" y="3420000"/>
              <a:chExt cx="5652000" cy="786280"/>
            </a:xfrm>
          </p:grpSpPr>
          <p:pic>
            <p:nvPicPr>
              <p:cNvPr id="33" name="Picture 2" descr="C:\Users\skola\Desktop\Obrázok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3420000"/>
                <a:ext cx="2700000" cy="78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" descr="C:\Users\skola\Desktop\Obrázok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000" y="3420000"/>
                <a:ext cx="2700000" cy="785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" name="Rovná spojovacia šípka 3"/>
            <p:cNvCxnSpPr/>
            <p:nvPr/>
          </p:nvCxnSpPr>
          <p:spPr>
            <a:xfrm>
              <a:off x="7308304" y="2276872"/>
              <a:ext cx="6474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ovná spojovacia šípka 38"/>
            <p:cNvCxnSpPr/>
            <p:nvPr/>
          </p:nvCxnSpPr>
          <p:spPr>
            <a:xfrm>
              <a:off x="7308304" y="3212976"/>
              <a:ext cx="6474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Skupina 45"/>
          <p:cNvGrpSpPr/>
          <p:nvPr/>
        </p:nvGrpSpPr>
        <p:grpSpPr>
          <a:xfrm>
            <a:off x="1473029" y="5027891"/>
            <a:ext cx="6474060" cy="787374"/>
            <a:chOff x="827584" y="4802400"/>
            <a:chExt cx="6912784" cy="787374"/>
          </a:xfrm>
        </p:grpSpPr>
        <p:grpSp>
          <p:nvGrpSpPr>
            <p:cNvPr id="45" name="Skupina 44"/>
            <p:cNvGrpSpPr/>
            <p:nvPr/>
          </p:nvGrpSpPr>
          <p:grpSpPr>
            <a:xfrm>
              <a:off x="4427984" y="4802400"/>
              <a:ext cx="3312384" cy="786280"/>
              <a:chOff x="4716000" y="4802400"/>
              <a:chExt cx="3312384" cy="786280"/>
            </a:xfrm>
          </p:grpSpPr>
          <p:cxnSp>
            <p:nvCxnSpPr>
              <p:cNvPr id="42" name="Rovná spojovacia šípka 41"/>
              <p:cNvCxnSpPr/>
              <p:nvPr/>
            </p:nvCxnSpPr>
            <p:spPr>
              <a:xfrm flipH="1">
                <a:off x="4716000" y="5158800"/>
                <a:ext cx="64744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2" descr="C:\Users\skola\Desktop\Obrázok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384" y="4802400"/>
                <a:ext cx="2700000" cy="78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Skupina 43"/>
            <p:cNvGrpSpPr/>
            <p:nvPr/>
          </p:nvGrpSpPr>
          <p:grpSpPr>
            <a:xfrm>
              <a:off x="827584" y="4803494"/>
              <a:ext cx="3239728" cy="786280"/>
              <a:chOff x="827584" y="4803494"/>
              <a:chExt cx="3239728" cy="786280"/>
            </a:xfrm>
          </p:grpSpPr>
          <p:pic>
            <p:nvPicPr>
              <p:cNvPr id="35" name="Picture 2" descr="C:\Users\skola\Desktop\Obrázok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803494"/>
                <a:ext cx="2700000" cy="78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Rovná spojovacia šípka 39"/>
              <p:cNvCxnSpPr/>
              <p:nvPr/>
            </p:nvCxnSpPr>
            <p:spPr>
              <a:xfrm>
                <a:off x="3419872" y="5157192"/>
                <a:ext cx="64744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35770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539552" y="980728"/>
            <a:ext cx="8226448" cy="5643296"/>
          </a:xfrm>
          <a:prstGeom prst="roundRect">
            <a:avLst>
              <a:gd name="adj" fmla="val 4126"/>
            </a:avLst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83568" y="10527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altLang="sk-SK" sz="2400" dirty="0"/>
              <a:t>V okolí magnetu je </a:t>
            </a:r>
            <a:r>
              <a:rPr lang="sk-SK" altLang="sk-SK" sz="2400" b="1" dirty="0"/>
              <a:t>magnetické pole</a:t>
            </a:r>
            <a:r>
              <a:rPr lang="sk-SK" altLang="sk-SK" sz="2400" dirty="0"/>
              <a:t>, ktoré sa prejavuje pôsobením </a:t>
            </a:r>
            <a:r>
              <a:rPr lang="sk-SK" altLang="sk-SK" sz="2400" b="1" dirty="0"/>
              <a:t>magnetickej sily </a:t>
            </a:r>
            <a:r>
              <a:rPr lang="sk-SK" altLang="sk-SK" sz="2400" dirty="0"/>
              <a:t>na </a:t>
            </a:r>
            <a:r>
              <a:rPr lang="sk-SK" altLang="sk-SK" sz="2400" dirty="0" smtClean="0"/>
              <a:t>feromagnetické </a:t>
            </a:r>
            <a:r>
              <a:rPr lang="sk-SK" altLang="sk-SK" sz="2400" dirty="0" smtClean="0"/>
              <a:t>predmety aj </a:t>
            </a:r>
            <a:r>
              <a:rPr lang="sk-SK" altLang="sk-SK" sz="2400" dirty="0" smtClean="0"/>
              <a:t>bez dotyku. </a:t>
            </a:r>
            <a:endParaRPr lang="sk-SK" altLang="sk-SK" sz="2400" dirty="0"/>
          </a:p>
        </p:txBody>
      </p:sp>
      <p:sp>
        <p:nvSpPr>
          <p:cNvPr id="48" name="TextovéPole 11"/>
          <p:cNvSpPr txBox="1"/>
          <p:nvPr/>
        </p:nvSpPr>
        <p:spPr>
          <a:xfrm>
            <a:off x="4500432" y="224848"/>
            <a:ext cx="3960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MAGNETICKÉ POLE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5" name="Picture 7" descr="C:\Users\skola\Desktop\01hsDSC00041rotw1000cap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79" y="2276872"/>
            <a:ext cx="6622642" cy="42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569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378000" y="936000"/>
            <a:ext cx="8388000" cy="5688024"/>
          </a:xfrm>
          <a:prstGeom prst="roundRect">
            <a:avLst>
              <a:gd name="adj" fmla="val 4126"/>
            </a:avLst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467544" y="1148551"/>
            <a:ext cx="829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altLang="sk-SK" sz="2400" dirty="0" smtClean="0"/>
              <a:t>Čiary, ktoré znázorňujú smer silového pôsobenia magnetického poľa magnetu nazývame </a:t>
            </a:r>
            <a:r>
              <a:rPr lang="sk-SK" altLang="sk-SK" sz="2400" b="1" dirty="0" smtClean="0"/>
              <a:t>indukčné</a:t>
            </a:r>
            <a:r>
              <a:rPr lang="sk-SK" altLang="sk-SK" sz="2400" dirty="0" smtClean="0"/>
              <a:t> </a:t>
            </a:r>
            <a:r>
              <a:rPr lang="sk-SK" altLang="sk-SK" sz="2400" b="1" dirty="0" smtClean="0"/>
              <a:t>čiary</a:t>
            </a:r>
            <a:r>
              <a:rPr lang="sk-SK" altLang="sk-SK" sz="2400" dirty="0" smtClean="0"/>
              <a:t>.</a:t>
            </a:r>
            <a:endParaRPr lang="sk-SK" altLang="sk-SK" sz="2400" dirty="0"/>
          </a:p>
        </p:txBody>
      </p:sp>
      <p:sp>
        <p:nvSpPr>
          <p:cNvPr id="48" name="TextovéPole 11"/>
          <p:cNvSpPr txBox="1"/>
          <p:nvPr/>
        </p:nvSpPr>
        <p:spPr>
          <a:xfrm>
            <a:off x="4427984" y="248182"/>
            <a:ext cx="3960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MAGNETICKÉ POLE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C:\Users\skola\Desktop\Obrázo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36" y="2992421"/>
            <a:ext cx="42489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kola\Desktop\0729A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7" y="2771866"/>
            <a:ext cx="4456793" cy="2817374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85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ĺžnik 11"/>
          <p:cNvSpPr/>
          <p:nvPr/>
        </p:nvSpPr>
        <p:spPr>
          <a:xfrm>
            <a:off x="378000" y="1148550"/>
            <a:ext cx="8388000" cy="5475473"/>
          </a:xfrm>
          <a:prstGeom prst="roundRect">
            <a:avLst>
              <a:gd name="adj" fmla="val 4126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575556" y="136922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sz="2400" dirty="0" smtClean="0"/>
              <a:t>Naša Zem je obrovský guľový magnet – okolo Zeme je </a:t>
            </a:r>
            <a:r>
              <a:rPr lang="sk-SK" altLang="sk-SK" sz="2400" b="1" dirty="0" smtClean="0"/>
              <a:t>magnetické pole</a:t>
            </a:r>
            <a:r>
              <a:rPr lang="sk-SK" altLang="sk-SK" sz="2400" dirty="0" smtClean="0"/>
              <a:t>.  Aj Zem má magnetické póly.</a:t>
            </a:r>
            <a:endParaRPr lang="sk-SK" altLang="sk-SK" sz="2400" dirty="0"/>
          </a:p>
        </p:txBody>
      </p:sp>
      <p:sp>
        <p:nvSpPr>
          <p:cNvPr id="48" name="TextovéPole 11"/>
          <p:cNvSpPr txBox="1"/>
          <p:nvPr/>
        </p:nvSpPr>
        <p:spPr>
          <a:xfrm>
            <a:off x="4041213" y="266804"/>
            <a:ext cx="4685064" cy="667232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MAGNETICKÉ POLE ZEME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Rebelova škola doma - Fyzika - Magnetické vlastnosti lá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51815"/>
            <a:ext cx="4585692" cy="41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06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611560" y="1148551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altLang="sk-SK" sz="2400" b="1" dirty="0" smtClean="0"/>
          </a:p>
          <a:p>
            <a:pPr algn="just"/>
            <a:r>
              <a:rPr lang="sk-SK" altLang="sk-SK" sz="2400" dirty="0"/>
              <a:t>Magnetické pole Zeme využíva aj človek pri orientácii v teréne – používa na to </a:t>
            </a:r>
            <a:r>
              <a:rPr lang="sk-SK" altLang="sk-SK" sz="2400" b="1" dirty="0"/>
              <a:t>kompas</a:t>
            </a:r>
            <a:r>
              <a:rPr lang="sk-SK" altLang="sk-SK" sz="2400" dirty="0"/>
              <a:t> alebo </a:t>
            </a:r>
            <a:r>
              <a:rPr lang="sk-SK" altLang="sk-SK" sz="2400" b="1" dirty="0"/>
              <a:t>buzolu</a:t>
            </a:r>
            <a:r>
              <a:rPr lang="sk-SK" altLang="sk-SK" sz="2400" dirty="0" smtClean="0"/>
              <a:t>.</a:t>
            </a:r>
          </a:p>
          <a:p>
            <a:pPr algn="just"/>
            <a:endParaRPr lang="sk-SK" altLang="sk-SK" sz="2400" dirty="0"/>
          </a:p>
          <a:p>
            <a:pPr algn="just"/>
            <a:r>
              <a:rPr lang="sk-SK" altLang="sk-SK" sz="2400" b="1" dirty="0" smtClean="0"/>
              <a:t>Kompas</a:t>
            </a:r>
            <a:r>
              <a:rPr lang="sk-SK" altLang="sk-SK" sz="2400" dirty="0" smtClean="0"/>
              <a:t> je zariadenie určené na určovanie svetových strán. Obsahuje magnetku a smerovú ružicu. 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378000" y="1148551"/>
            <a:ext cx="8388000" cy="5475473"/>
          </a:xfrm>
          <a:prstGeom prst="roundRect">
            <a:avLst>
              <a:gd name="adj" fmla="val 4126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schemeClr val="tx1"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TextovéPole 11"/>
          <p:cNvSpPr txBox="1"/>
          <p:nvPr/>
        </p:nvSpPr>
        <p:spPr>
          <a:xfrm>
            <a:off x="5724128" y="179026"/>
            <a:ext cx="1944000" cy="576000"/>
          </a:xfrm>
          <a:prstGeom prst="roundRect">
            <a:avLst>
              <a:gd name="adj" fmla="val 22248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39700" dist="38100" dir="27000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sk-SK" sz="3000" b="1" i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KOMPAS</a:t>
            </a:r>
            <a:endParaRPr lang="cs-CZ" sz="3000" b="1" i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8193" name="Picture 1" descr="I:\prezentácie\6.rocnik\magnety\Comp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0017">
            <a:off x="4865412" y="3506186"/>
            <a:ext cx="3276146" cy="32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6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963</TotalTime>
  <Words>218</Words>
  <Application>Microsoft Office PowerPoint</Application>
  <PresentationFormat>Prezentácia na obrazovke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Tahoma</vt:lpstr>
      <vt:lpstr>Výpary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skola</dc:creator>
  <cp:lastModifiedBy>Lenka Ferjakova</cp:lastModifiedBy>
  <cp:revision>91</cp:revision>
  <dcterms:created xsi:type="dcterms:W3CDTF">2014-10-21T09:38:25Z</dcterms:created>
  <dcterms:modified xsi:type="dcterms:W3CDTF">2020-11-03T10:23:12Z</dcterms:modified>
</cp:coreProperties>
</file>