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8" r:id="rId3"/>
    <p:sldId id="276" r:id="rId4"/>
    <p:sldId id="277" r:id="rId5"/>
    <p:sldId id="275" r:id="rId6"/>
    <p:sldId id="273" r:id="rId7"/>
    <p:sldId id="271" r:id="rId8"/>
    <p:sldId id="270" r:id="rId9"/>
    <p:sldId id="259" r:id="rId10"/>
    <p:sldId id="260" r:id="rId11"/>
    <p:sldId id="261" r:id="rId12"/>
    <p:sldId id="263" r:id="rId13"/>
    <p:sldId id="264" r:id="rId14"/>
    <p:sldId id="265" r:id="rId15"/>
    <p:sldId id="267" r:id="rId16"/>
    <p:sldId id="266" r:id="rId17"/>
    <p:sldId id="268" r:id="rId18"/>
    <p:sldId id="269" r:id="rId1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0F41-AC85-4458-9825-FA51FEA45E0C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E0B9-ECCE-4910-BDA9-AC220328B431}" type="slidenum">
              <a:rPr lang="sk-SK" smtClean="0"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0F41-AC85-4458-9825-FA51FEA45E0C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E0B9-ECCE-4910-BDA9-AC220328B43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0F41-AC85-4458-9825-FA51FEA45E0C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E0B9-ECCE-4910-BDA9-AC220328B43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0F41-AC85-4458-9825-FA51FEA45E0C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E0B9-ECCE-4910-BDA9-AC220328B43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0F41-AC85-4458-9825-FA51FEA45E0C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E0B9-ECCE-4910-BDA9-AC220328B431}" type="slidenum">
              <a:rPr lang="sk-SK" smtClean="0"/>
              <a:t>‹#›</a:t>
            </a:fld>
            <a:endParaRPr lang="sk-SK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0F41-AC85-4458-9825-FA51FEA45E0C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E0B9-ECCE-4910-BDA9-AC220328B43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0F41-AC85-4458-9825-FA51FEA45E0C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E0B9-ECCE-4910-BDA9-AC220328B431}" type="slidenum">
              <a:rPr lang="sk-SK" smtClean="0"/>
              <a:t>‹#›</a:t>
            </a:fld>
            <a:endParaRPr lang="sk-SK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0F41-AC85-4458-9825-FA51FEA45E0C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E0B9-ECCE-4910-BDA9-AC220328B43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0F41-AC85-4458-9825-FA51FEA45E0C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E0B9-ECCE-4910-BDA9-AC220328B43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0F41-AC85-4458-9825-FA51FEA45E0C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E0B9-ECCE-4910-BDA9-AC220328B431}" type="slidenum">
              <a:rPr lang="sk-SK" smtClean="0"/>
              <a:t>‹#›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0F41-AC85-4458-9825-FA51FEA45E0C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E0B9-ECCE-4910-BDA9-AC220328B43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 bright="70000" contrast="-7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8C70F41-AC85-4458-9825-FA51FEA45E0C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E7FE0B9-ECCE-4910-BDA9-AC220328B431}" type="slidenum">
              <a:rPr lang="sk-SK" smtClean="0"/>
              <a:t>‹#›</a:t>
            </a:fld>
            <a:endParaRPr lang="sk-SK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020688"/>
          </a:xfrm>
        </p:spPr>
        <p:txBody>
          <a:bodyPr/>
          <a:lstStyle/>
          <a:p>
            <a:r>
              <a:rPr lang="sk-SK" altLang="sk-SK" b="1" dirty="0">
                <a:solidFill>
                  <a:schemeClr val="tx1"/>
                </a:solidFill>
                <a:latin typeface="Arial" charset="0"/>
                <a:cs typeface="Arial" charset="0"/>
              </a:rPr>
              <a:t>Princíp fungovania </a:t>
            </a:r>
            <a:r>
              <a:rPr lang="sk-SK" altLang="sk-SK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Internetu</a:t>
            </a: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81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60840" cy="1600200"/>
          </a:xfrm>
        </p:spPr>
        <p:txBody>
          <a:bodyPr>
            <a:noAutofit/>
          </a:bodyPr>
          <a:lstStyle/>
          <a:p>
            <a:r>
              <a:rPr lang="sk-SK" altLang="sk-SK" dirty="0">
                <a:solidFill>
                  <a:srgbClr val="FF0000"/>
                </a:solidFill>
              </a:rPr>
              <a:t>Doména</a:t>
            </a:r>
            <a:r>
              <a:rPr lang="sk-SK" altLang="sk-SK" b="1" dirty="0">
                <a:solidFill>
                  <a:srgbClr val="FF0000"/>
                </a:solidFill>
              </a:rPr>
              <a:t/>
            </a:r>
            <a:br>
              <a:rPr lang="sk-SK" altLang="sk-SK" b="1" dirty="0">
                <a:solidFill>
                  <a:srgbClr val="FF0000"/>
                </a:solidFill>
              </a:rPr>
            </a:br>
            <a:r>
              <a:rPr lang="sk-SK" altLang="sk-SK" dirty="0"/>
              <a:t>(textový názov serveru</a:t>
            </a:r>
            <a:r>
              <a:rPr lang="sk-SK" altLang="sk-SK" dirty="0" smtClean="0"/>
              <a:t>)</a:t>
            </a:r>
            <a:endParaRPr lang="sk-SK" dirty="0"/>
          </a:p>
        </p:txBody>
      </p:sp>
      <p:sp>
        <p:nvSpPr>
          <p:cNvPr id="4" name="BlokTextu 1"/>
          <p:cNvSpPr txBox="1">
            <a:spLocks noChangeArrowheads="1"/>
          </p:cNvSpPr>
          <p:nvPr/>
        </p:nvSpPr>
        <p:spPr bwMode="auto">
          <a:xfrm>
            <a:off x="678657" y="2060848"/>
            <a:ext cx="7786687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sk-SK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sk-SK" altLang="sk-SK" sz="5400" b="1" u="sng" dirty="0" err="1">
                <a:solidFill>
                  <a:srgbClr val="0070C0"/>
                </a:solidFill>
              </a:rPr>
              <a:t>www.centrum.sk</a:t>
            </a:r>
            <a:endParaRPr lang="sk-SK" altLang="sk-SK" sz="5400" b="1" u="sng" dirty="0">
              <a:solidFill>
                <a:srgbClr val="0070C0"/>
              </a:solidFill>
            </a:endParaRPr>
          </a:p>
          <a:p>
            <a:pPr eaLnBrk="1" hangingPunct="1"/>
            <a:endParaRPr lang="sk-SK" altLang="sk-SK" sz="3600" dirty="0" smtClean="0">
              <a:solidFill>
                <a:srgbClr val="0070C0"/>
              </a:solidFill>
            </a:endParaRPr>
          </a:p>
          <a:p>
            <a:r>
              <a:rPr lang="sk-SK" altLang="sk-SK" sz="3600" dirty="0"/>
              <a:t>je samotný </a:t>
            </a:r>
            <a:r>
              <a:rPr lang="sk-SK" altLang="sk-SK" sz="3600" b="1" dirty="0">
                <a:solidFill>
                  <a:srgbClr val="FF0000"/>
                </a:solidFill>
              </a:rPr>
              <a:t>doménový názov</a:t>
            </a:r>
          </a:p>
          <a:p>
            <a:endParaRPr lang="sk-SK" altLang="sk-SK" sz="3600" dirty="0"/>
          </a:p>
          <a:p>
            <a:r>
              <a:rPr lang="sk-SK" altLang="sk-SK" sz="3600" dirty="0"/>
              <a:t>Doménový názov si môžeme zaregistrovať za poplatok</a:t>
            </a:r>
          </a:p>
          <a:p>
            <a:pPr eaLnBrk="1" hangingPunct="1"/>
            <a:endParaRPr lang="sk-SK" altLang="sk-SK" sz="3600" b="1" dirty="0">
              <a:solidFill>
                <a:srgbClr val="0070C0"/>
              </a:solidFill>
            </a:endParaRPr>
          </a:p>
        </p:txBody>
      </p:sp>
      <p:sp>
        <p:nvSpPr>
          <p:cNvPr id="5" name="Šípka dolu 4"/>
          <p:cNvSpPr/>
          <p:nvPr/>
        </p:nvSpPr>
        <p:spPr>
          <a:xfrm>
            <a:off x="3779912" y="2996952"/>
            <a:ext cx="216024" cy="504056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46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60840" cy="1600200"/>
          </a:xfrm>
        </p:spPr>
        <p:txBody>
          <a:bodyPr>
            <a:noAutofit/>
          </a:bodyPr>
          <a:lstStyle/>
          <a:p>
            <a:r>
              <a:rPr lang="sk-SK" altLang="sk-SK" dirty="0">
                <a:solidFill>
                  <a:srgbClr val="FF0000"/>
                </a:solidFill>
              </a:rPr>
              <a:t>Doména</a:t>
            </a:r>
            <a:r>
              <a:rPr lang="sk-SK" altLang="sk-SK" b="1" dirty="0">
                <a:solidFill>
                  <a:srgbClr val="FF0000"/>
                </a:solidFill>
              </a:rPr>
              <a:t/>
            </a:r>
            <a:br>
              <a:rPr lang="sk-SK" altLang="sk-SK" b="1" dirty="0">
                <a:solidFill>
                  <a:srgbClr val="FF0000"/>
                </a:solidFill>
              </a:rPr>
            </a:br>
            <a:r>
              <a:rPr lang="sk-SK" altLang="sk-SK" dirty="0"/>
              <a:t>(textový názov serveru</a:t>
            </a:r>
            <a:r>
              <a:rPr lang="sk-SK" altLang="sk-SK" dirty="0" smtClean="0"/>
              <a:t>)</a:t>
            </a:r>
            <a:endParaRPr lang="sk-SK" dirty="0"/>
          </a:p>
        </p:txBody>
      </p:sp>
      <p:sp>
        <p:nvSpPr>
          <p:cNvPr id="4" name="BlokTextu 1"/>
          <p:cNvSpPr txBox="1">
            <a:spLocks noChangeArrowheads="1"/>
          </p:cNvSpPr>
          <p:nvPr/>
        </p:nvSpPr>
        <p:spPr bwMode="auto">
          <a:xfrm>
            <a:off x="678657" y="2060848"/>
            <a:ext cx="7786687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sk-SK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sk-SK" altLang="sk-SK" sz="5400" b="1" u="sng" dirty="0" err="1">
                <a:solidFill>
                  <a:srgbClr val="0070C0"/>
                </a:solidFill>
              </a:rPr>
              <a:t>www.centrum.sk</a:t>
            </a:r>
            <a:endParaRPr lang="sk-SK" altLang="sk-SK" sz="5400" b="1" u="sng" dirty="0">
              <a:solidFill>
                <a:srgbClr val="0070C0"/>
              </a:solidFill>
            </a:endParaRPr>
          </a:p>
          <a:p>
            <a:pPr algn="ctr"/>
            <a:endParaRPr lang="sk-SK" altLang="sk-SK" sz="3600" b="1" dirty="0">
              <a:solidFill>
                <a:srgbClr val="FF0000"/>
              </a:solidFill>
            </a:endParaRPr>
          </a:p>
          <a:p>
            <a:r>
              <a:rPr lang="sk-SK" altLang="sk-SK" sz="3600" dirty="0"/>
              <a:t>koncovka je doménou </a:t>
            </a:r>
            <a:r>
              <a:rPr lang="sk-SK" altLang="sk-SK" sz="3600" b="1" dirty="0">
                <a:solidFill>
                  <a:srgbClr val="FF0000"/>
                </a:solidFill>
              </a:rPr>
              <a:t>prvého </a:t>
            </a:r>
            <a:r>
              <a:rPr lang="sk-SK" altLang="sk-SK" sz="3600" b="1" dirty="0" smtClean="0">
                <a:solidFill>
                  <a:srgbClr val="FF0000"/>
                </a:solidFill>
              </a:rPr>
              <a:t>radu</a:t>
            </a:r>
            <a:r>
              <a:rPr lang="sk-SK" altLang="sk-SK" sz="3600" b="1" dirty="0" smtClean="0"/>
              <a:t>,</a:t>
            </a:r>
            <a:endParaRPr lang="sk-SK" altLang="sk-SK" sz="3600" b="1" dirty="0"/>
          </a:p>
          <a:p>
            <a:r>
              <a:rPr lang="sk-SK" altLang="sk-SK" sz="3600" dirty="0" smtClean="0"/>
              <a:t>je </a:t>
            </a:r>
            <a:r>
              <a:rPr lang="sk-SK" altLang="sk-SK" sz="3600" dirty="0"/>
              <a:t>veľmi prísne regulovaná</a:t>
            </a:r>
          </a:p>
          <a:p>
            <a:endParaRPr lang="sk-SK" altLang="sk-SK" sz="3600" b="1" dirty="0">
              <a:solidFill>
                <a:srgbClr val="FF0000"/>
              </a:solidFill>
            </a:endParaRPr>
          </a:p>
          <a:p>
            <a:r>
              <a:rPr lang="sk-SK" altLang="sk-SK" sz="3600" b="1" dirty="0">
                <a:solidFill>
                  <a:srgbClr val="00B050"/>
                </a:solidFill>
              </a:rPr>
              <a:t>Každý štát má svoju vlastnú koncovku</a:t>
            </a:r>
            <a:r>
              <a:rPr lang="sk-SK" altLang="sk-SK" sz="3600" b="1" dirty="0">
                <a:solidFill>
                  <a:srgbClr val="FF0000"/>
                </a:solidFill>
              </a:rPr>
              <a:t> </a:t>
            </a:r>
          </a:p>
          <a:p>
            <a:pPr eaLnBrk="1" hangingPunct="1"/>
            <a:endParaRPr lang="sk-SK" altLang="sk-SK" sz="3600" b="1" dirty="0">
              <a:solidFill>
                <a:srgbClr val="0070C0"/>
              </a:solidFill>
            </a:endParaRPr>
          </a:p>
        </p:txBody>
      </p:sp>
      <p:sp>
        <p:nvSpPr>
          <p:cNvPr id="5" name="Šípka dolu 4"/>
          <p:cNvSpPr/>
          <p:nvPr/>
        </p:nvSpPr>
        <p:spPr>
          <a:xfrm>
            <a:off x="5796136" y="2996952"/>
            <a:ext cx="216024" cy="504056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69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60840" cy="1600200"/>
          </a:xfrm>
        </p:spPr>
        <p:txBody>
          <a:bodyPr>
            <a:noAutofit/>
          </a:bodyPr>
          <a:lstStyle/>
          <a:p>
            <a:r>
              <a:rPr lang="sk-SK" altLang="sk-SK" dirty="0">
                <a:solidFill>
                  <a:srgbClr val="FF0000"/>
                </a:solidFill>
              </a:rPr>
              <a:t>Doména</a:t>
            </a:r>
            <a:r>
              <a:rPr lang="sk-SK" altLang="sk-SK" b="1" dirty="0">
                <a:solidFill>
                  <a:srgbClr val="FF0000"/>
                </a:solidFill>
              </a:rPr>
              <a:t/>
            </a:r>
            <a:br>
              <a:rPr lang="sk-SK" altLang="sk-SK" b="1" dirty="0">
                <a:solidFill>
                  <a:srgbClr val="FF0000"/>
                </a:solidFill>
              </a:rPr>
            </a:br>
            <a:endParaRPr lang="sk-SK" dirty="0"/>
          </a:p>
        </p:txBody>
      </p:sp>
      <p:sp>
        <p:nvSpPr>
          <p:cNvPr id="4" name="BlokTextu 1"/>
          <p:cNvSpPr txBox="1">
            <a:spLocks noChangeArrowheads="1"/>
          </p:cNvSpPr>
          <p:nvPr/>
        </p:nvSpPr>
        <p:spPr bwMode="auto">
          <a:xfrm>
            <a:off x="678657" y="1283270"/>
            <a:ext cx="7925791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sk-SK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k-SK" sz="3000" dirty="0">
                <a:latin typeface="Lucida Sans" pitchFamily="34" charset="0"/>
              </a:rPr>
              <a:t>Najvyššou doménou je vždy </a:t>
            </a:r>
            <a:r>
              <a:rPr lang="sk-SK" sz="3000" b="1" dirty="0">
                <a:latin typeface="Lucida Sans" pitchFamily="34" charset="0"/>
              </a:rPr>
              <a:t>národná doména </a:t>
            </a:r>
            <a:r>
              <a:rPr lang="sk-SK" sz="3000" dirty="0">
                <a:latin typeface="Lucida Sans" pitchFamily="34" charset="0"/>
              </a:rPr>
              <a:t>(</a:t>
            </a:r>
            <a:r>
              <a:rPr lang="sk-SK" sz="3000" dirty="0" err="1">
                <a:latin typeface="Lucida Sans" pitchFamily="34" charset="0"/>
              </a:rPr>
              <a:t>sk</a:t>
            </a:r>
            <a:r>
              <a:rPr lang="sk-SK" sz="3000" dirty="0">
                <a:latin typeface="Lucida Sans" pitchFamily="34" charset="0"/>
              </a:rPr>
              <a:t>, </a:t>
            </a:r>
            <a:r>
              <a:rPr lang="sk-SK" sz="3000" dirty="0" err="1">
                <a:latin typeface="Lucida Sans" pitchFamily="34" charset="0"/>
              </a:rPr>
              <a:t>cz</a:t>
            </a:r>
            <a:r>
              <a:rPr lang="sk-SK" sz="3000" dirty="0">
                <a:latin typeface="Lucida Sans" pitchFamily="34" charset="0"/>
              </a:rPr>
              <a:t>, </a:t>
            </a:r>
            <a:r>
              <a:rPr lang="sk-SK" sz="3000" dirty="0" err="1" smtClean="0">
                <a:latin typeface="Lucida Sans" pitchFamily="34" charset="0"/>
              </a:rPr>
              <a:t>eu</a:t>
            </a:r>
            <a:r>
              <a:rPr lang="sk-SK" sz="3000" dirty="0" smtClean="0">
                <a:latin typeface="Lucida Sans" pitchFamily="34" charset="0"/>
              </a:rPr>
              <a:t>, </a:t>
            </a:r>
            <a:r>
              <a:rPr lang="sk-SK" sz="3000" dirty="0" err="1" smtClean="0">
                <a:latin typeface="Lucida Sans" pitchFamily="34" charset="0"/>
              </a:rPr>
              <a:t>pl</a:t>
            </a:r>
            <a:r>
              <a:rPr lang="sk-SK" sz="3000" dirty="0" smtClean="0">
                <a:latin typeface="Lucida Sans" pitchFamily="34" charset="0"/>
              </a:rPr>
              <a:t>,...). </a:t>
            </a:r>
            <a:r>
              <a:rPr lang="sk-SK" sz="3000" dirty="0">
                <a:latin typeface="Lucida Sans" pitchFamily="34" charset="0"/>
              </a:rPr>
              <a:t>Ak prestane fungovať, nefunguje žiadna </a:t>
            </a:r>
            <a:r>
              <a:rPr lang="sk-SK" sz="3000" dirty="0" err="1">
                <a:latin typeface="Lucida Sans" pitchFamily="34" charset="0"/>
              </a:rPr>
              <a:t>poddoména</a:t>
            </a:r>
            <a:r>
              <a:rPr lang="sk-SK" sz="3000" dirty="0">
                <a:latin typeface="Lucida Sans" pitchFamily="34" charset="0"/>
              </a:rPr>
              <a:t>.</a:t>
            </a:r>
          </a:p>
          <a:p>
            <a:pPr>
              <a:defRPr/>
            </a:pPr>
            <a:endParaRPr lang="sk-SK" sz="1600" dirty="0" smtClean="0">
              <a:latin typeface="Lucida Sans" pitchFamily="34" charset="0"/>
            </a:endParaRPr>
          </a:p>
          <a:p>
            <a:pPr>
              <a:defRPr/>
            </a:pPr>
            <a:r>
              <a:rPr lang="sk-SK" sz="3000" dirty="0">
                <a:latin typeface="Lucida Sans" pitchFamily="34" charset="0"/>
              </a:rPr>
              <a:t>p</a:t>
            </a:r>
            <a:r>
              <a:rPr lang="sk-SK" sz="3000" dirty="0" smtClean="0">
                <a:latin typeface="Lucida Sans" pitchFamily="34" charset="0"/>
              </a:rPr>
              <a:t>ríklad: </a:t>
            </a:r>
            <a:r>
              <a:rPr lang="sk-SK" sz="3000" b="1" dirty="0" err="1" smtClean="0">
                <a:latin typeface="Lucida Sans" pitchFamily="34" charset="0"/>
              </a:rPr>
              <a:t>www.</a:t>
            </a:r>
            <a:r>
              <a:rPr lang="sk-SK" sz="3000" b="1" dirty="0" err="1" smtClean="0">
                <a:solidFill>
                  <a:srgbClr val="00B050"/>
                </a:solidFill>
                <a:latin typeface="Lucida Sans" pitchFamily="34" charset="0"/>
              </a:rPr>
              <a:t>zsjarovnice</a:t>
            </a:r>
            <a:r>
              <a:rPr lang="sk-SK" sz="3000" b="1" dirty="0" err="1" smtClean="0">
                <a:latin typeface="Lucida Sans" pitchFamily="34" charset="0"/>
              </a:rPr>
              <a:t>.</a:t>
            </a:r>
            <a:r>
              <a:rPr lang="sk-SK" sz="3000" b="1" dirty="0" err="1" smtClean="0">
                <a:solidFill>
                  <a:srgbClr val="0070C0"/>
                </a:solidFill>
                <a:latin typeface="Lucida Sans" pitchFamily="34" charset="0"/>
              </a:rPr>
              <a:t>sk</a:t>
            </a:r>
            <a:endParaRPr lang="sk-SK" sz="3000" b="1" dirty="0">
              <a:solidFill>
                <a:srgbClr val="0070C0"/>
              </a:solidFill>
              <a:latin typeface="Lucida Sans" pitchFamily="34" charset="0"/>
            </a:endParaRPr>
          </a:p>
          <a:p>
            <a:pPr>
              <a:defRPr/>
            </a:pPr>
            <a:endParaRPr lang="sk-SK" sz="3000" b="1" dirty="0">
              <a:latin typeface="Lucida Sans" pitchFamily="34" charset="0"/>
            </a:endParaRPr>
          </a:p>
          <a:p>
            <a:pPr>
              <a:defRPr/>
            </a:pPr>
            <a:r>
              <a:rPr lang="sk-SK" sz="3000" dirty="0" smtClean="0">
                <a:latin typeface="Lucida Sans" pitchFamily="34" charset="0"/>
              </a:rPr>
              <a:t>                   </a:t>
            </a:r>
            <a:r>
              <a:rPr lang="sk-SK" sz="3000" dirty="0" smtClean="0">
                <a:solidFill>
                  <a:srgbClr val="00B050"/>
                </a:solidFill>
                <a:latin typeface="Lucida Sans" pitchFamily="34" charset="0"/>
              </a:rPr>
              <a:t>doména</a:t>
            </a:r>
            <a:r>
              <a:rPr lang="sk-SK" sz="3000" dirty="0" smtClean="0">
                <a:latin typeface="Lucida Sans" pitchFamily="34" charset="0"/>
              </a:rPr>
              <a:t>      </a:t>
            </a:r>
            <a:r>
              <a:rPr lang="sk-SK" sz="3000" dirty="0" smtClean="0">
                <a:solidFill>
                  <a:srgbClr val="0070C0"/>
                </a:solidFill>
                <a:latin typeface="Lucida Sans" pitchFamily="34" charset="0"/>
              </a:rPr>
              <a:t>národná doména</a:t>
            </a:r>
            <a:endParaRPr lang="sk-SK" sz="3000" dirty="0">
              <a:solidFill>
                <a:srgbClr val="0070C0"/>
              </a:solidFill>
              <a:latin typeface="Lucida Sans" pitchFamily="34" charset="0"/>
            </a:endParaRPr>
          </a:p>
          <a:p>
            <a:pPr>
              <a:defRPr/>
            </a:pPr>
            <a:endParaRPr lang="sk-SK" sz="3000" b="1" dirty="0" smtClean="0">
              <a:latin typeface="Lucida Sans" pitchFamily="34" charset="0"/>
            </a:endParaRPr>
          </a:p>
          <a:p>
            <a:pPr>
              <a:defRPr/>
            </a:pPr>
            <a:r>
              <a:rPr lang="sk-SK" sz="3000" b="1" dirty="0" smtClean="0">
                <a:latin typeface="Lucida Sans" pitchFamily="34" charset="0"/>
              </a:rPr>
              <a:t>www.</a:t>
            </a:r>
            <a:r>
              <a:rPr lang="sk-SK" sz="3000" b="1" dirty="0" smtClean="0">
                <a:solidFill>
                  <a:srgbClr val="FF0000"/>
                </a:solidFill>
                <a:latin typeface="Lucida Sans" pitchFamily="34" charset="0"/>
              </a:rPr>
              <a:t>zs1jarovnice</a:t>
            </a:r>
            <a:r>
              <a:rPr lang="sk-SK" sz="3000" b="1" dirty="0" smtClean="0">
                <a:latin typeface="Lucida Sans" pitchFamily="34" charset="0"/>
              </a:rPr>
              <a:t>.</a:t>
            </a:r>
            <a:r>
              <a:rPr lang="sk-SK" sz="3000" b="1" dirty="0" smtClean="0">
                <a:solidFill>
                  <a:srgbClr val="00B050"/>
                </a:solidFill>
                <a:latin typeface="Lucida Sans" pitchFamily="34" charset="0"/>
              </a:rPr>
              <a:t>edupage</a:t>
            </a:r>
            <a:r>
              <a:rPr lang="sk-SK" sz="3000" b="1" dirty="0" smtClean="0">
                <a:latin typeface="Lucida Sans" pitchFamily="34" charset="0"/>
              </a:rPr>
              <a:t>.</a:t>
            </a:r>
            <a:r>
              <a:rPr lang="sk-SK" sz="3000" b="1" dirty="0" smtClean="0">
                <a:solidFill>
                  <a:srgbClr val="0070C0"/>
                </a:solidFill>
                <a:latin typeface="Lucida Sans" pitchFamily="34" charset="0"/>
              </a:rPr>
              <a:t>org</a:t>
            </a:r>
            <a:endParaRPr lang="sk-SK" sz="3000" b="1" dirty="0">
              <a:solidFill>
                <a:srgbClr val="0070C0"/>
              </a:solidFill>
              <a:latin typeface="Lucida Sans" pitchFamily="34" charset="0"/>
            </a:endParaRPr>
          </a:p>
          <a:p>
            <a:pPr>
              <a:defRPr/>
            </a:pPr>
            <a:endParaRPr lang="sk-SK" sz="3000" dirty="0" smtClean="0">
              <a:cs typeface="Tahoma" pitchFamily="34" charset="0"/>
            </a:endParaRPr>
          </a:p>
          <a:p>
            <a:pPr>
              <a:defRPr/>
            </a:pPr>
            <a:r>
              <a:rPr lang="sk-SK" sz="3000" dirty="0" err="1" smtClean="0">
                <a:solidFill>
                  <a:srgbClr val="FF0000"/>
                </a:solidFill>
                <a:latin typeface="Lucida Sans" pitchFamily="34" charset="0"/>
                <a:cs typeface="Tahoma" pitchFamily="34" charset="0"/>
              </a:rPr>
              <a:t>subdoména</a:t>
            </a:r>
            <a:r>
              <a:rPr lang="sk-SK" sz="3000" dirty="0" smtClean="0">
                <a:latin typeface="Lucida Sans" pitchFamily="34" charset="0"/>
                <a:cs typeface="Tahoma" pitchFamily="34" charset="0"/>
              </a:rPr>
              <a:t>    </a:t>
            </a:r>
            <a:r>
              <a:rPr lang="sk-SK" sz="3000" dirty="0">
                <a:solidFill>
                  <a:srgbClr val="00B050"/>
                </a:solidFill>
                <a:latin typeface="Lucida Sans" pitchFamily="34" charset="0"/>
                <a:cs typeface="Tahoma" pitchFamily="34" charset="0"/>
              </a:rPr>
              <a:t>doména</a:t>
            </a:r>
            <a:r>
              <a:rPr lang="sk-SK" sz="3000" dirty="0">
                <a:latin typeface="Lucida Sans" pitchFamily="34" charset="0"/>
                <a:cs typeface="Tahoma" pitchFamily="34" charset="0"/>
              </a:rPr>
              <a:t>   </a:t>
            </a:r>
            <a:r>
              <a:rPr lang="sk-SK" sz="3000" dirty="0" smtClean="0">
                <a:solidFill>
                  <a:srgbClr val="0070C0"/>
                </a:solidFill>
                <a:latin typeface="Lucida Sans" pitchFamily="34" charset="0"/>
                <a:cs typeface="Tahoma" pitchFamily="34" charset="0"/>
              </a:rPr>
              <a:t>národná </a:t>
            </a:r>
            <a:r>
              <a:rPr lang="sk-SK" sz="3000" dirty="0">
                <a:solidFill>
                  <a:srgbClr val="0070C0"/>
                </a:solidFill>
                <a:latin typeface="Lucida Sans" pitchFamily="34" charset="0"/>
                <a:cs typeface="Tahoma" pitchFamily="34" charset="0"/>
              </a:rPr>
              <a:t>doména</a:t>
            </a:r>
          </a:p>
          <a:p>
            <a:pPr eaLnBrk="1" hangingPunct="1"/>
            <a:endParaRPr lang="sk-SK" altLang="sk-SK" sz="3200" b="1" dirty="0">
              <a:solidFill>
                <a:srgbClr val="0070C0"/>
              </a:solidFill>
            </a:endParaRPr>
          </a:p>
        </p:txBody>
      </p:sp>
      <p:sp>
        <p:nvSpPr>
          <p:cNvPr id="5" name="Šípka dolu 4"/>
          <p:cNvSpPr/>
          <p:nvPr/>
        </p:nvSpPr>
        <p:spPr>
          <a:xfrm>
            <a:off x="5868144" y="3429000"/>
            <a:ext cx="216024" cy="504056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6" name="Šípka dolu 5"/>
          <p:cNvSpPr/>
          <p:nvPr/>
        </p:nvSpPr>
        <p:spPr>
          <a:xfrm>
            <a:off x="4139952" y="3429000"/>
            <a:ext cx="216024" cy="504056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Šípka dolu 6"/>
          <p:cNvSpPr/>
          <p:nvPr/>
        </p:nvSpPr>
        <p:spPr>
          <a:xfrm>
            <a:off x="6444208" y="5301208"/>
            <a:ext cx="216024" cy="504056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8" name="Šípka dolu 7"/>
          <p:cNvSpPr/>
          <p:nvPr/>
        </p:nvSpPr>
        <p:spPr>
          <a:xfrm>
            <a:off x="2555776" y="5301208"/>
            <a:ext cx="216024" cy="504056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9" name="Šípka dolu 8"/>
          <p:cNvSpPr/>
          <p:nvPr/>
        </p:nvSpPr>
        <p:spPr>
          <a:xfrm>
            <a:off x="4644008" y="5301208"/>
            <a:ext cx="216024" cy="504056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04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60840" cy="1600200"/>
          </a:xfrm>
        </p:spPr>
        <p:txBody>
          <a:bodyPr>
            <a:noAutofit/>
          </a:bodyPr>
          <a:lstStyle/>
          <a:p>
            <a:r>
              <a:rPr lang="sk-SK" altLang="sk-SK" dirty="0">
                <a:solidFill>
                  <a:srgbClr val="FF0000"/>
                </a:solidFill>
              </a:rPr>
              <a:t>Doména</a:t>
            </a:r>
            <a:r>
              <a:rPr lang="sk-SK" altLang="sk-SK" b="1" dirty="0">
                <a:solidFill>
                  <a:srgbClr val="FF0000"/>
                </a:solidFill>
              </a:rPr>
              <a:t/>
            </a:r>
            <a:br>
              <a:rPr lang="sk-SK" altLang="sk-SK" b="1" dirty="0">
                <a:solidFill>
                  <a:srgbClr val="FF0000"/>
                </a:solidFill>
              </a:rPr>
            </a:br>
            <a:endParaRPr lang="sk-SK" dirty="0"/>
          </a:p>
        </p:txBody>
      </p:sp>
      <p:sp>
        <p:nvSpPr>
          <p:cNvPr id="4" name="BlokTextu 1"/>
          <p:cNvSpPr txBox="1">
            <a:spLocks noChangeArrowheads="1"/>
          </p:cNvSpPr>
          <p:nvPr/>
        </p:nvSpPr>
        <p:spPr bwMode="auto">
          <a:xfrm>
            <a:off x="678657" y="1303015"/>
            <a:ext cx="7786687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sk-SK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sk-SK" altLang="sk-SK" sz="3600" b="1" dirty="0"/>
              <a:t>Koncovky všeobecného použitia</a:t>
            </a:r>
          </a:p>
          <a:p>
            <a:endParaRPr lang="sk-SK" altLang="sk-SK" sz="3600" dirty="0"/>
          </a:p>
          <a:p>
            <a:r>
              <a:rPr lang="sk-SK" altLang="sk-SK" sz="3600" dirty="0"/>
              <a:t>.</a:t>
            </a:r>
            <a:r>
              <a:rPr lang="sk-SK" altLang="sk-SK" sz="3600" dirty="0" err="1"/>
              <a:t>com</a:t>
            </a:r>
            <a:r>
              <a:rPr lang="sk-SK" altLang="sk-SK" sz="3600" dirty="0"/>
              <a:t> 	komerčné subjekty</a:t>
            </a:r>
          </a:p>
          <a:p>
            <a:r>
              <a:rPr lang="sk-SK" altLang="sk-SK" sz="3600" dirty="0"/>
              <a:t>.</a:t>
            </a:r>
            <a:r>
              <a:rPr lang="sk-SK" altLang="sk-SK" sz="3600" dirty="0" err="1"/>
              <a:t>eu</a:t>
            </a:r>
            <a:r>
              <a:rPr lang="sk-SK" altLang="sk-SK" sz="3600" dirty="0"/>
              <a:t>		európska únia</a:t>
            </a:r>
          </a:p>
          <a:p>
            <a:r>
              <a:rPr lang="sk-SK" altLang="sk-SK" sz="3600" dirty="0"/>
              <a:t>.</a:t>
            </a:r>
            <a:r>
              <a:rPr lang="sk-SK" altLang="sk-SK" sz="3600" dirty="0" err="1"/>
              <a:t>net</a:t>
            </a:r>
            <a:r>
              <a:rPr lang="sk-SK" altLang="sk-SK" sz="3600" dirty="0"/>
              <a:t>		sieťové služby</a:t>
            </a:r>
          </a:p>
          <a:p>
            <a:r>
              <a:rPr lang="sk-SK" altLang="sk-SK" sz="3600" dirty="0"/>
              <a:t>.</a:t>
            </a:r>
            <a:r>
              <a:rPr lang="sk-SK" altLang="sk-SK" sz="3600" dirty="0" err="1"/>
              <a:t>gov</a:t>
            </a:r>
            <a:r>
              <a:rPr lang="sk-SK" altLang="sk-SK" sz="3600" dirty="0"/>
              <a:t>		štátna správa</a:t>
            </a:r>
          </a:p>
          <a:p>
            <a:r>
              <a:rPr lang="sk-SK" altLang="sk-SK" sz="3600" dirty="0"/>
              <a:t>.</a:t>
            </a:r>
            <a:r>
              <a:rPr lang="sk-SK" altLang="sk-SK" sz="3600" dirty="0" err="1"/>
              <a:t>info</a:t>
            </a:r>
            <a:r>
              <a:rPr lang="sk-SK" altLang="sk-SK" sz="3600" dirty="0"/>
              <a:t>		informačné weby</a:t>
            </a:r>
          </a:p>
          <a:p>
            <a:r>
              <a:rPr lang="sk-SK" altLang="sk-SK" sz="3600" dirty="0"/>
              <a:t>.</a:t>
            </a:r>
            <a:r>
              <a:rPr lang="sk-SK" altLang="sk-SK" sz="3600" dirty="0" err="1"/>
              <a:t>aero</a:t>
            </a:r>
            <a:r>
              <a:rPr lang="sk-SK" altLang="sk-SK" sz="3600" dirty="0"/>
              <a:t>	letecké spoločností </a:t>
            </a:r>
          </a:p>
          <a:p>
            <a:pPr eaLnBrk="1" hangingPunct="1"/>
            <a:endParaRPr lang="sk-SK" altLang="sk-SK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22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60840" cy="1600200"/>
          </a:xfrm>
        </p:spPr>
        <p:txBody>
          <a:bodyPr>
            <a:noAutofit/>
          </a:bodyPr>
          <a:lstStyle/>
          <a:p>
            <a:r>
              <a:rPr lang="sk-SK" altLang="sk-SK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Protokol</a:t>
            </a:r>
            <a:r>
              <a:rPr lang="sk-SK" altLang="sk-SK" b="1" dirty="0" smtClean="0">
                <a:solidFill>
                  <a:srgbClr val="FF0000"/>
                </a:solidFill>
              </a:rPr>
              <a:t/>
            </a:r>
            <a:br>
              <a:rPr lang="sk-SK" altLang="sk-SK" b="1" dirty="0" smtClean="0">
                <a:solidFill>
                  <a:srgbClr val="FF0000"/>
                </a:solidFill>
              </a:rPr>
            </a:br>
            <a:endParaRPr lang="sk-SK" dirty="0"/>
          </a:p>
        </p:txBody>
      </p:sp>
      <p:sp>
        <p:nvSpPr>
          <p:cNvPr id="4" name="BlokTextu 1"/>
          <p:cNvSpPr txBox="1">
            <a:spLocks noChangeArrowheads="1"/>
          </p:cNvSpPr>
          <p:nvPr/>
        </p:nvSpPr>
        <p:spPr bwMode="auto">
          <a:xfrm>
            <a:off x="678657" y="1268760"/>
            <a:ext cx="7925791" cy="523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sk-SK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sk-SK" altLang="sk-SK" sz="3200" dirty="0"/>
              <a:t>Správny doménový zápis obsahuje aj </a:t>
            </a:r>
            <a:r>
              <a:rPr lang="sk-SK" altLang="sk-SK" sz="3200" dirty="0" smtClean="0"/>
              <a:t>protokol </a:t>
            </a:r>
            <a:r>
              <a:rPr lang="sk-SK" altLang="sk-SK" sz="3200" b="1" dirty="0" smtClean="0">
                <a:solidFill>
                  <a:srgbClr val="FF0000"/>
                </a:solidFill>
              </a:rPr>
              <a:t>http</a:t>
            </a:r>
            <a:r>
              <a:rPr lang="sk-SK" altLang="sk-SK" sz="3200" dirty="0" smtClean="0"/>
              <a:t>, </a:t>
            </a:r>
            <a:r>
              <a:rPr lang="sk-SK" altLang="sk-SK" sz="3200" dirty="0"/>
              <a:t>pomocou ktorého sa prenášajú </a:t>
            </a:r>
            <a:r>
              <a:rPr lang="sk-SK" altLang="sk-SK" sz="3200" dirty="0" smtClean="0"/>
              <a:t>dáta. Vďaka </a:t>
            </a:r>
            <a:r>
              <a:rPr lang="sk-SK" altLang="sk-SK" sz="3200" dirty="0"/>
              <a:t>tomu, zápis adresy vyzerá takto</a:t>
            </a:r>
            <a:r>
              <a:rPr lang="sk-SK" altLang="sk-SK" sz="3200" dirty="0" smtClean="0"/>
              <a:t>:</a:t>
            </a:r>
          </a:p>
          <a:p>
            <a:endParaRPr lang="sk-SK" altLang="sk-SK" sz="1600" dirty="0"/>
          </a:p>
          <a:p>
            <a:r>
              <a:rPr lang="sk-SK" altLang="sk-SK" sz="5400" b="1" u="sng" dirty="0" smtClean="0">
                <a:solidFill>
                  <a:srgbClr val="0070C0"/>
                </a:solidFill>
              </a:rPr>
              <a:t>http://www.centrum.sk</a:t>
            </a:r>
            <a:endParaRPr lang="sk-SK" altLang="sk-SK" sz="5400" b="1" u="sng" dirty="0">
              <a:solidFill>
                <a:srgbClr val="0070C0"/>
              </a:solidFill>
            </a:endParaRPr>
          </a:p>
          <a:p>
            <a:endParaRPr lang="sk-SK" altLang="sk-SK" sz="3200" dirty="0"/>
          </a:p>
          <a:p>
            <a:r>
              <a:rPr lang="sk-SK" altLang="sk-SK" sz="3200" b="1" dirty="0">
                <a:solidFill>
                  <a:srgbClr val="0070C0"/>
                </a:solidFill>
              </a:rPr>
              <a:t>h</a:t>
            </a:r>
            <a:r>
              <a:rPr lang="sk-SK" altLang="sk-SK" sz="3200" b="1" dirty="0" smtClean="0">
                <a:solidFill>
                  <a:srgbClr val="00B0F0"/>
                </a:solidFill>
              </a:rPr>
              <a:t> </a:t>
            </a:r>
            <a:r>
              <a:rPr lang="sk-SK" altLang="sk-SK" sz="3200" b="1" dirty="0" err="1" smtClean="0"/>
              <a:t>Hyper</a:t>
            </a:r>
            <a:r>
              <a:rPr lang="sk-SK" altLang="sk-SK" sz="3200" b="1" dirty="0" smtClean="0"/>
              <a:t>   </a:t>
            </a:r>
            <a:r>
              <a:rPr lang="sk-SK" altLang="sk-SK" sz="3200" b="1" dirty="0" smtClean="0">
                <a:solidFill>
                  <a:srgbClr val="0070C0"/>
                </a:solidFill>
              </a:rPr>
              <a:t>t</a:t>
            </a:r>
            <a:r>
              <a:rPr lang="sk-SK" altLang="sk-SK" sz="3200" b="1" dirty="0" smtClean="0">
                <a:solidFill>
                  <a:srgbClr val="00B0F0"/>
                </a:solidFill>
              </a:rPr>
              <a:t> </a:t>
            </a:r>
            <a:r>
              <a:rPr lang="sk-SK" altLang="sk-SK" sz="3200" b="1" dirty="0" smtClean="0"/>
              <a:t>Text   </a:t>
            </a:r>
            <a:r>
              <a:rPr lang="sk-SK" altLang="sk-SK" sz="3200" b="1" dirty="0" smtClean="0">
                <a:solidFill>
                  <a:srgbClr val="0070C0"/>
                </a:solidFill>
              </a:rPr>
              <a:t>t</a:t>
            </a:r>
            <a:r>
              <a:rPr lang="sk-SK" altLang="sk-SK" sz="3200" b="1" dirty="0" smtClean="0">
                <a:solidFill>
                  <a:srgbClr val="00B0F0"/>
                </a:solidFill>
              </a:rPr>
              <a:t> </a:t>
            </a:r>
            <a:r>
              <a:rPr lang="sk-SK" altLang="sk-SK" sz="3200" b="1" dirty="0" smtClean="0"/>
              <a:t>Transfer   </a:t>
            </a:r>
            <a:r>
              <a:rPr lang="sk-SK" altLang="sk-SK" sz="3200" b="1" dirty="0" smtClean="0">
                <a:solidFill>
                  <a:srgbClr val="0070C0"/>
                </a:solidFill>
              </a:rPr>
              <a:t>p</a:t>
            </a:r>
            <a:r>
              <a:rPr lang="sk-SK" altLang="sk-SK" sz="3200" b="1" dirty="0" smtClean="0">
                <a:solidFill>
                  <a:srgbClr val="00B0F0"/>
                </a:solidFill>
              </a:rPr>
              <a:t> </a:t>
            </a:r>
            <a:r>
              <a:rPr lang="sk-SK" altLang="sk-SK" sz="3200" b="1" dirty="0" err="1" smtClean="0"/>
              <a:t>Protocol</a:t>
            </a:r>
            <a:endParaRPr lang="sk-SK" altLang="sk-SK" sz="3200" b="1" dirty="0"/>
          </a:p>
          <a:p>
            <a:endParaRPr lang="sk-SK" altLang="sk-SK" sz="3600" b="1" dirty="0"/>
          </a:p>
          <a:p>
            <a:pPr eaLnBrk="1" hangingPunct="1"/>
            <a:endParaRPr lang="sk-SK" altLang="sk-SK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41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60840" cy="1600200"/>
          </a:xfrm>
        </p:spPr>
        <p:txBody>
          <a:bodyPr>
            <a:noAutofit/>
          </a:bodyPr>
          <a:lstStyle/>
          <a:p>
            <a:r>
              <a:rPr lang="sk-SK" altLang="sk-SK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Protokol</a:t>
            </a:r>
            <a:r>
              <a:rPr lang="sk-SK" altLang="sk-SK" b="1" dirty="0" smtClean="0">
                <a:solidFill>
                  <a:srgbClr val="FF0000"/>
                </a:solidFill>
              </a:rPr>
              <a:t/>
            </a:r>
            <a:br>
              <a:rPr lang="sk-SK" altLang="sk-SK" b="1" dirty="0" smtClean="0">
                <a:solidFill>
                  <a:srgbClr val="FF0000"/>
                </a:solidFill>
              </a:rPr>
            </a:br>
            <a:endParaRPr lang="sk-SK" dirty="0"/>
          </a:p>
        </p:txBody>
      </p:sp>
      <p:sp>
        <p:nvSpPr>
          <p:cNvPr id="4" name="BlokTextu 1"/>
          <p:cNvSpPr txBox="1">
            <a:spLocks noChangeArrowheads="1"/>
          </p:cNvSpPr>
          <p:nvPr/>
        </p:nvSpPr>
        <p:spPr bwMode="auto">
          <a:xfrm>
            <a:off x="678657" y="1196752"/>
            <a:ext cx="7925791" cy="680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sk-SK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sk-SK" altLang="sk-SK" sz="5400" b="1" dirty="0">
                <a:solidFill>
                  <a:srgbClr val="FF0000"/>
                </a:solidFill>
              </a:rPr>
              <a:t>HTTP</a:t>
            </a:r>
            <a:r>
              <a:rPr lang="sk-SK" altLang="sk-SK" sz="3200" dirty="0"/>
              <a:t> je protokol pre prenos dokumentov medzi servermi a klientmi služby </a:t>
            </a:r>
            <a:r>
              <a:rPr lang="sk-SK" altLang="sk-SK" sz="3200" dirty="0" err="1" smtClean="0"/>
              <a:t>www</a:t>
            </a:r>
            <a:endParaRPr lang="sk-SK" altLang="sk-SK" sz="3200" dirty="0" smtClean="0"/>
          </a:p>
          <a:p>
            <a:endParaRPr lang="sk-SK" altLang="sk-SK" sz="1600" dirty="0" smtClean="0"/>
          </a:p>
          <a:p>
            <a:r>
              <a:rPr lang="sk-SK" altLang="sk-SK" sz="5400" b="1" dirty="0">
                <a:solidFill>
                  <a:srgbClr val="FF0000"/>
                </a:solidFill>
              </a:rPr>
              <a:t>FTP</a:t>
            </a:r>
            <a:r>
              <a:rPr lang="sk-SK" altLang="sk-SK" sz="5400" dirty="0">
                <a:solidFill>
                  <a:srgbClr val="FF0000"/>
                </a:solidFill>
              </a:rPr>
              <a:t> </a:t>
            </a:r>
            <a:r>
              <a:rPr lang="sk-SK" altLang="sk-SK" sz="3200" dirty="0"/>
              <a:t>je protokol určený na prenos súborov medzi počítačmi či už na internete alebo lokálnej </a:t>
            </a:r>
            <a:r>
              <a:rPr lang="sk-SK" altLang="sk-SK" sz="3200" dirty="0" smtClean="0"/>
              <a:t>sieti</a:t>
            </a:r>
          </a:p>
          <a:p>
            <a:endParaRPr lang="sk-SK" altLang="sk-SK" sz="3200" dirty="0"/>
          </a:p>
          <a:p>
            <a:r>
              <a:rPr lang="sk-SK" altLang="sk-SK" sz="3200" b="1" dirty="0">
                <a:solidFill>
                  <a:srgbClr val="0070C0"/>
                </a:solidFill>
              </a:rPr>
              <a:t>f</a:t>
            </a:r>
            <a:r>
              <a:rPr lang="sk-SK" altLang="sk-SK" sz="3200" b="1" dirty="0" smtClean="0">
                <a:solidFill>
                  <a:srgbClr val="00B0F0"/>
                </a:solidFill>
              </a:rPr>
              <a:t> </a:t>
            </a:r>
            <a:r>
              <a:rPr lang="sk-SK" altLang="sk-SK" sz="3200" b="1" dirty="0" err="1" smtClean="0"/>
              <a:t>File</a:t>
            </a:r>
            <a:r>
              <a:rPr lang="sk-SK" altLang="sk-SK" sz="3200" b="1" dirty="0" smtClean="0"/>
              <a:t>   </a:t>
            </a:r>
            <a:r>
              <a:rPr lang="sk-SK" altLang="sk-SK" sz="3200" b="1" dirty="0" smtClean="0">
                <a:solidFill>
                  <a:srgbClr val="0070C0"/>
                </a:solidFill>
              </a:rPr>
              <a:t>t</a:t>
            </a:r>
            <a:r>
              <a:rPr lang="sk-SK" altLang="sk-SK" sz="3200" b="1" dirty="0" smtClean="0">
                <a:solidFill>
                  <a:srgbClr val="00B0F0"/>
                </a:solidFill>
              </a:rPr>
              <a:t> </a:t>
            </a:r>
            <a:r>
              <a:rPr lang="sk-SK" altLang="sk-SK" sz="3200" b="1" dirty="0" smtClean="0"/>
              <a:t>Transfer   </a:t>
            </a:r>
            <a:r>
              <a:rPr lang="sk-SK" altLang="sk-SK" sz="3200" b="1" dirty="0" smtClean="0">
                <a:solidFill>
                  <a:srgbClr val="0070C0"/>
                </a:solidFill>
              </a:rPr>
              <a:t>p</a:t>
            </a:r>
            <a:r>
              <a:rPr lang="sk-SK" altLang="sk-SK" sz="3200" b="1" dirty="0" smtClean="0">
                <a:solidFill>
                  <a:srgbClr val="00B0F0"/>
                </a:solidFill>
              </a:rPr>
              <a:t> </a:t>
            </a:r>
            <a:r>
              <a:rPr lang="sk-SK" altLang="sk-SK" sz="3200" b="1" dirty="0" err="1" smtClean="0"/>
              <a:t>Protocol</a:t>
            </a:r>
            <a:endParaRPr lang="sk-SK" altLang="sk-SK" sz="3200" b="1" dirty="0"/>
          </a:p>
          <a:p>
            <a:endParaRPr lang="sk-SK" altLang="sk-SK" sz="3200" dirty="0"/>
          </a:p>
          <a:p>
            <a:endParaRPr lang="sk-SK" altLang="sk-SK" sz="3600" b="1" dirty="0"/>
          </a:p>
          <a:p>
            <a:pPr eaLnBrk="1" hangingPunct="1"/>
            <a:endParaRPr lang="sk-SK" altLang="sk-SK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77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60840" cy="1600200"/>
          </a:xfrm>
        </p:spPr>
        <p:txBody>
          <a:bodyPr>
            <a:noAutofit/>
          </a:bodyPr>
          <a:lstStyle/>
          <a:p>
            <a:r>
              <a:rPr lang="sk-SK" altLang="sk-SK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Protokol</a:t>
            </a:r>
            <a:r>
              <a:rPr lang="sk-SK" altLang="sk-SK" b="1" dirty="0">
                <a:solidFill>
                  <a:srgbClr val="FF0000"/>
                </a:solidFill>
              </a:rPr>
              <a:t/>
            </a:r>
            <a:br>
              <a:rPr lang="sk-SK" altLang="sk-SK" b="1" dirty="0">
                <a:solidFill>
                  <a:srgbClr val="FF0000"/>
                </a:solidFill>
              </a:rPr>
            </a:br>
            <a:endParaRPr lang="sk-SK" dirty="0"/>
          </a:p>
        </p:txBody>
      </p:sp>
      <p:sp>
        <p:nvSpPr>
          <p:cNvPr id="4" name="BlokTextu 1"/>
          <p:cNvSpPr txBox="1">
            <a:spLocks noChangeArrowheads="1"/>
          </p:cNvSpPr>
          <p:nvPr/>
        </p:nvSpPr>
        <p:spPr bwMode="auto">
          <a:xfrm>
            <a:off x="678657" y="1340768"/>
            <a:ext cx="7786687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sk-SK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sk-SK" altLang="sk-SK" sz="3200" dirty="0"/>
              <a:t>FTP spoznáme tak, že vidíme namiesto „</a:t>
            </a:r>
            <a:r>
              <a:rPr lang="sk-SK" altLang="sk-SK" sz="3200" dirty="0">
                <a:solidFill>
                  <a:srgbClr val="FF0000"/>
                </a:solidFill>
              </a:rPr>
              <a:t>http</a:t>
            </a:r>
            <a:r>
              <a:rPr lang="sk-SK" altLang="sk-SK" sz="3200" dirty="0"/>
              <a:t>“ na začiatku adresy „</a:t>
            </a:r>
            <a:r>
              <a:rPr lang="sk-SK" altLang="sk-SK" sz="3200" dirty="0">
                <a:solidFill>
                  <a:srgbClr val="FF0000"/>
                </a:solidFill>
              </a:rPr>
              <a:t>ftp</a:t>
            </a:r>
            <a:r>
              <a:rPr lang="sk-SK" altLang="sk-SK" sz="3200" dirty="0"/>
              <a:t>“.</a:t>
            </a:r>
          </a:p>
          <a:p>
            <a:endParaRPr lang="sk-SK" altLang="sk-SK" sz="3600" dirty="0" smtClean="0">
              <a:solidFill>
                <a:srgbClr val="FF0000"/>
              </a:solidFill>
            </a:endParaRPr>
          </a:p>
          <a:p>
            <a:r>
              <a:rPr lang="sk-SK" altLang="sk-SK" sz="3600" dirty="0" smtClean="0">
                <a:solidFill>
                  <a:srgbClr val="0070C0"/>
                </a:solidFill>
              </a:rPr>
              <a:t>ftp://slunecnice.cz</a:t>
            </a:r>
          </a:p>
          <a:p>
            <a:r>
              <a:rPr lang="sk-SK" altLang="sk-SK" sz="3600" dirty="0" smtClean="0">
                <a:solidFill>
                  <a:srgbClr val="0070C0"/>
                </a:solidFill>
              </a:rPr>
              <a:t>ftp://stahuj.cz</a:t>
            </a:r>
          </a:p>
          <a:p>
            <a:r>
              <a:rPr lang="sk-SK" altLang="sk-SK" sz="3600" dirty="0" smtClean="0">
                <a:solidFill>
                  <a:srgbClr val="0070C0"/>
                </a:solidFill>
              </a:rPr>
              <a:t>ftp://sony.com</a:t>
            </a:r>
          </a:p>
          <a:p>
            <a:pPr eaLnBrk="1" hangingPunct="1"/>
            <a:endParaRPr lang="sk-SK" altLang="sk-SK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57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60840" cy="1600200"/>
          </a:xfrm>
        </p:spPr>
        <p:txBody>
          <a:bodyPr>
            <a:noAutofit/>
          </a:bodyPr>
          <a:lstStyle/>
          <a:p>
            <a:r>
              <a:rPr lang="sk-SK" altLang="sk-SK" dirty="0">
                <a:solidFill>
                  <a:srgbClr val="FF0000"/>
                </a:solidFill>
              </a:rPr>
              <a:t>SMTP</a:t>
            </a:r>
            <a:r>
              <a:rPr lang="sk-SK" altLang="sk-SK" b="1" dirty="0" smtClean="0">
                <a:solidFill>
                  <a:srgbClr val="FF0000"/>
                </a:solidFill>
              </a:rPr>
              <a:t/>
            </a:r>
            <a:br>
              <a:rPr lang="sk-SK" altLang="sk-SK" b="1" dirty="0" smtClean="0">
                <a:solidFill>
                  <a:srgbClr val="FF0000"/>
                </a:solidFill>
              </a:rPr>
            </a:br>
            <a:endParaRPr lang="sk-SK" dirty="0"/>
          </a:p>
        </p:txBody>
      </p:sp>
      <p:sp>
        <p:nvSpPr>
          <p:cNvPr id="4" name="BlokTextu 1"/>
          <p:cNvSpPr txBox="1">
            <a:spLocks noChangeArrowheads="1"/>
          </p:cNvSpPr>
          <p:nvPr/>
        </p:nvSpPr>
        <p:spPr bwMode="auto">
          <a:xfrm>
            <a:off x="678657" y="1268760"/>
            <a:ext cx="8069807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sk-SK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sk-SK" altLang="sk-SK" sz="3600" dirty="0"/>
              <a:t>je jednoduchý protokol umožňujúci prenos </a:t>
            </a:r>
            <a:r>
              <a:rPr lang="sk-SK" altLang="sk-SK" sz="3600" dirty="0" smtClean="0"/>
              <a:t>e-mailov </a:t>
            </a:r>
            <a:r>
              <a:rPr lang="sk-SK" altLang="sk-SK" sz="3600" dirty="0"/>
              <a:t>medzi stanicami</a:t>
            </a:r>
          </a:p>
          <a:p>
            <a:endParaRPr lang="sk-SK" altLang="sk-SK" sz="3600" b="1" dirty="0"/>
          </a:p>
          <a:p>
            <a:r>
              <a:rPr lang="sk-SK" altLang="sk-SK" sz="3200" b="1" dirty="0">
                <a:solidFill>
                  <a:srgbClr val="0070C0"/>
                </a:solidFill>
              </a:rPr>
              <a:t>s</a:t>
            </a:r>
            <a:r>
              <a:rPr lang="sk-SK" altLang="sk-SK" sz="3200" b="1" dirty="0" smtClean="0">
                <a:solidFill>
                  <a:srgbClr val="0070C0"/>
                </a:solidFill>
              </a:rPr>
              <a:t> </a:t>
            </a:r>
            <a:r>
              <a:rPr lang="sk-SK" altLang="sk-SK" sz="3200" b="1" dirty="0" err="1" smtClean="0"/>
              <a:t>Simple</a:t>
            </a:r>
            <a:r>
              <a:rPr lang="sk-SK" altLang="sk-SK" sz="3200" b="1" dirty="0" smtClean="0"/>
              <a:t>   </a:t>
            </a:r>
            <a:r>
              <a:rPr lang="sk-SK" altLang="sk-SK" sz="3200" b="1" dirty="0" smtClean="0">
                <a:solidFill>
                  <a:srgbClr val="0070C0"/>
                </a:solidFill>
              </a:rPr>
              <a:t>m </a:t>
            </a:r>
            <a:r>
              <a:rPr lang="sk-SK" altLang="sk-SK" sz="3200" b="1" dirty="0" smtClean="0"/>
              <a:t>Mail   </a:t>
            </a:r>
            <a:r>
              <a:rPr lang="sk-SK" altLang="sk-SK" sz="3200" b="1" dirty="0" smtClean="0">
                <a:solidFill>
                  <a:srgbClr val="0070C0"/>
                </a:solidFill>
              </a:rPr>
              <a:t>t </a:t>
            </a:r>
            <a:r>
              <a:rPr lang="sk-SK" altLang="sk-SK" sz="3200" b="1" dirty="0" smtClean="0"/>
              <a:t>Transfer   </a:t>
            </a:r>
            <a:r>
              <a:rPr lang="sk-SK" altLang="sk-SK" sz="3200" b="1" dirty="0" smtClean="0">
                <a:solidFill>
                  <a:srgbClr val="0070C0"/>
                </a:solidFill>
              </a:rPr>
              <a:t>p </a:t>
            </a:r>
            <a:r>
              <a:rPr lang="sk-SK" altLang="sk-SK" sz="3200" b="1" dirty="0" err="1" smtClean="0"/>
              <a:t>Protocol</a:t>
            </a:r>
            <a:endParaRPr lang="sk-SK" altLang="sk-SK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14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60840" cy="1600200"/>
          </a:xfrm>
        </p:spPr>
        <p:txBody>
          <a:bodyPr>
            <a:noAutofit/>
          </a:bodyPr>
          <a:lstStyle/>
          <a:p>
            <a:r>
              <a:rPr lang="sk-SK" altLang="sk-SK" dirty="0" smtClean="0">
                <a:solidFill>
                  <a:srgbClr val="FF0000"/>
                </a:solidFill>
              </a:rPr>
              <a:t>ZDROJE</a:t>
            </a:r>
            <a:r>
              <a:rPr lang="sk-SK" altLang="sk-SK" b="1" dirty="0" smtClean="0">
                <a:solidFill>
                  <a:srgbClr val="FF0000"/>
                </a:solidFill>
              </a:rPr>
              <a:t/>
            </a:r>
            <a:br>
              <a:rPr lang="sk-SK" altLang="sk-SK" b="1" dirty="0" smtClean="0">
                <a:solidFill>
                  <a:srgbClr val="FF0000"/>
                </a:solidFill>
              </a:rPr>
            </a:br>
            <a:endParaRPr lang="sk-SK" dirty="0"/>
          </a:p>
        </p:txBody>
      </p:sp>
      <p:sp>
        <p:nvSpPr>
          <p:cNvPr id="4" name="BlokTextu 1"/>
          <p:cNvSpPr txBox="1">
            <a:spLocks noChangeArrowheads="1"/>
          </p:cNvSpPr>
          <p:nvPr/>
        </p:nvSpPr>
        <p:spPr bwMode="auto">
          <a:xfrm>
            <a:off x="678657" y="1268760"/>
            <a:ext cx="806980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sk-SK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sk-SK" altLang="sk-SK" sz="3600" dirty="0" smtClean="0"/>
          </a:p>
          <a:p>
            <a:r>
              <a:rPr lang="sk-SK" altLang="sk-SK" sz="3600" dirty="0" err="1" smtClean="0"/>
              <a:t>www.wikipedia.sk</a:t>
            </a:r>
            <a:endParaRPr lang="sk-SK" altLang="sk-SK" sz="3600" dirty="0"/>
          </a:p>
          <a:p>
            <a:r>
              <a:rPr lang="sk-SK" altLang="sk-SK" sz="3600" dirty="0" err="1"/>
              <a:t>www.zborovna.sk</a:t>
            </a:r>
            <a:endParaRPr lang="sk-SK" altLang="sk-SK" sz="3600" dirty="0"/>
          </a:p>
          <a:p>
            <a:r>
              <a:rPr lang="sk-SK" altLang="sk-SK" sz="3600" dirty="0" err="1"/>
              <a:t>www.google.sk</a:t>
            </a:r>
            <a:endParaRPr lang="sk-SK" altLang="sk-SK" sz="360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k-SK" smtClean="0"/>
              <a:t>Ďakujem za pozornosť !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4968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60840" cy="1600200"/>
          </a:xfrm>
        </p:spPr>
        <p:txBody>
          <a:bodyPr>
            <a:noAutofit/>
          </a:bodyPr>
          <a:lstStyle/>
          <a:p>
            <a:r>
              <a:rPr lang="sk-SK" altLang="sk-SK" dirty="0" smtClean="0">
                <a:solidFill>
                  <a:srgbClr val="FF0000"/>
                </a:solidFill>
              </a:rPr>
              <a:t>Internet</a:t>
            </a:r>
            <a:r>
              <a:rPr lang="sk-SK" altLang="sk-SK" dirty="0">
                <a:solidFill>
                  <a:srgbClr val="FF0000"/>
                </a:solidFill>
              </a:rPr>
              <a:t/>
            </a:r>
            <a:br>
              <a:rPr lang="sk-SK" altLang="sk-SK" dirty="0">
                <a:solidFill>
                  <a:srgbClr val="FF0000"/>
                </a:solidFill>
              </a:rPr>
            </a:br>
            <a:endParaRPr lang="sk-SK" dirty="0"/>
          </a:p>
        </p:txBody>
      </p:sp>
      <p:sp>
        <p:nvSpPr>
          <p:cNvPr id="4" name="BlokTextu 1"/>
          <p:cNvSpPr txBox="1">
            <a:spLocks noChangeArrowheads="1"/>
          </p:cNvSpPr>
          <p:nvPr/>
        </p:nvSpPr>
        <p:spPr bwMode="auto">
          <a:xfrm>
            <a:off x="678657" y="1299532"/>
            <a:ext cx="7786687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sk-SK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sk-SK" sz="3600" dirty="0"/>
              <a:t>Internet </a:t>
            </a:r>
            <a:r>
              <a:rPr lang="sk-SK" sz="3600" dirty="0" smtClean="0"/>
              <a:t>je </a:t>
            </a:r>
            <a:r>
              <a:rPr lang="sk-SK" sz="3600" dirty="0"/>
              <a:t>sieťou počítačových sietí. </a:t>
            </a:r>
            <a:r>
              <a:rPr lang="sk-SK" sz="3600" dirty="0" smtClean="0"/>
              <a:t>Najdôležitejšou </a:t>
            </a:r>
            <a:r>
              <a:rPr lang="sk-SK" sz="3600" dirty="0"/>
              <a:t>úlohou siete je realizovať prenos informácie a jej </a:t>
            </a:r>
            <a:r>
              <a:rPr lang="sk-SK" sz="3600" dirty="0" smtClean="0"/>
              <a:t>manažovanie. </a:t>
            </a:r>
          </a:p>
          <a:p>
            <a:endParaRPr lang="sk-SK" sz="1600" dirty="0" smtClean="0"/>
          </a:p>
          <a:p>
            <a:r>
              <a:rPr lang="sk-SK" sz="3600" dirty="0"/>
              <a:t>Internet poskytuje množstvo služieb, ktoré sú riadené protokolmi a určujú spôsob komunikácie zariadení a programov.</a:t>
            </a:r>
            <a:endParaRPr lang="sk-SK" altLang="sk-SK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04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60840" cy="1600200"/>
          </a:xfrm>
        </p:spPr>
        <p:txBody>
          <a:bodyPr>
            <a:noAutofit/>
          </a:bodyPr>
          <a:lstStyle/>
          <a:p>
            <a:r>
              <a:rPr lang="sk-SK" altLang="sk-SK" dirty="0" smtClean="0">
                <a:solidFill>
                  <a:srgbClr val="FF0000"/>
                </a:solidFill>
              </a:rPr>
              <a:t>Internet</a:t>
            </a:r>
            <a:r>
              <a:rPr lang="sk-SK" altLang="sk-SK" dirty="0">
                <a:solidFill>
                  <a:srgbClr val="FF0000"/>
                </a:solidFill>
              </a:rPr>
              <a:t/>
            </a:r>
            <a:br>
              <a:rPr lang="sk-SK" altLang="sk-SK" dirty="0">
                <a:solidFill>
                  <a:srgbClr val="FF0000"/>
                </a:solidFill>
              </a:rPr>
            </a:br>
            <a:endParaRPr lang="sk-SK" dirty="0"/>
          </a:p>
        </p:txBody>
      </p:sp>
      <p:sp>
        <p:nvSpPr>
          <p:cNvPr id="4" name="BlokTextu 1"/>
          <p:cNvSpPr txBox="1">
            <a:spLocks noChangeArrowheads="1"/>
          </p:cNvSpPr>
          <p:nvPr/>
        </p:nvSpPr>
        <p:spPr bwMode="auto">
          <a:xfrm>
            <a:off x="678657" y="1299532"/>
            <a:ext cx="778177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sk-SK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sk-SK" sz="3600" dirty="0" smtClean="0"/>
              <a:t>Počítačové siete sa delia na </a:t>
            </a:r>
            <a:r>
              <a:rPr lang="sk-SK" sz="3600" dirty="0"/>
              <a:t>sedem vrstiev, z ktorých každá má inú úlohu.</a:t>
            </a:r>
          </a:p>
          <a:p>
            <a:endParaRPr lang="sk-SK" sz="3600" dirty="0" smtClean="0"/>
          </a:p>
          <a:p>
            <a:r>
              <a:rPr lang="sk-SK" sz="3600" dirty="0" smtClean="0"/>
              <a:t>Základným </a:t>
            </a:r>
            <a:r>
              <a:rPr lang="sk-SK" sz="3600" dirty="0"/>
              <a:t>protokolom </a:t>
            </a:r>
            <a:r>
              <a:rPr lang="sk-SK" sz="3600" dirty="0">
                <a:solidFill>
                  <a:srgbClr val="FF0000"/>
                </a:solidFill>
              </a:rPr>
              <a:t>sieťovej vrstvy</a:t>
            </a:r>
            <a:r>
              <a:rPr lang="sk-SK" sz="3600" dirty="0"/>
              <a:t> na internete je protokol IP verzie 4, alebo najnovšie aj protokol IP verzie 6.</a:t>
            </a:r>
            <a:endParaRPr lang="sk-SK" altLang="sk-SK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96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60840" cy="1600200"/>
          </a:xfrm>
        </p:spPr>
        <p:txBody>
          <a:bodyPr>
            <a:noAutofit/>
          </a:bodyPr>
          <a:lstStyle/>
          <a:p>
            <a:r>
              <a:rPr lang="sk-SK" altLang="sk-SK" dirty="0" smtClean="0">
                <a:solidFill>
                  <a:srgbClr val="FF0000"/>
                </a:solidFill>
              </a:rPr>
              <a:t>Internet</a:t>
            </a:r>
            <a:r>
              <a:rPr lang="sk-SK" altLang="sk-SK" dirty="0">
                <a:solidFill>
                  <a:srgbClr val="FF0000"/>
                </a:solidFill>
              </a:rPr>
              <a:t/>
            </a:r>
            <a:br>
              <a:rPr lang="sk-SK" altLang="sk-SK" dirty="0">
                <a:solidFill>
                  <a:srgbClr val="FF0000"/>
                </a:solidFill>
              </a:rPr>
            </a:br>
            <a:endParaRPr lang="sk-SK" dirty="0"/>
          </a:p>
        </p:txBody>
      </p:sp>
      <p:pic>
        <p:nvPicPr>
          <p:cNvPr id="1026" name="obrázek 1" descr="http://upload.wikimedia.org/wikipedia/commons/f/fb/Osi-model-s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956" y="441097"/>
            <a:ext cx="4948460" cy="5724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222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60840" cy="1600200"/>
          </a:xfrm>
        </p:spPr>
        <p:txBody>
          <a:bodyPr>
            <a:noAutofit/>
          </a:bodyPr>
          <a:lstStyle/>
          <a:p>
            <a:r>
              <a:rPr lang="sk-SK" altLang="sk-SK" dirty="0">
                <a:solidFill>
                  <a:srgbClr val="FF0000"/>
                </a:solidFill>
              </a:rPr>
              <a:t>IP</a:t>
            </a:r>
            <a:r>
              <a:rPr lang="sk-SK" altLang="sk-SK" dirty="0"/>
              <a:t> </a:t>
            </a:r>
            <a:r>
              <a:rPr lang="sk-SK" altLang="sk-SK" dirty="0">
                <a:solidFill>
                  <a:srgbClr val="FF0000"/>
                </a:solidFill>
              </a:rPr>
              <a:t>adresa</a:t>
            </a:r>
            <a:br>
              <a:rPr lang="sk-SK" altLang="sk-SK" dirty="0">
                <a:solidFill>
                  <a:srgbClr val="FF0000"/>
                </a:solidFill>
              </a:rPr>
            </a:br>
            <a:endParaRPr lang="sk-SK" dirty="0"/>
          </a:p>
        </p:txBody>
      </p:sp>
      <p:sp>
        <p:nvSpPr>
          <p:cNvPr id="4" name="BlokTextu 1"/>
          <p:cNvSpPr txBox="1">
            <a:spLocks noChangeArrowheads="1"/>
          </p:cNvSpPr>
          <p:nvPr/>
        </p:nvSpPr>
        <p:spPr bwMode="auto">
          <a:xfrm>
            <a:off x="678657" y="1299532"/>
            <a:ext cx="7786687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sk-SK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sk-SK" altLang="sk-SK" sz="3600" dirty="0"/>
              <a:t>Každý server je na Internete označený číslom, ktorému </a:t>
            </a:r>
            <a:r>
              <a:rPr lang="sk-SK" altLang="sk-SK" sz="3600" dirty="0" smtClean="0"/>
              <a:t>hovoríme</a:t>
            </a:r>
          </a:p>
          <a:p>
            <a:endParaRPr lang="sk-SK" altLang="sk-SK" sz="1600" dirty="0"/>
          </a:p>
          <a:p>
            <a:r>
              <a:rPr lang="sk-SK" altLang="sk-SK" sz="5400" b="1" dirty="0" smtClean="0">
                <a:solidFill>
                  <a:srgbClr val="FF0000"/>
                </a:solidFill>
              </a:rPr>
              <a:t>IP</a:t>
            </a:r>
            <a:r>
              <a:rPr lang="sk-SK" altLang="sk-SK" sz="5400" b="1" dirty="0" smtClean="0"/>
              <a:t> </a:t>
            </a:r>
            <a:r>
              <a:rPr lang="sk-SK" altLang="sk-SK" sz="5400" b="1" dirty="0">
                <a:solidFill>
                  <a:srgbClr val="FF0000"/>
                </a:solidFill>
              </a:rPr>
              <a:t>adresa</a:t>
            </a:r>
          </a:p>
          <a:p>
            <a:endParaRPr lang="sk-SK" altLang="sk-SK" sz="1600" dirty="0" smtClean="0"/>
          </a:p>
          <a:p>
            <a:r>
              <a:rPr lang="sk-SK" altLang="sk-SK" sz="3600" dirty="0" smtClean="0"/>
              <a:t>Má </a:t>
            </a:r>
            <a:r>
              <a:rPr lang="sk-SK" altLang="sk-SK" sz="3600" dirty="0"/>
              <a:t>podobu štyroch </a:t>
            </a:r>
            <a:r>
              <a:rPr lang="sk-SK" altLang="sk-SK" sz="3600" dirty="0" smtClean="0"/>
              <a:t>čísel </a:t>
            </a:r>
            <a:r>
              <a:rPr lang="sk-SK" sz="3600" dirty="0">
                <a:latin typeface="Arial" panose="020B0604020202020204" pitchFamily="34" charset="0"/>
                <a:cs typeface="Arial" panose="020B0604020202020204" pitchFamily="34" charset="0"/>
              </a:rPr>
              <a:t>(každé v rozsahu od 0 po 255)</a:t>
            </a:r>
            <a:r>
              <a:rPr lang="sk-SK" altLang="sk-SK" sz="3600" dirty="0" smtClean="0"/>
              <a:t>, </a:t>
            </a:r>
            <a:r>
              <a:rPr lang="sk-SK" altLang="sk-SK" sz="3600" dirty="0"/>
              <a:t>ktoré sú oddelené bodkou </a:t>
            </a:r>
            <a:r>
              <a:rPr lang="sk-SK" altLang="sk-SK" sz="3600" dirty="0" smtClean="0"/>
              <a:t>napr.</a:t>
            </a:r>
          </a:p>
          <a:p>
            <a:endParaRPr lang="sk-SK" altLang="sk-SK" sz="1600" b="1" dirty="0" smtClean="0">
              <a:solidFill>
                <a:srgbClr val="FF0000"/>
              </a:solidFill>
            </a:endParaRPr>
          </a:p>
          <a:p>
            <a:r>
              <a:rPr lang="sk-SK" altLang="sk-SK" sz="3600" b="1" dirty="0" smtClean="0">
                <a:solidFill>
                  <a:srgbClr val="FF0000"/>
                </a:solidFill>
              </a:rPr>
              <a:t>194.228.50.53</a:t>
            </a:r>
            <a:endParaRPr lang="sk-SK" altLang="sk-SK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8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60840" cy="1600200"/>
          </a:xfrm>
        </p:spPr>
        <p:txBody>
          <a:bodyPr>
            <a:noAutofit/>
          </a:bodyPr>
          <a:lstStyle/>
          <a:p>
            <a:r>
              <a:rPr lang="sk-SK" altLang="sk-SK" dirty="0">
                <a:solidFill>
                  <a:srgbClr val="FF0000"/>
                </a:solidFill>
              </a:rPr>
              <a:t>IP</a:t>
            </a:r>
            <a:r>
              <a:rPr lang="sk-SK" altLang="sk-SK" dirty="0"/>
              <a:t> </a:t>
            </a:r>
            <a:r>
              <a:rPr lang="sk-SK" altLang="sk-SK" dirty="0">
                <a:solidFill>
                  <a:srgbClr val="FF0000"/>
                </a:solidFill>
              </a:rPr>
              <a:t>adresa</a:t>
            </a:r>
            <a:br>
              <a:rPr lang="sk-SK" altLang="sk-SK" dirty="0">
                <a:solidFill>
                  <a:srgbClr val="FF0000"/>
                </a:solidFill>
              </a:rPr>
            </a:br>
            <a:endParaRPr lang="sk-SK" dirty="0"/>
          </a:p>
        </p:txBody>
      </p:sp>
      <p:sp>
        <p:nvSpPr>
          <p:cNvPr id="4" name="BlokTextu 1"/>
          <p:cNvSpPr txBox="1">
            <a:spLocks noChangeArrowheads="1"/>
          </p:cNvSpPr>
          <p:nvPr/>
        </p:nvSpPr>
        <p:spPr bwMode="auto">
          <a:xfrm>
            <a:off x="678657" y="1299532"/>
            <a:ext cx="7786687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sk-SK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sk-SK" altLang="sk-SK" sz="3600" b="1" dirty="0" smtClean="0">
                <a:solidFill>
                  <a:srgbClr val="FF0000"/>
                </a:solidFill>
              </a:rPr>
              <a:t>194.228.50.53</a:t>
            </a:r>
          </a:p>
          <a:p>
            <a:endParaRPr lang="sk-SK" altLang="sk-SK" sz="16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sk-SK" sz="3600" dirty="0">
                <a:latin typeface="Arial" panose="020B0604020202020204" pitchFamily="34" charset="0"/>
                <a:cs typeface="Arial" panose="020B0604020202020204" pitchFamily="34" charset="0"/>
              </a:rPr>
              <a:t>Najčastejšie sú prvé dve čísla na identifikovanie siete a druhé dve na identifikovanie počítača. </a:t>
            </a:r>
          </a:p>
          <a:p>
            <a:pPr>
              <a:defRPr/>
            </a:pPr>
            <a:endParaRPr lang="sk-SK" altLang="sk-SK" sz="3600" dirty="0" smtClean="0"/>
          </a:p>
          <a:p>
            <a:pPr>
              <a:defRPr/>
            </a:pPr>
            <a:r>
              <a:rPr lang="sk-SK" altLang="sk-SK" sz="3600" dirty="0" smtClean="0"/>
              <a:t>Každé </a:t>
            </a:r>
            <a:r>
              <a:rPr lang="sk-SK" altLang="sk-SK" sz="3600" dirty="0"/>
              <a:t>číslo je jedinečné, neexistujú dva servery s rovnakým číslom.</a:t>
            </a:r>
          </a:p>
          <a:p>
            <a:pPr>
              <a:defRPr/>
            </a:pPr>
            <a:endParaRPr lang="sk-SK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altLang="sk-SK" sz="3600" b="1" dirty="0"/>
          </a:p>
        </p:txBody>
      </p:sp>
    </p:spTree>
    <p:extLst>
      <p:ext uri="{BB962C8B-B14F-4D97-AF65-F5344CB8AC3E}">
        <p14:creationId xmlns:p14="http://schemas.microsoft.com/office/powerpoint/2010/main" val="280100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60840" cy="1600200"/>
          </a:xfrm>
        </p:spPr>
        <p:txBody>
          <a:bodyPr>
            <a:noAutofit/>
          </a:bodyPr>
          <a:lstStyle/>
          <a:p>
            <a:r>
              <a:rPr lang="sk-SK" altLang="sk-SK" dirty="0">
                <a:solidFill>
                  <a:srgbClr val="FF0000"/>
                </a:solidFill>
              </a:rPr>
              <a:t>IP</a:t>
            </a:r>
            <a:r>
              <a:rPr lang="sk-SK" altLang="sk-SK" dirty="0"/>
              <a:t> </a:t>
            </a:r>
            <a:r>
              <a:rPr lang="sk-SK" altLang="sk-SK" dirty="0">
                <a:solidFill>
                  <a:srgbClr val="FF0000"/>
                </a:solidFill>
              </a:rPr>
              <a:t>adresa</a:t>
            </a:r>
            <a:br>
              <a:rPr lang="sk-SK" altLang="sk-SK" dirty="0">
                <a:solidFill>
                  <a:srgbClr val="FF0000"/>
                </a:solidFill>
              </a:rPr>
            </a:br>
            <a:endParaRPr lang="sk-SK" dirty="0"/>
          </a:p>
        </p:txBody>
      </p:sp>
      <p:sp>
        <p:nvSpPr>
          <p:cNvPr id="4" name="BlokTextu 1"/>
          <p:cNvSpPr txBox="1">
            <a:spLocks noChangeArrowheads="1"/>
          </p:cNvSpPr>
          <p:nvPr/>
        </p:nvSpPr>
        <p:spPr bwMode="auto">
          <a:xfrm>
            <a:off x="678657" y="1299532"/>
            <a:ext cx="7786687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sk-SK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sk-SK" altLang="sk-SK" sz="3600" dirty="0" smtClean="0"/>
              <a:t>Stačí </a:t>
            </a:r>
            <a:r>
              <a:rPr lang="sk-SK" altLang="sk-SK" sz="3600" dirty="0"/>
              <a:t>poznať IP adresu servera a môžem s ním </a:t>
            </a:r>
            <a:r>
              <a:rPr lang="sk-SK" altLang="sk-SK" sz="3600" dirty="0" smtClean="0"/>
              <a:t>komunikovať.</a:t>
            </a:r>
          </a:p>
          <a:p>
            <a:endParaRPr lang="sk-SK" altLang="sk-SK" sz="1600" dirty="0"/>
          </a:p>
          <a:p>
            <a:r>
              <a:rPr lang="sk-SK" altLang="sk-SK" sz="3600" dirty="0" smtClean="0"/>
              <a:t>Každej </a:t>
            </a:r>
            <a:r>
              <a:rPr lang="sk-SK" altLang="sk-SK" sz="3600" dirty="0"/>
              <a:t>textovej doméne zodpovedá jedna IP </a:t>
            </a:r>
            <a:r>
              <a:rPr lang="sk-SK" altLang="sk-SK" sz="3600" dirty="0" smtClean="0"/>
              <a:t>adresa.</a:t>
            </a:r>
          </a:p>
          <a:p>
            <a:endParaRPr lang="sk-SK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IP </a:t>
            </a:r>
            <a:r>
              <a:rPr lang="sk-SK" sz="3600" dirty="0">
                <a:latin typeface="Arial" panose="020B0604020202020204" pitchFamily="34" charset="0"/>
                <a:cs typeface="Arial" panose="020B0604020202020204" pitchFamily="34" charset="0"/>
              </a:rPr>
              <a:t>adresy sú v praktickom styku nahradené </a:t>
            </a:r>
            <a:r>
              <a:rPr lang="sk-SK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doménovými adresami</a:t>
            </a:r>
            <a:r>
              <a:rPr lang="sk-SK" sz="36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36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sk-SK" sz="16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</a:t>
            </a:r>
            <a:r>
              <a:rPr lang="sk-SK" sz="3600" b="1" dirty="0" smtClean="0">
                <a:solidFill>
                  <a:srgbClr val="7030A0"/>
                </a:solidFill>
                <a:latin typeface="Lucida Sans" pitchFamily="34" charset="0"/>
              </a:rPr>
              <a:t>zs1jarovnice.edupage</a:t>
            </a:r>
            <a:r>
              <a:rPr lang="sk-SK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.org</a:t>
            </a:r>
            <a:endParaRPr lang="sk-SK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altLang="sk-SK" sz="3600" dirty="0"/>
          </a:p>
          <a:p>
            <a:endParaRPr lang="sk-SK" altLang="sk-SK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35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60840" cy="1600200"/>
          </a:xfrm>
        </p:spPr>
        <p:txBody>
          <a:bodyPr>
            <a:noAutofit/>
          </a:bodyPr>
          <a:lstStyle/>
          <a:p>
            <a:r>
              <a:rPr lang="sk-SK" altLang="sk-SK" dirty="0">
                <a:solidFill>
                  <a:srgbClr val="FF0000"/>
                </a:solidFill>
              </a:rPr>
              <a:t>Doména</a:t>
            </a:r>
            <a:r>
              <a:rPr lang="sk-SK" altLang="sk-SK" b="1" dirty="0">
                <a:solidFill>
                  <a:srgbClr val="FF0000"/>
                </a:solidFill>
              </a:rPr>
              <a:t/>
            </a:r>
            <a:br>
              <a:rPr lang="sk-SK" altLang="sk-SK" b="1" dirty="0">
                <a:solidFill>
                  <a:srgbClr val="FF0000"/>
                </a:solidFill>
              </a:rPr>
            </a:br>
            <a:r>
              <a:rPr lang="sk-SK" altLang="sk-SK" dirty="0"/>
              <a:t>(textový názov serveru</a:t>
            </a:r>
            <a:r>
              <a:rPr lang="sk-SK" altLang="sk-SK" dirty="0" smtClean="0"/>
              <a:t>)</a:t>
            </a:r>
            <a:endParaRPr lang="sk-SK" dirty="0"/>
          </a:p>
        </p:txBody>
      </p:sp>
      <p:sp>
        <p:nvSpPr>
          <p:cNvPr id="4" name="BlokTextu 1"/>
          <p:cNvSpPr txBox="1">
            <a:spLocks noChangeArrowheads="1"/>
          </p:cNvSpPr>
          <p:nvPr/>
        </p:nvSpPr>
        <p:spPr bwMode="auto">
          <a:xfrm>
            <a:off x="678657" y="2060848"/>
            <a:ext cx="778668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sk-SK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sk-SK" altLang="sk-SK" sz="3600" dirty="0"/>
              <a:t>Doménové meno sa skladá z troch základných častí:</a:t>
            </a:r>
          </a:p>
          <a:p>
            <a:pPr eaLnBrk="1" hangingPunct="1"/>
            <a:r>
              <a:rPr lang="sk-SK" altLang="sk-SK" sz="5400" b="1" u="sng" dirty="0" err="1" smtClean="0">
                <a:solidFill>
                  <a:srgbClr val="0070C0"/>
                </a:solidFill>
              </a:rPr>
              <a:t>www.centrum.sk</a:t>
            </a:r>
            <a:endParaRPr lang="sk-SK" altLang="sk-SK" sz="54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2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60840" cy="1600200"/>
          </a:xfrm>
        </p:spPr>
        <p:txBody>
          <a:bodyPr>
            <a:noAutofit/>
          </a:bodyPr>
          <a:lstStyle/>
          <a:p>
            <a:r>
              <a:rPr lang="sk-SK" altLang="sk-SK" dirty="0">
                <a:solidFill>
                  <a:srgbClr val="FF0000"/>
                </a:solidFill>
              </a:rPr>
              <a:t>Doména</a:t>
            </a:r>
            <a:r>
              <a:rPr lang="sk-SK" altLang="sk-SK" b="1" dirty="0">
                <a:solidFill>
                  <a:srgbClr val="FF0000"/>
                </a:solidFill>
              </a:rPr>
              <a:t/>
            </a:r>
            <a:br>
              <a:rPr lang="sk-SK" altLang="sk-SK" b="1" dirty="0">
                <a:solidFill>
                  <a:srgbClr val="FF0000"/>
                </a:solidFill>
              </a:rPr>
            </a:br>
            <a:r>
              <a:rPr lang="sk-SK" altLang="sk-SK" dirty="0"/>
              <a:t>(textový názov serveru</a:t>
            </a:r>
            <a:r>
              <a:rPr lang="sk-SK" altLang="sk-SK" dirty="0" smtClean="0"/>
              <a:t>)</a:t>
            </a:r>
            <a:endParaRPr lang="sk-SK" dirty="0"/>
          </a:p>
        </p:txBody>
      </p:sp>
      <p:sp>
        <p:nvSpPr>
          <p:cNvPr id="4" name="BlokTextu 1"/>
          <p:cNvSpPr txBox="1">
            <a:spLocks noChangeArrowheads="1"/>
          </p:cNvSpPr>
          <p:nvPr/>
        </p:nvSpPr>
        <p:spPr bwMode="auto">
          <a:xfrm>
            <a:off x="678657" y="2060848"/>
            <a:ext cx="7786687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sk-SK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sk-SK" altLang="sk-SK" sz="5400" b="1" u="sng" dirty="0" err="1">
                <a:solidFill>
                  <a:srgbClr val="0070C0"/>
                </a:solidFill>
              </a:rPr>
              <a:t>www.centrum.sk</a:t>
            </a:r>
            <a:endParaRPr lang="sk-SK" altLang="sk-SK" sz="5400" b="1" u="sng" dirty="0">
              <a:solidFill>
                <a:srgbClr val="0070C0"/>
              </a:solidFill>
            </a:endParaRPr>
          </a:p>
          <a:p>
            <a:pPr eaLnBrk="1" hangingPunct="1"/>
            <a:endParaRPr lang="sk-SK" altLang="sk-SK" sz="3600" dirty="0" smtClean="0">
              <a:solidFill>
                <a:srgbClr val="0070C0"/>
              </a:solidFill>
            </a:endParaRPr>
          </a:p>
          <a:p>
            <a:r>
              <a:rPr lang="sk-SK" altLang="sk-SK" sz="3600" dirty="0"/>
              <a:t>sú doménou </a:t>
            </a:r>
            <a:r>
              <a:rPr lang="sk-SK" altLang="sk-SK" sz="3600" b="1" dirty="0">
                <a:solidFill>
                  <a:srgbClr val="FF0000"/>
                </a:solidFill>
              </a:rPr>
              <a:t>tretej úrovne</a:t>
            </a:r>
          </a:p>
          <a:p>
            <a:endParaRPr lang="sk-SK" altLang="sk-SK" sz="3600" dirty="0" smtClean="0"/>
          </a:p>
          <a:p>
            <a:r>
              <a:rPr lang="sk-SK" altLang="sk-SK" sz="3600" dirty="0" smtClean="0"/>
              <a:t>skratky </a:t>
            </a:r>
            <a:r>
              <a:rPr lang="sk-SK" altLang="sk-SK" sz="3600" dirty="0"/>
              <a:t>3x    </a:t>
            </a:r>
            <a:endParaRPr lang="sk-SK" altLang="sk-SK" sz="3600" dirty="0" smtClean="0"/>
          </a:p>
          <a:p>
            <a:endParaRPr lang="sk-SK" altLang="sk-SK" sz="3600" b="1" dirty="0" smtClean="0">
              <a:solidFill>
                <a:srgbClr val="0070C0"/>
              </a:solidFill>
            </a:endParaRPr>
          </a:p>
          <a:p>
            <a:r>
              <a:rPr lang="sk-SK" altLang="sk-SK" sz="3600" b="1" dirty="0" smtClean="0">
                <a:solidFill>
                  <a:srgbClr val="0070C0"/>
                </a:solidFill>
              </a:rPr>
              <a:t>w</a:t>
            </a:r>
            <a:r>
              <a:rPr lang="sk-SK" altLang="sk-SK" sz="3600" b="1" dirty="0" smtClean="0"/>
              <a:t> </a:t>
            </a:r>
            <a:r>
              <a:rPr lang="sk-SK" altLang="sk-SK" sz="3600" b="1" dirty="0" err="1" smtClean="0"/>
              <a:t>World</a:t>
            </a:r>
            <a:r>
              <a:rPr lang="sk-SK" altLang="sk-SK" sz="3600" b="1" dirty="0" smtClean="0"/>
              <a:t>   </a:t>
            </a:r>
            <a:r>
              <a:rPr lang="sk-SK" altLang="sk-SK" sz="3600" b="1" dirty="0" err="1" smtClean="0">
                <a:solidFill>
                  <a:srgbClr val="0070C0"/>
                </a:solidFill>
              </a:rPr>
              <a:t>w</a:t>
            </a:r>
            <a:r>
              <a:rPr lang="sk-SK" altLang="sk-SK" sz="3600" b="1" dirty="0" smtClean="0"/>
              <a:t> </a:t>
            </a:r>
            <a:r>
              <a:rPr lang="sk-SK" altLang="sk-SK" sz="3600" b="1" dirty="0" err="1" smtClean="0"/>
              <a:t>Wide</a:t>
            </a:r>
            <a:r>
              <a:rPr lang="sk-SK" altLang="sk-SK" sz="3600" b="1" dirty="0" smtClean="0"/>
              <a:t>   </a:t>
            </a:r>
            <a:r>
              <a:rPr lang="sk-SK" altLang="sk-SK" sz="3600" b="1" dirty="0" err="1" smtClean="0">
                <a:solidFill>
                  <a:srgbClr val="0070C0"/>
                </a:solidFill>
              </a:rPr>
              <a:t>w</a:t>
            </a:r>
            <a:r>
              <a:rPr lang="sk-SK" altLang="sk-SK" sz="3600" b="1" dirty="0" smtClean="0">
                <a:solidFill>
                  <a:srgbClr val="00B0F0"/>
                </a:solidFill>
              </a:rPr>
              <a:t> </a:t>
            </a:r>
            <a:r>
              <a:rPr lang="sk-SK" altLang="sk-SK" sz="3600" b="1" dirty="0" smtClean="0"/>
              <a:t>Web</a:t>
            </a:r>
            <a:endParaRPr lang="sk-SK" altLang="sk-SK" sz="3600" b="1" dirty="0"/>
          </a:p>
          <a:p>
            <a:pPr eaLnBrk="1" hangingPunct="1"/>
            <a:endParaRPr lang="sk-SK" altLang="sk-SK" sz="3600" b="1" dirty="0">
              <a:solidFill>
                <a:srgbClr val="0070C0"/>
              </a:solidFill>
            </a:endParaRPr>
          </a:p>
        </p:txBody>
      </p:sp>
      <p:sp>
        <p:nvSpPr>
          <p:cNvPr id="3" name="Šípka dolu 2"/>
          <p:cNvSpPr/>
          <p:nvPr/>
        </p:nvSpPr>
        <p:spPr>
          <a:xfrm>
            <a:off x="1547664" y="2996952"/>
            <a:ext cx="216024" cy="504056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47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310</TotalTime>
  <Words>324</Words>
  <Application>Microsoft Office PowerPoint</Application>
  <PresentationFormat>Prezentácia na obrazovke (4:3)</PresentationFormat>
  <Paragraphs>104</Paragraphs>
  <Slides>18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19" baseType="lpstr">
      <vt:lpstr>NewsPrint</vt:lpstr>
      <vt:lpstr>Princíp fungovania Internetu</vt:lpstr>
      <vt:lpstr>Internet </vt:lpstr>
      <vt:lpstr>Internet </vt:lpstr>
      <vt:lpstr>Internet </vt:lpstr>
      <vt:lpstr>IP adresa </vt:lpstr>
      <vt:lpstr>IP adresa </vt:lpstr>
      <vt:lpstr>IP adresa </vt:lpstr>
      <vt:lpstr>Doména (textový názov serveru)</vt:lpstr>
      <vt:lpstr>Doména (textový názov serveru)</vt:lpstr>
      <vt:lpstr>Doména (textový názov serveru)</vt:lpstr>
      <vt:lpstr>Doména (textový názov serveru)</vt:lpstr>
      <vt:lpstr>Doména </vt:lpstr>
      <vt:lpstr>Doména </vt:lpstr>
      <vt:lpstr>Protokol </vt:lpstr>
      <vt:lpstr>Protokol </vt:lpstr>
      <vt:lpstr>Protokol </vt:lpstr>
      <vt:lpstr>SMTP </vt:lpstr>
      <vt:lpstr>ZDROJE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Princíp fungovania Internet</dc:title>
  <dc:creator>HP</dc:creator>
  <cp:lastModifiedBy>HP</cp:lastModifiedBy>
  <cp:revision>22</cp:revision>
  <dcterms:created xsi:type="dcterms:W3CDTF">2021-01-27T11:16:38Z</dcterms:created>
  <dcterms:modified xsi:type="dcterms:W3CDTF">2021-01-27T16:30:19Z</dcterms:modified>
</cp:coreProperties>
</file>