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2" r:id="rId11"/>
    <p:sldId id="263" r:id="rId12"/>
    <p:sldId id="264" r:id="rId13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B2FA147-7147-4D3E-BBF0-EC8F7CA12B06}" type="datetime1">
              <a:rPr lang="sk-SK" smtClean="0"/>
              <a:t>21. 1. 2021</a:t>
            </a:fld>
            <a:endParaRPr lang="sk-SK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sk-SK" smtClean="0"/>
              <a:pPr algn="r" rtl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6B2EC04-574E-4E9E-8E8A-098644DE1CB9}" type="datetime1">
              <a:rPr lang="sk-SK" noProof="0" smtClean="0"/>
              <a:pPr/>
              <a:t>21. 1. 2021</a:t>
            </a:fld>
            <a:endParaRPr lang="sk-SK" noProof="0" dirty="0"/>
          </a:p>
        </p:txBody>
      </p:sp>
      <p:sp>
        <p:nvSpPr>
          <p:cNvPr id="4" name="Zástupný objekt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Upraviť štýl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k-SK" noProof="0" smtClean="0"/>
              <a:t>Kliknutím upravte štýl predlohy podnadpisov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49D439-382D-450A-916C-04679A22DF79}" type="datetime1">
              <a:rPr lang="sk-SK" noProof="0" smtClean="0"/>
              <a:pPr/>
              <a:t>21. 1. 2021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k-SK" noProof="0" smtClean="0"/>
              <a:pPr algn="r"/>
              <a:t>‹#›</a:t>
            </a:fld>
            <a:endParaRPr lang="sk-SK" noProof="0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43E2B8-3C69-4BF0-B784-7B02A131C1E4}" type="datetime1">
              <a:rPr lang="sk-SK" noProof="0" smtClean="0"/>
              <a:pPr/>
              <a:t>21. 1. 2021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k-SK" noProof="0" smtClean="0"/>
              <a:pPr algn="r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sk-SK" noProof="0" dirty="0"/>
              <a:t>​</a:t>
            </a:r>
            <a:fld id="{8774158B-4AAE-4C52-936E-C983DA2CC0E7}" type="datetime1">
              <a:rPr lang="sk-SK" noProof="0" smtClean="0"/>
              <a:pPr/>
              <a:t>21. 1. 2021</a:t>
            </a:fld>
            <a:r>
              <a:rPr lang="sk-SK" noProof="0" dirty="0"/>
              <a:t>​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k-SK" noProof="0" smtClean="0"/>
              <a:pPr algn="r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E38312-6185-438C-A8D2-0EF54F7AF418}" type="datetime1">
              <a:rPr lang="sk-SK" noProof="0" smtClean="0"/>
              <a:pPr/>
              <a:t>21. 1. 2021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k-SK" noProof="0" smtClean="0"/>
              <a:pPr algn="r"/>
              <a:t>‹#›</a:t>
            </a:fld>
            <a:endParaRPr lang="sk-SK" noProof="0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Rovná spojnica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riama spojnica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52D08A-74A9-4E9E-BDD5-DA2320B3C4DD}" type="datetime1">
              <a:rPr lang="sk-SK" noProof="0" smtClean="0"/>
              <a:pPr/>
              <a:t>21. 1. 2021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k-SK" noProof="0" smtClean="0"/>
              <a:pPr algn="r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á snímka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Rovná spojnica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Rovná spojnic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ĺž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k-SK" noProof="0" smtClean="0"/>
              <a:t>Kliknutím upravte štýl predlohy podnadpisov</a:t>
            </a:r>
            <a:endParaRPr lang="sk-SK" noProof="0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a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sk-SK" sz="1200" b="1" i="1" noProof="0" dirty="0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sk-SK" sz="1200" i="1" noProof="0" dirty="0">
                <a:latin typeface="Arial" pitchFamily="34" charset="0"/>
                <a:cs typeface="Arial" pitchFamily="34" charset="0"/>
              </a:rPr>
              <a:t>Ak chcete zmeniť obrázok na tejto snímke, vyberte obrázok a odstráňte ho. Potom kliknutím na ikonu Obrázky nachádzajúcu sa v zástupnom symbole vložte vlastný obrázok.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Rovná spojnica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ovná spojnica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ĺžni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riama spojnica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ovná spojnica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AA512-214B-4BB8-9D30-E680D5B42AF6}" type="datetime1">
              <a:rPr lang="sk-SK" noProof="0" smtClean="0"/>
              <a:pPr/>
              <a:t>21. 1. 2021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k-SK" noProof="0" smtClean="0"/>
              <a:pPr algn="r"/>
              <a:t>‹#›</a:t>
            </a:fld>
            <a:endParaRPr lang="sk-SK" noProof="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CF32D-CFEB-4AD8-90E6-FAB5988D74D2}" type="datetime1">
              <a:rPr lang="sk-SK" noProof="0" smtClean="0"/>
              <a:pPr/>
              <a:t>21. 1. 2021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k-SK" noProof="0" smtClean="0"/>
              <a:pPr algn="r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C58DFE-29DF-4CC3-BD3E-3A75E7A49347}" type="datetime1">
              <a:rPr lang="sk-SK" noProof="0" smtClean="0"/>
              <a:pPr/>
              <a:t>21. 1. 2021</a:t>
            </a:fld>
            <a:endParaRPr lang="sk-SK" noProof="0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k-SK" noProof="0" smtClean="0"/>
              <a:pPr algn="r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B90EE8-8A65-4234-8AFD-6B0E5E00A4B5}" type="datetime1">
              <a:rPr lang="sk-SK" noProof="0" smtClean="0"/>
              <a:pPr/>
              <a:t>21. 1. 2021</a:t>
            </a:fld>
            <a:endParaRPr lang="sk-SK" noProof="0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k-SK" noProof="0" smtClean="0"/>
              <a:pPr algn="r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D0EB29-89AE-4E7E-AE30-8D3ED83F1459}" type="datetime1">
              <a:rPr lang="sk-SK" noProof="0" smtClean="0"/>
              <a:pPr/>
              <a:t>21. 1. 2021</a:t>
            </a:fld>
            <a:endParaRPr lang="sk-SK" noProof="0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k-SK" noProof="0" smtClean="0"/>
              <a:pPr algn="r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6614D1-924B-4EBA-BF38-F88AA0233BC8}" type="datetime1">
              <a:rPr lang="sk-SK" noProof="0" smtClean="0"/>
              <a:pPr/>
              <a:t>21. 1. 2021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sk-SK" noProof="0" smtClean="0"/>
              <a:pPr algn="r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sk-SK" noProof="0" dirty="0"/>
              <a:t>Upravte štýly predlohy textu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  <a:p>
            <a:pPr lvl="5" rtl="0"/>
            <a:r>
              <a:rPr lang="sk-SK" noProof="0" dirty="0"/>
              <a:t>Šiesta úroveň</a:t>
            </a:r>
          </a:p>
          <a:p>
            <a:pPr lvl="6" rtl="0"/>
            <a:r>
              <a:rPr lang="sk-SK" noProof="0" dirty="0"/>
              <a:t>Siedma úroveň</a:t>
            </a:r>
          </a:p>
          <a:p>
            <a:pPr lvl="7" rtl="0"/>
            <a:r>
              <a:rPr lang="sk-SK" noProof="0" dirty="0"/>
              <a:t>Ôsma úroveň</a:t>
            </a:r>
          </a:p>
          <a:p>
            <a:pPr lvl="8" rtl="0"/>
            <a:r>
              <a:rPr lang="sk-SK" noProof="0" dirty="0"/>
              <a:t>Deviata úroveň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96735FD-4B0D-4F96-BAB6-F3DADC1A1DD8}" type="datetime1">
              <a:rPr lang="sk-SK" noProof="0" smtClean="0"/>
              <a:pPr/>
              <a:t>21. 1. 2021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sk-SK" noProof="0" smtClean="0"/>
              <a:pPr algn="r"/>
              <a:t>‹#›</a:t>
            </a:fld>
            <a:endParaRPr lang="sk-SK" noProof="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Rovná spojnic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193074" y="2292094"/>
            <a:ext cx="5645876" cy="2219691"/>
          </a:xfrm>
        </p:spPr>
        <p:txBody>
          <a:bodyPr rtlCol="0" anchor="ctr"/>
          <a:lstStyle/>
          <a:p>
            <a:pPr rtl="0"/>
            <a:r>
              <a:rPr lang="sk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Spoluhlásky</a:t>
            </a:r>
            <a:br>
              <a:rPr lang="sk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9. ročník, SJ,</a:t>
            </a:r>
            <a:br>
              <a:rPr lang="sk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Mgr. A. Tutokyová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obrázka 3" descr="Otvorená kniha na stole, rozmazané police s knihami v pozadí" title="Vzorový obrázok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04900" y="58783"/>
            <a:ext cx="9980682" cy="1096962"/>
          </a:xfrm>
        </p:spPr>
        <p:txBody>
          <a:bodyPr rtlCol="0"/>
          <a:lstStyle/>
          <a:p>
            <a:pPr rtl="0"/>
            <a:r>
              <a:rPr lang="sk" dirty="0" smtClean="0"/>
              <a:t>                              Spoluhlásky sa delia: </a:t>
            </a:r>
            <a:endParaRPr lang="en-US" dirty="0"/>
          </a:p>
        </p:txBody>
      </p:sp>
      <p:pic>
        <p:nvPicPr>
          <p:cNvPr id="2" name="Zástupný objekt pre obsah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7"/>
          <a:stretch/>
        </p:blipFill>
        <p:spPr>
          <a:xfrm>
            <a:off x="2072641" y="1344691"/>
            <a:ext cx="7611290" cy="5117068"/>
          </a:xfr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339634"/>
            <a:ext cx="9980682" cy="816110"/>
          </a:xfrm>
        </p:spPr>
        <p:txBody>
          <a:bodyPr rtlCol="0">
            <a:normAutofit/>
          </a:bodyPr>
          <a:lstStyle/>
          <a:p>
            <a:r>
              <a:rPr lang="sk-SK" b="1" dirty="0" smtClean="0">
                <a:latin typeface="Arial Black" panose="020B0A04020102020204" pitchFamily="34" charset="0"/>
              </a:rPr>
              <a:t>Tvrdé spoluhlásky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04900" y="1576251"/>
            <a:ext cx="9980682" cy="4824548"/>
          </a:xfrm>
        </p:spPr>
        <p:txBody>
          <a:bodyPr>
            <a:normAutofit fontScale="92500" lnSpcReduction="20000"/>
          </a:bodyPr>
          <a:lstStyle/>
          <a:p>
            <a:r>
              <a:rPr lang="sk-SK" sz="2800" b="1" dirty="0">
                <a:latin typeface="Arial Black" panose="020B0A04020102020204" pitchFamily="34" charset="0"/>
              </a:rPr>
              <a:t>Po tvrdých spoluhláskach h, ch, k, g, d, t, n, l</a:t>
            </a:r>
            <a:r>
              <a:rPr lang="sk-SK" sz="2800" dirty="0">
                <a:latin typeface="Arial Black" panose="020B0A04020102020204" pitchFamily="34" charset="0"/>
              </a:rPr>
              <a:t> v koreni domácich slov a od nich odvodených slov píšeme </a:t>
            </a:r>
            <a:r>
              <a:rPr lang="sk-SK" sz="2800" b="1" dirty="0">
                <a:latin typeface="Arial Black" panose="020B0A04020102020204" pitchFamily="34" charset="0"/>
              </a:rPr>
              <a:t>y, ý</a:t>
            </a:r>
            <a:r>
              <a:rPr lang="sk-SK" sz="2800" dirty="0" smtClean="0">
                <a:latin typeface="Arial Black" panose="020B0A04020102020204" pitchFamily="34" charset="0"/>
              </a:rPr>
              <a:t>.</a:t>
            </a:r>
            <a:r>
              <a:rPr lang="sk-SK" sz="2800" dirty="0">
                <a:latin typeface="Arial Black" panose="020B0A04020102020204" pitchFamily="34" charset="0"/>
              </a:rPr>
              <a:t/>
            </a:r>
            <a:br>
              <a:rPr lang="sk-SK" sz="2800" dirty="0">
                <a:latin typeface="Arial Black" panose="020B0A04020102020204" pitchFamily="34" charset="0"/>
              </a:rPr>
            </a:br>
            <a:r>
              <a:rPr lang="sk-SK" sz="2600" dirty="0">
                <a:latin typeface="Arial Black" panose="020B0A04020102020204" pitchFamily="34" charset="0"/>
              </a:rPr>
              <a:t/>
            </a:r>
            <a:br>
              <a:rPr lang="sk-SK" sz="2600" dirty="0">
                <a:latin typeface="Arial Black" panose="020B0A04020102020204" pitchFamily="34" charset="0"/>
              </a:rPr>
            </a:br>
            <a:r>
              <a:rPr lang="sk-SK" sz="2600" dirty="0" smtClean="0">
                <a:latin typeface="Arial Black" panose="020B0A04020102020204" pitchFamily="34" charset="0"/>
              </a:rPr>
              <a:t>Napríklad:</a:t>
            </a:r>
            <a:endParaRPr lang="sk-SK" sz="2600" dirty="0">
              <a:latin typeface="Arial Black" panose="020B0A04020102020204" pitchFamily="34" charset="0"/>
            </a:endParaRPr>
          </a:p>
          <a:p>
            <a:r>
              <a:rPr lang="sk-SK" b="1" dirty="0">
                <a:latin typeface="Arial Black" panose="020B0A04020102020204" pitchFamily="34" charset="0"/>
              </a:rPr>
              <a:t>h</a:t>
            </a:r>
            <a:r>
              <a:rPr lang="sk-SK" dirty="0">
                <a:latin typeface="Arial Black" panose="020B0A04020102020204" pitchFamily="34" charset="0"/>
              </a:rPr>
              <a:t> – hydina, pohyb, hýriť,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ch</a:t>
            </a:r>
            <a:r>
              <a:rPr lang="sk-SK" dirty="0">
                <a:latin typeface="Arial Black" panose="020B0A04020102020204" pitchFamily="34" charset="0"/>
              </a:rPr>
              <a:t> – chyba, chytať, chýr,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k</a:t>
            </a:r>
            <a:r>
              <a:rPr lang="sk-SK" dirty="0">
                <a:latin typeface="Arial Black" panose="020B0A04020102020204" pitchFamily="34" charset="0"/>
              </a:rPr>
              <a:t> – kývať, kýchať, kyjak,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g</a:t>
            </a:r>
            <a:r>
              <a:rPr lang="sk-SK" dirty="0">
                <a:latin typeface="Arial Black" panose="020B0A04020102020204" pitchFamily="34" charset="0"/>
              </a:rPr>
              <a:t> – gyps, gymnastika,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d</a:t>
            </a:r>
            <a:r>
              <a:rPr lang="sk-SK" dirty="0">
                <a:latin typeface="Arial Black" panose="020B0A04020102020204" pitchFamily="34" charset="0"/>
              </a:rPr>
              <a:t> – dyňa, dym, dýka,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t</a:t>
            </a:r>
            <a:r>
              <a:rPr lang="sk-SK" dirty="0">
                <a:latin typeface="Arial Black" panose="020B0A04020102020204" pitchFamily="34" charset="0"/>
              </a:rPr>
              <a:t> – tyč, motyka, motýľ,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n</a:t>
            </a:r>
            <a:r>
              <a:rPr lang="sk-SK" dirty="0">
                <a:latin typeface="Arial Black" panose="020B0A04020102020204" pitchFamily="34" charset="0"/>
              </a:rPr>
              <a:t> – nylon, nymfa,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l </a:t>
            </a:r>
            <a:r>
              <a:rPr lang="sk-SK" dirty="0">
                <a:latin typeface="Arial Black" panose="020B0A04020102020204" pitchFamily="34" charset="0"/>
              </a:rPr>
              <a:t>– lyžica, lyko, lýtko.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78" y="2312125"/>
            <a:ext cx="5776900" cy="40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-SK" dirty="0" smtClean="0">
                <a:latin typeface="Arial Black" panose="020B0A04020102020204" pitchFamily="34" charset="0"/>
              </a:rPr>
              <a:t>Mäkké spoluhlásky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9530" y="1349830"/>
            <a:ext cx="10014859" cy="5390604"/>
          </a:xfrm>
        </p:spPr>
        <p:txBody>
          <a:bodyPr rtlCol="0">
            <a:normAutofit fontScale="85000" lnSpcReduction="20000"/>
          </a:bodyPr>
          <a:lstStyle/>
          <a:p>
            <a:r>
              <a:rPr lang="sk-SK" sz="2400" b="1" dirty="0">
                <a:latin typeface="Arial Black" panose="020B0A04020102020204" pitchFamily="34" charset="0"/>
              </a:rPr>
              <a:t>Po mäkkých spoluhláskach č, </a:t>
            </a:r>
            <a:r>
              <a:rPr lang="sk-SK" sz="2400" b="1" dirty="0" err="1">
                <a:latin typeface="Arial Black" panose="020B0A04020102020204" pitchFamily="34" charset="0"/>
              </a:rPr>
              <a:t>dž</a:t>
            </a:r>
            <a:r>
              <a:rPr lang="sk-SK" sz="2400" b="1" dirty="0">
                <a:latin typeface="Arial Black" panose="020B0A04020102020204" pitchFamily="34" charset="0"/>
              </a:rPr>
              <a:t>, ž, š, c, </a:t>
            </a:r>
            <a:r>
              <a:rPr lang="sk-SK" sz="2400" b="1" dirty="0" err="1">
                <a:latin typeface="Arial Black" panose="020B0A04020102020204" pitchFamily="34" charset="0"/>
              </a:rPr>
              <a:t>dz</a:t>
            </a:r>
            <a:r>
              <a:rPr lang="sk-SK" sz="2400" b="1" dirty="0">
                <a:latin typeface="Arial Black" panose="020B0A04020102020204" pitchFamily="34" charset="0"/>
              </a:rPr>
              <a:t>, j, ď, ť, ň, ľ </a:t>
            </a:r>
            <a:r>
              <a:rPr lang="sk-SK" sz="2400" dirty="0">
                <a:latin typeface="Arial Black" panose="020B0A04020102020204" pitchFamily="34" charset="0"/>
              </a:rPr>
              <a:t>v koreni domácich slov a od nich odvodených slov píšeme </a:t>
            </a:r>
            <a:r>
              <a:rPr lang="sk-SK" sz="2400" b="1" dirty="0">
                <a:latin typeface="Arial Black" panose="020B0A04020102020204" pitchFamily="34" charset="0"/>
              </a:rPr>
              <a:t>i, í</a:t>
            </a:r>
            <a:r>
              <a:rPr lang="sk-SK" sz="2400" dirty="0" smtClean="0">
                <a:latin typeface="Arial Black" panose="020B0A04020102020204" pitchFamily="34" charset="0"/>
              </a:rPr>
              <a:t>.</a:t>
            </a:r>
            <a:endParaRPr lang="sk-SK" sz="2400" dirty="0">
              <a:latin typeface="Arial Black" panose="020B0A04020102020204" pitchFamily="34" charset="0"/>
            </a:endParaRPr>
          </a:p>
          <a:p>
            <a:r>
              <a:rPr lang="sk-SK" sz="2400" dirty="0">
                <a:latin typeface="Arial Black" panose="020B0A04020102020204" pitchFamily="34" charset="0"/>
              </a:rPr>
              <a:t>Napríklad</a:t>
            </a:r>
            <a:r>
              <a:rPr lang="sk-SK" sz="2400" dirty="0" smtClean="0">
                <a:latin typeface="Arial Black" panose="020B0A04020102020204" pitchFamily="34" charset="0"/>
              </a:rPr>
              <a:t>:</a:t>
            </a:r>
            <a:r>
              <a:rPr lang="sk-SK" dirty="0">
                <a:latin typeface="Arial Black" panose="020B0A04020102020204" pitchFamily="34" charset="0"/>
              </a:rPr>
              <a:t/>
            </a:r>
            <a:br>
              <a:rPr lang="sk-SK" dirty="0">
                <a:latin typeface="Arial Black" panose="020B0A04020102020204" pitchFamily="34" charset="0"/>
              </a:rPr>
            </a:br>
            <a:endParaRPr lang="sk-SK" dirty="0">
              <a:latin typeface="Arial Black" panose="020B0A04020102020204" pitchFamily="34" charset="0"/>
            </a:endParaRPr>
          </a:p>
          <a:p>
            <a:r>
              <a:rPr lang="sk-SK" b="1" dirty="0">
                <a:latin typeface="Arial Black" panose="020B0A04020102020204" pitchFamily="34" charset="0"/>
              </a:rPr>
              <a:t>č</a:t>
            </a:r>
            <a:r>
              <a:rPr lang="sk-SK" b="1" i="1" dirty="0">
                <a:latin typeface="Arial Black" panose="020B0A04020102020204" pitchFamily="34" charset="0"/>
              </a:rPr>
              <a:t> </a:t>
            </a:r>
            <a:r>
              <a:rPr lang="sk-SK" dirty="0">
                <a:latin typeface="Arial Black" panose="020B0A04020102020204" pitchFamily="34" charset="0"/>
              </a:rPr>
              <a:t>– očistiť, činnosť, číslo,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š</a:t>
            </a:r>
            <a:r>
              <a:rPr lang="sk-SK" dirty="0">
                <a:latin typeface="Arial Black" panose="020B0A04020102020204" pitchFamily="34" charset="0"/>
              </a:rPr>
              <a:t> – šiť, šiška, ošípaná,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ž</a:t>
            </a:r>
            <a:r>
              <a:rPr lang="sk-SK" dirty="0">
                <a:latin typeface="Arial Black" panose="020B0A04020102020204" pitchFamily="34" charset="0"/>
              </a:rPr>
              <a:t> – život, žila,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c</a:t>
            </a:r>
            <a:r>
              <a:rPr lang="sk-SK" dirty="0">
                <a:latin typeface="Arial Black" panose="020B0A04020102020204" pitchFamily="34" charset="0"/>
              </a:rPr>
              <a:t> – cibuľa, citrón, city,</a:t>
            </a:r>
          </a:p>
          <a:p>
            <a:r>
              <a:rPr lang="sk-SK" b="1" dirty="0" err="1">
                <a:latin typeface="Arial Black" panose="020B0A04020102020204" pitchFamily="34" charset="0"/>
              </a:rPr>
              <a:t>dz</a:t>
            </a:r>
            <a:r>
              <a:rPr lang="sk-SK" dirty="0">
                <a:latin typeface="Arial Black" panose="020B0A04020102020204" pitchFamily="34" charset="0"/>
              </a:rPr>
              <a:t> – medzi,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j</a:t>
            </a:r>
            <a:r>
              <a:rPr lang="sk-SK" dirty="0">
                <a:latin typeface="Arial Black" panose="020B0A04020102020204" pitchFamily="34" charset="0"/>
              </a:rPr>
              <a:t> – hnojivo, uspokojiť,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ď</a:t>
            </a:r>
            <a:r>
              <a:rPr lang="sk-SK" dirty="0">
                <a:latin typeface="Arial Black" panose="020B0A04020102020204" pitchFamily="34" charset="0"/>
              </a:rPr>
              <a:t> – divadlo, chodiť, diviak,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ť</a:t>
            </a:r>
            <a:r>
              <a:rPr lang="sk-SK" dirty="0">
                <a:latin typeface="Arial Black" panose="020B0A04020102020204" pitchFamily="34" charset="0"/>
              </a:rPr>
              <a:t> – tisíc, tisnúť, stíšiť,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ň</a:t>
            </a:r>
            <a:r>
              <a:rPr lang="sk-SK" dirty="0">
                <a:latin typeface="Arial Black" panose="020B0A04020102020204" pitchFamily="34" charset="0"/>
              </a:rPr>
              <a:t> – pohľadnica, nitka,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ľ</a:t>
            </a:r>
            <a:r>
              <a:rPr lang="sk-SK" dirty="0">
                <a:latin typeface="Arial Black" panose="020B0A04020102020204" pitchFamily="34" charset="0"/>
              </a:rPr>
              <a:t> – líce, liga, list, oliva.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82" y="1920240"/>
            <a:ext cx="5776900" cy="40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-SK" sz="2400" dirty="0" smtClean="0">
                <a:latin typeface="Arial Black" panose="020B0A04020102020204" pitchFamily="34" charset="0"/>
              </a:rPr>
              <a:t>Obojaké spoluhlásky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Zástupný objekt pre obsah 6"/>
          <p:cNvSpPr>
            <a:spLocks noGrp="1"/>
          </p:cNvSpPr>
          <p:nvPr>
            <p:ph idx="1"/>
          </p:nvPr>
        </p:nvSpPr>
        <p:spPr>
          <a:xfrm>
            <a:off x="1104900" y="1942010"/>
            <a:ext cx="10085614" cy="4737463"/>
          </a:xfrm>
        </p:spPr>
        <p:txBody>
          <a:bodyPr>
            <a:normAutofit fontScale="85000" lnSpcReduction="20000"/>
          </a:bodyPr>
          <a:lstStyle/>
          <a:p>
            <a:r>
              <a:rPr lang="sk-SK" dirty="0">
                <a:latin typeface="Arial Black" panose="020B0A04020102020204" pitchFamily="34" charset="0"/>
              </a:rPr>
              <a:t>Tvrdé y, ý píšeme vo </a:t>
            </a:r>
            <a:r>
              <a:rPr lang="sk-SK" b="1" dirty="0">
                <a:latin typeface="Arial Black" panose="020B0A04020102020204" pitchFamily="34" charset="0"/>
              </a:rPr>
              <a:t>vybraných slovách</a:t>
            </a:r>
            <a:r>
              <a:rPr lang="sk-SK" dirty="0">
                <a:latin typeface="Arial Black" panose="020B0A04020102020204" pitchFamily="34" charset="0"/>
              </a:rPr>
              <a:t> a v slovách od nich odvodených</a:t>
            </a:r>
            <a:r>
              <a:rPr lang="sk-SK" dirty="0" smtClean="0">
                <a:latin typeface="Arial Black" panose="020B0A04020102020204" pitchFamily="34" charset="0"/>
              </a:rPr>
              <a:t>.</a:t>
            </a:r>
            <a:r>
              <a:rPr lang="sk-SK" dirty="0">
                <a:latin typeface="Arial Black" panose="020B0A04020102020204" pitchFamily="34" charset="0"/>
              </a:rPr>
              <a:t> </a:t>
            </a:r>
          </a:p>
          <a:p>
            <a:r>
              <a:rPr lang="sk-SK" dirty="0">
                <a:latin typeface="Arial Black" panose="020B0A04020102020204" pitchFamily="34" charset="0"/>
              </a:rPr>
              <a:t>Písanie y, ý po obojakých spoluhláskach vo </a:t>
            </a:r>
            <a:r>
              <a:rPr lang="sk-SK" b="1" dirty="0">
                <a:latin typeface="Arial Black" panose="020B0A04020102020204" pitchFamily="34" charset="0"/>
              </a:rPr>
              <a:t>vybraných slovách</a:t>
            </a:r>
            <a:r>
              <a:rPr lang="sk-SK" dirty="0">
                <a:latin typeface="Arial Black" panose="020B0A04020102020204" pitchFamily="34" charset="0"/>
              </a:rPr>
              <a:t>: </a:t>
            </a:r>
          </a:p>
          <a:p>
            <a:r>
              <a:rPr lang="sk-SK" dirty="0">
                <a:latin typeface="Arial Black" panose="020B0A04020102020204" pitchFamily="34" charset="0"/>
              </a:rPr>
              <a:t>Napríklad: </a:t>
            </a:r>
            <a:br>
              <a:rPr lang="sk-SK" dirty="0">
                <a:latin typeface="Arial Black" panose="020B0A04020102020204" pitchFamily="34" charset="0"/>
              </a:rPr>
            </a:br>
            <a:endParaRPr lang="sk-SK" dirty="0">
              <a:latin typeface="Arial Black" panose="020B0A04020102020204" pitchFamily="34" charset="0"/>
            </a:endParaRPr>
          </a:p>
          <a:p>
            <a:r>
              <a:rPr lang="sk-SK" b="1" dirty="0">
                <a:latin typeface="Arial Black" panose="020B0A04020102020204" pitchFamily="34" charset="0"/>
              </a:rPr>
              <a:t>b</a:t>
            </a:r>
            <a:r>
              <a:rPr lang="sk-SK" dirty="0">
                <a:latin typeface="Arial Black" panose="020B0A04020102020204" pitchFamily="34" charset="0"/>
              </a:rPr>
              <a:t> – by, aby, bylina, Bytča, byvol, bystrý, bystrina, príbytok, obývať, nábytok, obyčaj,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m</a:t>
            </a:r>
            <a:r>
              <a:rPr lang="sk-SK" dirty="0">
                <a:latin typeface="Arial Black" panose="020B0A04020102020204" pitchFamily="34" charset="0"/>
              </a:rPr>
              <a:t> – mykať, mýliť sa, Myjava, myseľ, myš, umyť, hmyz, priesmyk, šmýkať sa, šmyk, </a:t>
            </a:r>
          </a:p>
          <a:p>
            <a:r>
              <a:rPr lang="sk-SK" b="1" dirty="0">
                <a:latin typeface="Arial Black" panose="020B0A04020102020204" pitchFamily="34" charset="0"/>
              </a:rPr>
              <a:t>p</a:t>
            </a:r>
            <a:r>
              <a:rPr lang="sk-SK" dirty="0">
                <a:latin typeface="Arial Black" panose="020B0A04020102020204" pitchFamily="34" charset="0"/>
              </a:rPr>
              <a:t> – pykať, pytliak, kopyto, dopyt, pýriť sa, opytovať sa, prepych, pýr, pýriť sa, pysk,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r</a:t>
            </a:r>
            <a:r>
              <a:rPr lang="sk-SK" dirty="0">
                <a:latin typeface="Arial Black" panose="020B0A04020102020204" pitchFamily="34" charset="0"/>
              </a:rPr>
              <a:t> – rys, ryba, hrýzť, Torysa, korytnačka, Korytnica, strýc, ryža, bryndza, ryčať, ryk,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s</a:t>
            </a:r>
            <a:r>
              <a:rPr lang="sk-SK" dirty="0">
                <a:latin typeface="Arial Black" panose="020B0A04020102020204" pitchFamily="34" charset="0"/>
              </a:rPr>
              <a:t> – syn, syr, sýkorka, sýty, sypať, syčať, sychravý, sypký, syseľ, nasýtiť, vysychať,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v</a:t>
            </a:r>
            <a:r>
              <a:rPr lang="sk-SK" dirty="0">
                <a:latin typeface="Arial Black" panose="020B0A04020102020204" pitchFamily="34" charset="0"/>
              </a:rPr>
              <a:t> – vydra, vyžla, vysoký, výšina, Vyšehrad, zvykať, výskať, návyk, zvyčajný, zvyšok,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z</a:t>
            </a:r>
            <a:r>
              <a:rPr lang="sk-SK" dirty="0">
                <a:latin typeface="Arial Black" panose="020B0A04020102020204" pitchFamily="34" charset="0"/>
              </a:rPr>
              <a:t> – jazyk, ozývať, jazyčnica, nazývať, pozývať, vyzývať, prizývať, jazylka, jazyčný.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 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1104900" y="1323703"/>
            <a:ext cx="9980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 Black" panose="020B0A04020102020204" pitchFamily="34" charset="0"/>
              </a:rPr>
              <a:t>Po obojakých spoluhláskach b, p, m, v, r, z, s, f</a:t>
            </a:r>
            <a:r>
              <a:rPr lang="pl-PL" sz="2000" dirty="0">
                <a:latin typeface="Arial Black" panose="020B0A04020102020204" pitchFamily="34" charset="0"/>
              </a:rPr>
              <a:t> píšeme </a:t>
            </a:r>
            <a:r>
              <a:rPr lang="pl-PL" sz="2000" b="1" dirty="0">
                <a:latin typeface="Arial Black" panose="020B0A04020102020204" pitchFamily="34" charset="0"/>
              </a:rPr>
              <a:t>y, ý</a:t>
            </a:r>
            <a:r>
              <a:rPr lang="pl-PL" sz="2000" dirty="0">
                <a:latin typeface="Arial Black" panose="020B0A04020102020204" pitchFamily="34" charset="0"/>
              </a:rPr>
              <a:t>, ale aj</a:t>
            </a:r>
            <a:r>
              <a:rPr lang="pl-PL" sz="2000" b="1" dirty="0">
                <a:latin typeface="Arial Black" panose="020B0A04020102020204" pitchFamily="34" charset="0"/>
              </a:rPr>
              <a:t> i, í.</a:t>
            </a:r>
            <a:r>
              <a:rPr lang="pl-PL" sz="20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" sz="2400" dirty="0" smtClean="0">
                <a:latin typeface="Arial Black" panose="020B0A04020102020204" pitchFamily="34" charset="0"/>
              </a:rPr>
              <a:t>Obojaké spoluhlásky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Zástupný symbol obrázka 4" descr="Detailný záber kníh na policiach a ďalšie rozmazané knihy v popredí aj pozadí" title="Vzorový obrázok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6267084" y="1669868"/>
            <a:ext cx="4818498" cy="3494315"/>
          </a:xfrm>
        </p:spPr>
      </p:pic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1104900" y="1600199"/>
            <a:ext cx="6454140" cy="4966063"/>
          </a:xfrm>
        </p:spPr>
        <p:txBody>
          <a:bodyPr rtlCol="0"/>
          <a:lstStyle/>
          <a:p>
            <a:r>
              <a:rPr lang="sk-SK" b="1" dirty="0">
                <a:latin typeface="Arial Black" panose="020B0A04020102020204" pitchFamily="34" charset="0"/>
              </a:rPr>
              <a:t>Písanie i, í po obojakých </a:t>
            </a:r>
            <a:r>
              <a:rPr lang="sk-SK" b="1" dirty="0" smtClean="0">
                <a:latin typeface="Arial Black" panose="020B0A04020102020204" pitchFamily="34" charset="0"/>
              </a:rPr>
              <a:t>spoluhláskach</a:t>
            </a:r>
            <a:endParaRPr lang="sk-SK" dirty="0">
              <a:latin typeface="Arial Black" panose="020B0A04020102020204" pitchFamily="34" charset="0"/>
            </a:endParaRPr>
          </a:p>
          <a:p>
            <a:r>
              <a:rPr lang="sk-SK" dirty="0">
                <a:latin typeface="Arial Black" panose="020B0A04020102020204" pitchFamily="34" charset="0"/>
              </a:rPr>
              <a:t>Napríklad:</a:t>
            </a:r>
          </a:p>
          <a:p>
            <a:r>
              <a:rPr lang="sk-SK" dirty="0">
                <a:latin typeface="Arial Black" panose="020B0A04020102020204" pitchFamily="34" charset="0"/>
              </a:rPr>
              <a:t> </a:t>
            </a:r>
          </a:p>
          <a:p>
            <a:r>
              <a:rPr lang="sk-SK" b="1" dirty="0">
                <a:latin typeface="Arial Black" panose="020B0A04020102020204" pitchFamily="34" charset="0"/>
              </a:rPr>
              <a:t>b</a:t>
            </a:r>
            <a:r>
              <a:rPr lang="sk-SK" dirty="0">
                <a:latin typeface="Arial Black" panose="020B0A04020102020204" pitchFamily="34" charset="0"/>
              </a:rPr>
              <a:t> – obilie, obísť, bič,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m</a:t>
            </a:r>
            <a:r>
              <a:rPr lang="sk-SK" dirty="0">
                <a:latin typeface="Arial Black" panose="020B0A04020102020204" pitchFamily="34" charset="0"/>
              </a:rPr>
              <a:t> – Milka, miznúť, milý,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p</a:t>
            </a:r>
            <a:r>
              <a:rPr lang="sk-SK" dirty="0">
                <a:latin typeface="Arial Black" panose="020B0A04020102020204" pitchFamily="34" charset="0"/>
              </a:rPr>
              <a:t> – pichať, pískať, pijavica,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r</a:t>
            </a:r>
            <a:r>
              <a:rPr lang="sk-SK" dirty="0">
                <a:latin typeface="Arial Black" panose="020B0A04020102020204" pitchFamily="34" charset="0"/>
              </a:rPr>
              <a:t> – rizoto, riziko, Rím, </a:t>
            </a:r>
          </a:p>
          <a:p>
            <a:r>
              <a:rPr lang="sk-SK" b="1" dirty="0">
                <a:latin typeface="Arial Black" panose="020B0A04020102020204" pitchFamily="34" charset="0"/>
              </a:rPr>
              <a:t>s</a:t>
            </a:r>
            <a:r>
              <a:rPr lang="sk-SK" dirty="0">
                <a:latin typeface="Arial Black" panose="020B0A04020102020204" pitchFamily="34" charset="0"/>
              </a:rPr>
              <a:t> – sirota, osika, sitko,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v</a:t>
            </a:r>
            <a:r>
              <a:rPr lang="sk-SK" dirty="0">
                <a:latin typeface="Arial Black" panose="020B0A04020102020204" pitchFamily="34" charset="0"/>
              </a:rPr>
              <a:t> – vidieť, visieť, víťaz,</a:t>
            </a:r>
          </a:p>
          <a:p>
            <a:r>
              <a:rPr lang="sk-SK" b="1" dirty="0">
                <a:latin typeface="Arial Black" panose="020B0A04020102020204" pitchFamily="34" charset="0"/>
              </a:rPr>
              <a:t>z</a:t>
            </a:r>
            <a:r>
              <a:rPr lang="sk-SK" dirty="0">
                <a:latin typeface="Arial Black" panose="020B0A04020102020204" pitchFamily="34" charset="0"/>
              </a:rPr>
              <a:t> – zima, zívať, zips, zisk .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sk-SK" sz="2400" dirty="0">
                <a:latin typeface="Arial Black" panose="020B0A04020102020204" pitchFamily="34" charset="0"/>
              </a:rPr>
              <a:t>Slabičné spoluhlásky r, ŕ, l, ĺ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104899" y="1715589"/>
            <a:ext cx="10233661" cy="4815840"/>
          </a:xfrm>
        </p:spPr>
        <p:txBody>
          <a:bodyPr rtlCol="0">
            <a:normAutofit/>
          </a:bodyPr>
          <a:lstStyle/>
          <a:p>
            <a:r>
              <a:rPr lang="sk-SK" b="1" dirty="0">
                <a:latin typeface="Arial Black" panose="020B0A04020102020204" pitchFamily="34" charset="0"/>
              </a:rPr>
              <a:t>Spoluhlásky r, ŕ, l, ĺ</a:t>
            </a:r>
            <a:r>
              <a:rPr lang="sk-SK" dirty="0">
                <a:latin typeface="Arial Black" panose="020B0A04020102020204" pitchFamily="34" charset="0"/>
              </a:rPr>
              <a:t> </a:t>
            </a:r>
            <a:r>
              <a:rPr lang="sk-SK" b="1" dirty="0">
                <a:latin typeface="Arial Black" panose="020B0A04020102020204" pitchFamily="34" charset="0"/>
              </a:rPr>
              <a:t>sú slabikotvorné</a:t>
            </a:r>
            <a:r>
              <a:rPr lang="sk-SK" dirty="0">
                <a:latin typeface="Arial Black" panose="020B0A04020102020204" pitchFamily="34" charset="0"/>
              </a:rPr>
              <a:t>, to znamená, že tvoria slabiku, ak </a:t>
            </a:r>
            <a:r>
              <a:rPr lang="sk-SK" b="1" dirty="0">
                <a:latin typeface="Arial Black" panose="020B0A04020102020204" pitchFamily="34" charset="0"/>
              </a:rPr>
              <a:t>stoja</a:t>
            </a:r>
            <a:r>
              <a:rPr lang="sk-SK" dirty="0">
                <a:latin typeface="Arial Black" panose="020B0A04020102020204" pitchFamily="34" charset="0"/>
              </a:rPr>
              <a:t> tieto spoluhlásky medzi dvoma inými spoluhláskami</a:t>
            </a:r>
            <a:r>
              <a:rPr lang="sk-SK" dirty="0" smtClean="0">
                <a:latin typeface="Arial Black" panose="020B0A04020102020204" pitchFamily="34" charset="0"/>
              </a:rPr>
              <a:t>.</a:t>
            </a:r>
            <a:endParaRPr lang="sk-SK" dirty="0">
              <a:latin typeface="Arial Black" panose="020B0A04020102020204" pitchFamily="34" charset="0"/>
            </a:endParaRPr>
          </a:p>
          <a:p>
            <a:r>
              <a:rPr lang="sk-SK" dirty="0">
                <a:latin typeface="Arial Black" panose="020B0A04020102020204" pitchFamily="34" charset="0"/>
              </a:rPr>
              <a:t>Napríklad</a:t>
            </a:r>
            <a:r>
              <a:rPr lang="sk-SK" dirty="0" smtClean="0">
                <a:latin typeface="Arial Black" panose="020B0A04020102020204" pitchFamily="34" charset="0"/>
              </a:rPr>
              <a:t>:</a:t>
            </a:r>
            <a:endParaRPr lang="sk-SK" dirty="0">
              <a:latin typeface="Arial Black" panose="020B0A04020102020204" pitchFamily="34" charset="0"/>
            </a:endParaRPr>
          </a:p>
          <a:p>
            <a:r>
              <a:rPr lang="sk-SK" dirty="0">
                <a:latin typeface="Arial Black" panose="020B0A04020102020204" pitchFamily="34" charset="0"/>
              </a:rPr>
              <a:t>v</a:t>
            </a:r>
            <a:r>
              <a:rPr lang="sk-SK" b="1" dirty="0">
                <a:latin typeface="Arial Black" panose="020B0A04020102020204" pitchFamily="34" charset="0"/>
              </a:rPr>
              <a:t>l</a:t>
            </a:r>
            <a:r>
              <a:rPr lang="sk-SK" dirty="0">
                <a:latin typeface="Arial Black" panose="020B0A04020102020204" pitchFamily="34" charset="0"/>
              </a:rPr>
              <a:t>k, st</a:t>
            </a:r>
            <a:r>
              <a:rPr lang="sk-SK" b="1" dirty="0">
                <a:latin typeface="Arial Black" panose="020B0A04020102020204" pitchFamily="34" charset="0"/>
              </a:rPr>
              <a:t>ĺ</a:t>
            </a:r>
            <a:r>
              <a:rPr lang="sk-SK" dirty="0">
                <a:latin typeface="Arial Black" panose="020B0A04020102020204" pitchFamily="34" charset="0"/>
              </a:rPr>
              <a:t>p, k</a:t>
            </a:r>
            <a:r>
              <a:rPr lang="sk-SK" b="1" dirty="0">
                <a:latin typeface="Arial Black" panose="020B0A04020102020204" pitchFamily="34" charset="0"/>
              </a:rPr>
              <a:t>r</a:t>
            </a:r>
            <a:r>
              <a:rPr lang="sk-SK" dirty="0">
                <a:latin typeface="Arial Black" panose="020B0A04020102020204" pitchFamily="34" charset="0"/>
              </a:rPr>
              <a:t>b, k</a:t>
            </a:r>
            <a:r>
              <a:rPr lang="sk-SK" b="1" dirty="0">
                <a:latin typeface="Arial Black" panose="020B0A04020102020204" pitchFamily="34" charset="0"/>
              </a:rPr>
              <a:t>r</a:t>
            </a:r>
            <a:r>
              <a:rPr lang="sk-SK" dirty="0">
                <a:latin typeface="Arial Black" panose="020B0A04020102020204" pitchFamily="34" charset="0"/>
              </a:rPr>
              <a:t>k, </a:t>
            </a:r>
            <a:r>
              <a:rPr lang="sk-SK" dirty="0" err="1">
                <a:latin typeface="Arial Black" panose="020B0A04020102020204" pitchFamily="34" charset="0"/>
              </a:rPr>
              <a:t>k</a:t>
            </a:r>
            <a:r>
              <a:rPr lang="sk-SK" b="1" dirty="0" err="1">
                <a:latin typeface="Arial Black" panose="020B0A04020102020204" pitchFamily="34" charset="0"/>
              </a:rPr>
              <a:t>r</a:t>
            </a:r>
            <a:r>
              <a:rPr lang="sk-SK" dirty="0" err="1">
                <a:latin typeface="Arial Black" panose="020B0A04020102020204" pitchFamily="34" charset="0"/>
              </a:rPr>
              <a:t>v,v</a:t>
            </a:r>
            <a:r>
              <a:rPr lang="sk-SK" b="1" dirty="0" err="1">
                <a:latin typeface="Arial Black" panose="020B0A04020102020204" pitchFamily="34" charset="0"/>
              </a:rPr>
              <a:t>l</a:t>
            </a:r>
            <a:r>
              <a:rPr lang="sk-SK" dirty="0">
                <a:latin typeface="Arial Black" panose="020B0A04020102020204" pitchFamily="34" charset="0"/>
              </a:rPr>
              <a:t>-na, </a:t>
            </a:r>
            <a:r>
              <a:rPr lang="sk-SK" dirty="0" err="1">
                <a:latin typeface="Arial Black" panose="020B0A04020102020204" pitchFamily="34" charset="0"/>
              </a:rPr>
              <a:t>z</a:t>
            </a:r>
            <a:r>
              <a:rPr lang="sk-SK" b="1" dirty="0" err="1">
                <a:latin typeface="Arial Black" panose="020B0A04020102020204" pitchFamily="34" charset="0"/>
              </a:rPr>
              <a:t>r</a:t>
            </a:r>
            <a:r>
              <a:rPr lang="sk-SK" dirty="0">
                <a:latin typeface="Arial Black" panose="020B0A04020102020204" pitchFamily="34" charset="0"/>
              </a:rPr>
              <a:t>-no, </a:t>
            </a:r>
            <a:r>
              <a:rPr lang="sk-SK" dirty="0" err="1">
                <a:latin typeface="Arial Black" panose="020B0A04020102020204" pitchFamily="34" charset="0"/>
              </a:rPr>
              <a:t>st</a:t>
            </a:r>
            <a:r>
              <a:rPr lang="sk-SK" b="1" dirty="0" err="1">
                <a:latin typeface="Arial Black" panose="020B0A04020102020204" pitchFamily="34" charset="0"/>
              </a:rPr>
              <a:t>ĺ</a:t>
            </a:r>
            <a:r>
              <a:rPr lang="sk-SK" dirty="0" err="1">
                <a:latin typeface="Arial Black" panose="020B0A04020102020204" pitchFamily="34" charset="0"/>
              </a:rPr>
              <a:t>-pik</a:t>
            </a:r>
            <a:r>
              <a:rPr lang="sk-SK" dirty="0">
                <a:latin typeface="Arial Black" panose="020B0A04020102020204" pitchFamily="34" charset="0"/>
              </a:rPr>
              <a:t>, </a:t>
            </a:r>
            <a:r>
              <a:rPr lang="sk-SK" dirty="0" err="1">
                <a:latin typeface="Arial Black" panose="020B0A04020102020204" pitchFamily="34" charset="0"/>
              </a:rPr>
              <a:t>v</a:t>
            </a:r>
            <a:r>
              <a:rPr lang="sk-SK" b="1" dirty="0" err="1">
                <a:latin typeface="Arial Black" panose="020B0A04020102020204" pitchFamily="34" charset="0"/>
              </a:rPr>
              <a:t>ŕ</a:t>
            </a:r>
            <a:r>
              <a:rPr lang="sk-SK" dirty="0">
                <a:latin typeface="Arial Black" panose="020B0A04020102020204" pitchFamily="34" charset="0"/>
              </a:rPr>
              <a:t>-ba, h</a:t>
            </a:r>
            <a:r>
              <a:rPr lang="sk-SK" b="1" dirty="0">
                <a:latin typeface="Arial Black" panose="020B0A04020102020204" pitchFamily="34" charset="0"/>
              </a:rPr>
              <a:t>ŕ</a:t>
            </a:r>
            <a:r>
              <a:rPr lang="sk-SK" dirty="0">
                <a:latin typeface="Arial Black" panose="020B0A04020102020204" pitchFamily="34" charset="0"/>
              </a:rPr>
              <a:t>-ba</a:t>
            </a:r>
            <a:r>
              <a:rPr lang="sk-SK" dirty="0" smtClean="0">
                <a:latin typeface="Arial Black" panose="020B0A04020102020204" pitchFamily="34" charset="0"/>
              </a:rPr>
              <a:t>.</a:t>
            </a:r>
            <a:r>
              <a:rPr lang="sk-SK" dirty="0">
                <a:latin typeface="Arial Black" panose="020B0A04020102020204" pitchFamily="34" charset="0"/>
              </a:rPr>
              <a:t/>
            </a:r>
            <a:br>
              <a:rPr lang="sk-SK" dirty="0">
                <a:latin typeface="Arial Black" panose="020B0A04020102020204" pitchFamily="34" charset="0"/>
              </a:rPr>
            </a:br>
            <a:endParaRPr lang="sk-SK" dirty="0">
              <a:latin typeface="Arial Black" panose="020B0A04020102020204" pitchFamily="34" charset="0"/>
            </a:endParaRPr>
          </a:p>
          <a:p>
            <a:r>
              <a:rPr lang="sk-SK" b="1" dirty="0">
                <a:latin typeface="Arial Black" panose="020B0A04020102020204" pitchFamily="34" charset="0"/>
              </a:rPr>
              <a:t>Spoluhlásky r, l</a:t>
            </a:r>
            <a:r>
              <a:rPr lang="sk-SK" dirty="0">
                <a:latin typeface="Arial Black" panose="020B0A04020102020204" pitchFamily="34" charset="0"/>
              </a:rPr>
              <a:t> </a:t>
            </a:r>
            <a:r>
              <a:rPr lang="sk-SK" b="1" dirty="0">
                <a:latin typeface="Arial Black" panose="020B0A04020102020204" pitchFamily="34" charset="0"/>
              </a:rPr>
              <a:t>nie sú slabikotvorné</a:t>
            </a:r>
            <a:r>
              <a:rPr lang="sk-SK" dirty="0">
                <a:latin typeface="Arial Black" panose="020B0A04020102020204" pitchFamily="34" charset="0"/>
              </a:rPr>
              <a:t>, teda netvoria slabiku, ak </a:t>
            </a:r>
            <a:r>
              <a:rPr lang="sk-SK" b="1" dirty="0">
                <a:latin typeface="Arial Black" panose="020B0A04020102020204" pitchFamily="34" charset="0"/>
              </a:rPr>
              <a:t>nestoja</a:t>
            </a:r>
            <a:r>
              <a:rPr lang="sk-SK" dirty="0">
                <a:latin typeface="Arial Black" panose="020B0A04020102020204" pitchFamily="34" charset="0"/>
              </a:rPr>
              <a:t> medzi dvoma inými spoluhláskami</a:t>
            </a:r>
            <a:r>
              <a:rPr lang="sk-SK" dirty="0" smtClean="0">
                <a:latin typeface="Arial Black" panose="020B0A04020102020204" pitchFamily="34" charset="0"/>
              </a:rPr>
              <a:t>.</a:t>
            </a:r>
            <a:r>
              <a:rPr lang="sk-SK" dirty="0">
                <a:latin typeface="Arial Black" panose="020B0A04020102020204" pitchFamily="34" charset="0"/>
              </a:rPr>
              <a:t/>
            </a:r>
            <a:br>
              <a:rPr lang="sk-SK" dirty="0">
                <a:latin typeface="Arial Black" panose="020B0A04020102020204" pitchFamily="34" charset="0"/>
              </a:rPr>
            </a:br>
            <a:endParaRPr lang="sk-SK" dirty="0">
              <a:latin typeface="Arial Black" panose="020B0A04020102020204" pitchFamily="34" charset="0"/>
            </a:endParaRPr>
          </a:p>
          <a:p>
            <a:r>
              <a:rPr lang="sk-SK" dirty="0">
                <a:latin typeface="Arial Black" panose="020B0A04020102020204" pitchFamily="34" charset="0"/>
              </a:rPr>
              <a:t>Napríklad</a:t>
            </a:r>
            <a:r>
              <a:rPr lang="sk-SK" dirty="0" smtClean="0">
                <a:latin typeface="Arial Black" panose="020B0A04020102020204" pitchFamily="34" charset="0"/>
              </a:rPr>
              <a:t>:</a:t>
            </a:r>
            <a:endParaRPr lang="sk-SK" dirty="0">
              <a:latin typeface="Arial Black" panose="020B0A04020102020204" pitchFamily="34" charset="0"/>
            </a:endParaRPr>
          </a:p>
          <a:p>
            <a:r>
              <a:rPr lang="sk-SK" dirty="0" err="1">
                <a:latin typeface="Arial Black" panose="020B0A04020102020204" pitchFamily="34" charset="0"/>
              </a:rPr>
              <a:t>b</a:t>
            </a:r>
            <a:r>
              <a:rPr lang="sk-SK" b="1" dirty="0" err="1">
                <a:latin typeface="Arial Black" panose="020B0A04020102020204" pitchFamily="34" charset="0"/>
              </a:rPr>
              <a:t>r</a:t>
            </a:r>
            <a:r>
              <a:rPr lang="sk-SK" dirty="0" err="1">
                <a:latin typeface="Arial Black" panose="020B0A04020102020204" pitchFamily="34" charset="0"/>
              </a:rPr>
              <a:t>á</a:t>
            </a:r>
            <a:r>
              <a:rPr lang="sk-SK" dirty="0">
                <a:latin typeface="Arial Black" panose="020B0A04020102020204" pitchFamily="34" charset="0"/>
              </a:rPr>
              <a:t>-na, </a:t>
            </a:r>
            <a:r>
              <a:rPr lang="sk-SK" dirty="0" err="1">
                <a:latin typeface="Arial Black" panose="020B0A04020102020204" pitchFamily="34" charset="0"/>
              </a:rPr>
              <a:t>v</a:t>
            </a:r>
            <a:r>
              <a:rPr lang="sk-SK" b="1" dirty="0" err="1">
                <a:latin typeface="Arial Black" panose="020B0A04020102020204" pitchFamily="34" charset="0"/>
              </a:rPr>
              <a:t>l</a:t>
            </a:r>
            <a:r>
              <a:rPr lang="sk-SK" dirty="0" err="1">
                <a:latin typeface="Arial Black" panose="020B0A04020102020204" pitchFamily="34" charset="0"/>
              </a:rPr>
              <a:t>a</a:t>
            </a:r>
            <a:r>
              <a:rPr lang="sk-SK" dirty="0">
                <a:latin typeface="Arial Black" panose="020B0A04020102020204" pitchFamily="34" charset="0"/>
              </a:rPr>
              <a:t>-ha, h</a:t>
            </a:r>
            <a:r>
              <a:rPr lang="sk-SK" b="1" dirty="0">
                <a:latin typeface="Arial Black" panose="020B0A04020102020204" pitchFamily="34" charset="0"/>
              </a:rPr>
              <a:t>l</a:t>
            </a:r>
            <a:r>
              <a:rPr lang="sk-SK" dirty="0">
                <a:latin typeface="Arial Black" panose="020B0A04020102020204" pitchFamily="34" charset="0"/>
              </a:rPr>
              <a:t>a-</a:t>
            </a:r>
            <a:r>
              <a:rPr lang="sk-SK" dirty="0" err="1">
                <a:latin typeface="Arial Black" panose="020B0A04020102020204" pitchFamily="34" charset="0"/>
              </a:rPr>
              <a:t>va</a:t>
            </a:r>
            <a:r>
              <a:rPr lang="sk-SK" dirty="0">
                <a:latin typeface="Arial Black" panose="020B0A04020102020204" pitchFamily="34" charset="0"/>
              </a:rPr>
              <a:t>, k</a:t>
            </a:r>
            <a:r>
              <a:rPr lang="sk-SK" b="1" dirty="0">
                <a:latin typeface="Arial Black" panose="020B0A04020102020204" pitchFamily="34" charset="0"/>
              </a:rPr>
              <a:t>r</a:t>
            </a:r>
            <a:r>
              <a:rPr lang="sk-SK" dirty="0">
                <a:latin typeface="Arial Black" panose="020B0A04020102020204" pitchFamily="34" charset="0"/>
              </a:rPr>
              <a:t>á-sa, - spoluhlásky r, l nestoja medzi dvoma spoluhláskami, ale medzi spoluhláskou a samohláskou.</a:t>
            </a: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4893" y="0"/>
            <a:ext cx="8142514" cy="1096962"/>
          </a:xfrm>
        </p:spPr>
        <p:txBody>
          <a:bodyPr rtlCol="0">
            <a:normAutofit/>
          </a:bodyPr>
          <a:lstStyle/>
          <a:p>
            <a:r>
              <a:rPr lang="sk-SK" sz="2400" dirty="0">
                <a:latin typeface="Arial Black" panose="020B0A04020102020204" pitchFamily="34" charset="0"/>
              </a:rPr>
              <a:t>V slovenčine poznáme spolu 27 spoluhlások.</a:t>
            </a:r>
          </a:p>
        </p:txBody>
      </p:sp>
      <p:sp>
        <p:nvSpPr>
          <p:cNvPr id="4" name="BlokTextu 3"/>
          <p:cNvSpPr txBox="1"/>
          <p:nvPr/>
        </p:nvSpPr>
        <p:spPr>
          <a:xfrm flipH="1">
            <a:off x="992778" y="1663337"/>
            <a:ext cx="9631680" cy="899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anose="020B0A04020102020204" pitchFamily="34" charset="0"/>
              </a:rPr>
              <a:t>Opakujeme.</a:t>
            </a: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r>
              <a:rPr lang="sk-SK" dirty="0" smtClean="0">
                <a:latin typeface="Arial Black" panose="020B0A04020102020204" pitchFamily="34" charset="0"/>
              </a:rPr>
              <a:t>Samohlásky</a:t>
            </a:r>
          </a:p>
          <a:p>
            <a:r>
              <a:rPr lang="sk-SK" dirty="0" smtClean="0">
                <a:latin typeface="Arial Black" panose="020B0A04020102020204" pitchFamily="34" charset="0"/>
              </a:rPr>
              <a:t> </a:t>
            </a: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r>
              <a:rPr lang="sk-SK" dirty="0" smtClean="0">
                <a:latin typeface="Arial Black" panose="020B0A04020102020204" pitchFamily="34" charset="0"/>
              </a:rPr>
              <a:t>Dvojhlásky</a:t>
            </a: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r>
              <a:rPr lang="sk-SK" dirty="0" smtClean="0">
                <a:latin typeface="Arial Black" panose="020B0A04020102020204" pitchFamily="34" charset="0"/>
              </a:rPr>
              <a:t>Mäkké spoluhlásky</a:t>
            </a: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endParaRPr lang="sk-SK" dirty="0">
              <a:latin typeface="Arial Black" panose="020B0A04020102020204" pitchFamily="34" charset="0"/>
            </a:endParaRPr>
          </a:p>
          <a:p>
            <a:r>
              <a:rPr lang="sk-SK" dirty="0" smtClean="0">
                <a:latin typeface="Arial Black" panose="020B0A04020102020204" pitchFamily="34" charset="0"/>
              </a:rPr>
              <a:t>Tvrdé spoluhlásky</a:t>
            </a: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endParaRPr lang="sk-SK" dirty="0">
              <a:latin typeface="Arial Black" panose="020B0A04020102020204" pitchFamily="34" charset="0"/>
            </a:endParaRPr>
          </a:p>
          <a:p>
            <a:r>
              <a:rPr lang="sk-SK" dirty="0" smtClean="0">
                <a:latin typeface="Arial Black" panose="020B0A04020102020204" pitchFamily="34" charset="0"/>
              </a:rPr>
              <a:t>Obojaké spoluhlásky  </a:t>
            </a:r>
          </a:p>
          <a:p>
            <a:endParaRPr lang="sk-SK" dirty="0">
              <a:latin typeface="Arial Black" panose="020B0A04020102020204" pitchFamily="34" charset="0"/>
            </a:endParaRP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endParaRPr lang="sk-SK" dirty="0">
              <a:latin typeface="Arial Black" panose="020B0A04020102020204" pitchFamily="34" charset="0"/>
            </a:endParaRP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endParaRPr lang="sk-SK" dirty="0">
              <a:latin typeface="Arial Black" panose="020B0A04020102020204" pitchFamily="34" charset="0"/>
            </a:endParaRP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endParaRPr lang="sk-SK" dirty="0">
              <a:latin typeface="Arial Black" panose="020B0A04020102020204" pitchFamily="34" charset="0"/>
            </a:endParaRP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endParaRPr lang="sk-SK" dirty="0">
              <a:latin typeface="Arial Black" panose="020B0A04020102020204" pitchFamily="34" charset="0"/>
            </a:endParaRP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endParaRPr lang="sk-SK" dirty="0">
              <a:latin typeface="Arial Black" panose="020B0A04020102020204" pitchFamily="34" charset="0"/>
            </a:endParaRP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endParaRPr lang="sk-SK" dirty="0">
              <a:latin typeface="Arial Black" panose="020B0A04020102020204" pitchFamily="34" charset="0"/>
            </a:endParaRP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endParaRPr lang="sk-SK" dirty="0">
              <a:latin typeface="Arial Black" panose="020B0A04020102020204" pitchFamily="34" charset="0"/>
            </a:endParaRPr>
          </a:p>
          <a:p>
            <a:endParaRPr lang="sk-SK" dirty="0" smtClean="0">
              <a:latin typeface="Arial Black" panose="020B0A04020102020204" pitchFamily="34" charset="0"/>
            </a:endParaRPr>
          </a:p>
          <a:p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6" name="Čiarová bublina 1 5"/>
          <p:cNvSpPr/>
          <p:nvPr/>
        </p:nvSpPr>
        <p:spPr>
          <a:xfrm>
            <a:off x="4180114" y="1941579"/>
            <a:ext cx="3483429" cy="470695"/>
          </a:xfrm>
          <a:prstGeom prst="borderCallout1">
            <a:avLst>
              <a:gd name="adj1" fmla="val 58748"/>
              <a:gd name="adj2" fmla="val -4848"/>
              <a:gd name="adj3" fmla="val 96218"/>
              <a:gd name="adj4" fmla="val -4058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/>
              <a:t>a, e, i, o, u, y, ä, é, í, ó, ú, ý  </a:t>
            </a:r>
            <a:endParaRPr lang="sk-SK" sz="2000" dirty="0"/>
          </a:p>
        </p:txBody>
      </p:sp>
      <p:sp>
        <p:nvSpPr>
          <p:cNvPr id="8" name="Čiarová bublina 1 7"/>
          <p:cNvSpPr/>
          <p:nvPr/>
        </p:nvSpPr>
        <p:spPr>
          <a:xfrm>
            <a:off x="3600993" y="2812530"/>
            <a:ext cx="1541417" cy="464093"/>
          </a:xfrm>
          <a:prstGeom prst="borderCallout1">
            <a:avLst>
              <a:gd name="adj1" fmla="val 62520"/>
              <a:gd name="adj2" fmla="val -10640"/>
              <a:gd name="adj3" fmla="val 85123"/>
              <a:gd name="adj4" fmla="val -6309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i</a:t>
            </a:r>
            <a:r>
              <a:rPr lang="sk-SK" dirty="0" err="1" smtClean="0"/>
              <a:t>a</a:t>
            </a:r>
            <a:r>
              <a:rPr lang="sk-SK" dirty="0" smtClean="0"/>
              <a:t>, </a:t>
            </a:r>
            <a:r>
              <a:rPr lang="sk-SK" dirty="0" err="1" smtClean="0"/>
              <a:t>ie</a:t>
            </a:r>
            <a:r>
              <a:rPr lang="sk-SK" dirty="0" smtClean="0"/>
              <a:t>, </a:t>
            </a:r>
            <a:r>
              <a:rPr lang="sk-SK" dirty="0" err="1" smtClean="0"/>
              <a:t>iu</a:t>
            </a:r>
            <a:r>
              <a:rPr lang="sk-SK" dirty="0" smtClean="0"/>
              <a:t>, ô</a:t>
            </a:r>
            <a:endParaRPr lang="sk-SK" dirty="0"/>
          </a:p>
        </p:txBody>
      </p:sp>
      <p:sp>
        <p:nvSpPr>
          <p:cNvPr id="9" name="Čiarová bublina 1 8"/>
          <p:cNvSpPr/>
          <p:nvPr/>
        </p:nvSpPr>
        <p:spPr>
          <a:xfrm>
            <a:off x="4929051" y="3615440"/>
            <a:ext cx="3526972" cy="440292"/>
          </a:xfrm>
          <a:prstGeom prst="borderCallout1">
            <a:avLst>
              <a:gd name="adj1" fmla="val 55170"/>
              <a:gd name="adj2" fmla="val -5050"/>
              <a:gd name="adj3" fmla="val 77527"/>
              <a:gd name="adj4" fmla="val -38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č</a:t>
            </a:r>
            <a:r>
              <a:rPr lang="sk-SK" dirty="0" smtClean="0"/>
              <a:t>, </a:t>
            </a:r>
            <a:r>
              <a:rPr lang="sk-SK" dirty="0" err="1" smtClean="0"/>
              <a:t>dž</a:t>
            </a:r>
            <a:r>
              <a:rPr lang="sk-SK" dirty="0" smtClean="0"/>
              <a:t>, ž, š, </a:t>
            </a:r>
            <a:r>
              <a:rPr lang="sk-SK" dirty="0" err="1" smtClean="0"/>
              <a:t>dz</a:t>
            </a:r>
            <a:r>
              <a:rPr lang="sk-SK" dirty="0" smtClean="0"/>
              <a:t>, c, j, ď, ť, ň, ľ</a:t>
            </a:r>
            <a:endParaRPr lang="sk-SK" dirty="0"/>
          </a:p>
        </p:txBody>
      </p:sp>
      <p:sp>
        <p:nvSpPr>
          <p:cNvPr id="10" name="Čiarová bublina 1 9"/>
          <p:cNvSpPr/>
          <p:nvPr/>
        </p:nvSpPr>
        <p:spPr>
          <a:xfrm>
            <a:off x="5012328" y="4772614"/>
            <a:ext cx="3047999" cy="486284"/>
          </a:xfrm>
          <a:prstGeom prst="borderCallout1">
            <a:avLst>
              <a:gd name="adj1" fmla="val 50750"/>
              <a:gd name="adj2" fmla="val -5762"/>
              <a:gd name="adj3" fmla="val 32117"/>
              <a:gd name="adj4" fmla="val -509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h</a:t>
            </a:r>
            <a:r>
              <a:rPr lang="sk-SK" dirty="0" smtClean="0"/>
              <a:t>, ch, k, g, d, t, n, l</a:t>
            </a:r>
            <a:endParaRPr lang="sk-SK" dirty="0"/>
          </a:p>
        </p:txBody>
      </p:sp>
      <p:sp>
        <p:nvSpPr>
          <p:cNvPr id="11" name="Čiarová bublina 1 10"/>
          <p:cNvSpPr/>
          <p:nvPr/>
        </p:nvSpPr>
        <p:spPr>
          <a:xfrm>
            <a:off x="5012328" y="5897708"/>
            <a:ext cx="2577737" cy="468258"/>
          </a:xfrm>
          <a:prstGeom prst="borderCallout1">
            <a:avLst>
              <a:gd name="adj1" fmla="val 73036"/>
              <a:gd name="adj2" fmla="val -7000"/>
              <a:gd name="adj3" fmla="val -33874"/>
              <a:gd name="adj4" fmla="val -48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</a:t>
            </a:r>
            <a:r>
              <a:rPr lang="sk-SK" dirty="0" smtClean="0"/>
              <a:t>, m, p, r, s, v, z, 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4" t="21327" r="54215" b="38673"/>
          <a:stretch/>
        </p:blipFill>
        <p:spPr>
          <a:xfrm>
            <a:off x="1985554" y="1576250"/>
            <a:ext cx="7884096" cy="4859383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293326" y="566057"/>
            <a:ext cx="2612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 Black" panose="020B0A04020102020204" pitchFamily="34" charset="0"/>
              </a:rPr>
              <a:t>Opakujeme</a:t>
            </a:r>
          </a:p>
          <a:p>
            <a:pPr algn="ctr"/>
            <a:r>
              <a:rPr lang="sk-SK" sz="2400" dirty="0" smtClean="0">
                <a:latin typeface="Arial Black" panose="020B0A04020102020204" pitchFamily="34" charset="0"/>
              </a:rPr>
              <a:t>Vybrané slová</a:t>
            </a:r>
            <a:endParaRPr lang="sk-SK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ská literatú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26312_TF03431380" id="{28759974-32C7-4516-9CE6-74B321FB6002}" vid="{560172F4-63FE-456D-B225-FFC7180FD747}"/>
    </a:ext>
  </a:extLst>
</a:theme>
</file>

<file path=ppt/theme/theme2.xml><?xml version="1.0" encoding="utf-8"?>
<a:theme xmlns:a="http://schemas.openxmlformats.org/drawingml/2006/main" name="Motív balík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Školská prezentácia, návrh s prúžkom a stuhou (širokouhlý formát)</Template>
  <TotalTime>0</TotalTime>
  <Words>146</Words>
  <Application>Microsoft Office PowerPoint</Application>
  <PresentationFormat>Širokouhlá</PresentationFormat>
  <Paragraphs>94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Euphemia</vt:lpstr>
      <vt:lpstr>Plantagenet Cherokee</vt:lpstr>
      <vt:lpstr>Wingdings</vt:lpstr>
      <vt:lpstr>Školská literatúra 16:9</vt:lpstr>
      <vt:lpstr>Spoluhlásky 9. ročník, SJ, Mgr. A. Tutokyová</vt:lpstr>
      <vt:lpstr>                              Spoluhlásky sa delia: </vt:lpstr>
      <vt:lpstr>Tvrdé spoluhlásky </vt:lpstr>
      <vt:lpstr>Mäkké spoluhlásky</vt:lpstr>
      <vt:lpstr>Obojaké spoluhlásky</vt:lpstr>
      <vt:lpstr>Obojaké spoluhlásky</vt:lpstr>
      <vt:lpstr>Slabičné spoluhlásky r, ŕ, l, ĺ</vt:lpstr>
      <vt:lpstr>V slovenčine poznáme spolu 27 spoluhlások.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2021-01-21T17:10:31Z</dcterms:created>
  <dcterms:modified xsi:type="dcterms:W3CDTF">2021-01-21T21:39:57Z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