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62" r:id="rId7"/>
    <p:sldId id="259" r:id="rId8"/>
    <p:sldId id="260" r:id="rId9"/>
    <p:sldId id="267" r:id="rId10"/>
    <p:sldId id="268" r:id="rId11"/>
    <p:sldId id="269" r:id="rId12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5/layout/IconCircleLabelList" loCatId="other" qsTypeId="urn:microsoft.com/office/officeart/2005/8/quickstyle/simple4" qsCatId="simple" csTypeId="urn:microsoft.com/office/officeart/2005/8/colors/accent0_3" csCatId="mainScheme" phldr="1"/>
      <dgm:spPr/>
    </dgm:pt>
    <dgm:pt modelId="{AD08EE74-8B77-444F-9181-C1AF16B35B68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</dgm:ptLst>
  <dgm:cxnLst>
    <dgm:cxn modelId="{D43118CC-8872-455B-946F-087C5B9245DA}" type="presOf" srcId="{23048C61-36D6-4B73-9AF4-D31B74104F82}" destId="{AD08EE74-8B77-444F-9181-C1AF16B35B68}" srcOrd="0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4854D-9AD4-46C9-B382-1CA361ECF03B}" type="doc">
      <dgm:prSet loTypeId="urn:microsoft.com/office/officeart/2018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ru-RU"/>
        </a:p>
      </dgm:t>
    </dgm:pt>
    <dgm:pt modelId="{58985FCD-1DF8-48A5-AAAD-8E6AADA6A3C2}" type="pres">
      <dgm:prSet presAssocID="{DD74854D-9AD4-46C9-B382-1CA361ECF0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sk-SK"/>
        </a:p>
      </dgm:t>
    </dgm:pt>
  </dgm:ptLst>
  <dgm:cxnLst>
    <dgm:cxn modelId="{183660AD-05F2-4AA9-9EAD-26056BF51A7C}" type="presOf" srcId="{DD74854D-9AD4-46C9-B382-1CA361ECF03B}" destId="{58985FCD-1DF8-48A5-AAAD-8E6AADA6A3C2}" srcOrd="0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2239A8D6-F523-454D-8654-1CA19EE52C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4FB5F0D-2320-46DE-81FA-D0BB23B83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1334-5940-4B2E-A968-B2C03E0DE338}" type="datetime1">
              <a:rPr lang="sk-SK" smtClean="0"/>
              <a:t>13. 11. 2020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527CCC7-0DEF-4284-A0F0-4D0B1E00E6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83D6D23-9880-45CF-A970-490482697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9358-22C7-4340-9692-D65F36D4B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72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42EB5-3E33-4C5C-AC90-64B3623FFBF4}" type="datetime1">
              <a:rPr lang="sk-SK" smtClean="0"/>
              <a:pPr/>
              <a:t>13. 11. 2020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931D-07D4-41DF-8C03-1283ADBFA087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3852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931D-07D4-41DF-8C03-1283ADBFA08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664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931D-07D4-41DF-8C03-1283ADBFA08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63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931D-07D4-41DF-8C03-1283ADBFA08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08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931D-07D4-41DF-8C03-1283ADBFA08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50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9931D-07D4-41DF-8C03-1283ADBFA08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12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Obrázo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sk-SK" noProof="0"/>
              <a:t>Kliknite sem a 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28216-6EDD-45A4-8105-4DF077C1A1F8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o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384EAC-9264-4D77-B3D6-BA189E04D62B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o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sk-SK" noProof="0"/>
              <a:t>Kliknite sem a upravte štýl predlohy nadpisov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AE9D5-CA77-432A-AA2C-844E096B0370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Obrázok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bdĺžnik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2" name="Zástupný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D352D3-EFC0-4920-A8F6-80D602840117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  <p:sp>
        <p:nvSpPr>
          <p:cNvPr id="16" name="Textové pole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 sz="72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7" name="Textové pole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k-SK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Obrázok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bdĺžnik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F9378B-DC6B-4A89-A530-7CB78CFB6E15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Obrázok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bdĺžnik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7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8" name="Zástupný objekt textu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9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0" name="Zástupný objekt textu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1" name="Zástupný objekt textu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2" name="Zástupný objekt textu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BFA4B8-292C-42D6-B25F-D117193D3D33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ĺpec s 3 obrá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ok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ĺžni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Nadpis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9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0" name="Zástupný objekt obrázka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21" name="Zástupný objekt textu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2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3" name="Zástupný symbol obrázka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24" name="Zástupný objekt textu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5" name="Zástupný objekt textu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26" name="Zástupný symbol obrázka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27" name="Zástupný objekt textu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6AA2C-0A43-433C-8A7E-B6C09A3C6E21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Obrázo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B3C27-5064-4EEF-BB8B-749FEB11C8FA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ĺžnik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3C09DF0C-B8F2-465F-B7FA-C76FEF80C9A0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ok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ĺžni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ĺžni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8F221-FA81-472C-BB45-5F0B6B697310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Obrázok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ĺžnik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sk-SK" noProof="0"/>
              <a:t>Kliknite sem a 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F6A75-BA15-4CB7-B498-5AD86707277A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o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39D39D-7B17-4144-BB45-ACDF135A5F90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Obrázok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C03687-1265-4B64-8F70-9BFB53869E3F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Obrázok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ĺžnik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B5393A-3421-46D1-B684-37984533CCC0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A915D4-99B5-4340-B4E0-F9E338B6AFD1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o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46D81-4D3E-4823-973C-26B8B4B59896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ok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ĺžni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B5C52E-5904-492B-BE57-9B8FE583622B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215B02-819D-41AA-9046-508C09659763}" type="datetime1">
              <a:rPr lang="sk-SK" noProof="0" smtClean="0"/>
              <a:t>13. 11. 2020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Ludwig_van_Beethov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sk.wikipedia.org/wiki/Eur%C3%B3pska_%C3%BAnia" TargetMode="External"/><Relationship Id="rId4" Type="http://schemas.openxmlformats.org/officeDocument/2006/relationships/hyperlink" Target="https://sk.wikipedia.org/wiki/19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55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Evropsk%C3%A1_unie" TargetMode="External"/><Relationship Id="rId5" Type="http://schemas.openxmlformats.org/officeDocument/2006/relationships/hyperlink" Target="https://cs.wikipedia.org/wiki/1972" TargetMode="External"/><Relationship Id="rId4" Type="http://schemas.openxmlformats.org/officeDocument/2006/relationships/hyperlink" Target="https://cs.wikipedia.org/wiki/Rada_Evrop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Kytica kvetov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-63600"/>
            <a:ext cx="12192000" cy="6857991"/>
          </a:xfrm>
          <a:prstGeom prst="rect">
            <a:avLst/>
          </a:prstGeom>
        </p:spPr>
      </p:pic>
      <p:sp>
        <p:nvSpPr>
          <p:cNvPr id="110" name="Obdĺžnik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4249540"/>
            <a:ext cx="8428218" cy="165277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k-SK" sz="4800" b="1" dirty="0" smtClean="0"/>
              <a:t>Friedrich </a:t>
            </a:r>
            <a:r>
              <a:rPr lang="sk-SK" sz="4800" b="1" dirty="0" err="1" smtClean="0"/>
              <a:t>Schiller</a:t>
            </a:r>
            <a:r>
              <a:rPr lang="sk-SK" sz="4800" b="1" dirty="0"/>
              <a:t/>
            </a:r>
            <a:br>
              <a:rPr lang="sk-SK" sz="4800" b="1" dirty="0"/>
            </a:br>
            <a:r>
              <a:rPr lang="sk-SK" sz="4800" b="1" dirty="0" smtClean="0"/>
              <a:t>Na radosť</a:t>
            </a:r>
            <a:br>
              <a:rPr lang="sk-SK" sz="4800" b="1" dirty="0" smtClean="0"/>
            </a:br>
            <a:r>
              <a:rPr lang="sk-SK" sz="3600" dirty="0" smtClean="0"/>
              <a:t>SJL, 9. ročník, Mgr. Antónia </a:t>
            </a:r>
            <a:r>
              <a:rPr lang="sk-SK" sz="3600" dirty="0" err="1" smtClean="0"/>
              <a:t>Tutokyová</a:t>
            </a:r>
            <a:endParaRPr lang="sk-SK" sz="3600" dirty="0"/>
          </a:p>
        </p:txBody>
      </p:sp>
      <p:sp>
        <p:nvSpPr>
          <p:cNvPr id="112" name="Obdĺžnik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Obdĺžnik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116" name="Obdĺžnik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34" y="4512300"/>
            <a:ext cx="2651128" cy="11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ok 36">
            <a:extLst>
              <a:ext uri="{FF2B5EF4-FFF2-40B4-BE49-F238E27FC236}">
                <a16:creationId xmlns:a16="http://schemas.microsoft.com/office/drawing/2014/main" id="{DE641BE7-E53D-4EDB-86DC-A76FE7EB6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id="{11A48E22-6C4A-485A-A345-17F1041FF9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40C68FC5-6DE5-45F0-880D-585271AD4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3" name="Obdĺžnik 42">
            <a:extLst>
              <a:ext uri="{FF2B5EF4-FFF2-40B4-BE49-F238E27FC236}">
                <a16:creationId xmlns:a16="http://schemas.microsoft.com/office/drawing/2014/main" id="{063AE720-E0EC-4F00-9B14-A51B549E6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Obdĺžnik 44">
            <a:extLst>
              <a:ext uri="{FF2B5EF4-FFF2-40B4-BE49-F238E27FC236}">
                <a16:creationId xmlns:a16="http://schemas.microsoft.com/office/drawing/2014/main" id="{F6CEF4CF-2E44-4485-9C96-E73FDA7D9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8" name="Obdĺžnik 47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dirty="0"/>
            </a:p>
          </p:txBody>
        </p:sp>
        <p:pic>
          <p:nvPicPr>
            <p:cNvPr id="49" name="Obrázok 48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1" name="Obdĺžnik 50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D5C3FC-6172-405C-9AFC-93072A8D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" y="753228"/>
            <a:ext cx="6436145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400" i="1" dirty="0"/>
              <a:t>Johann </a:t>
            </a:r>
            <a:r>
              <a:rPr lang="sk-SK" sz="2400" i="1" dirty="0" err="1"/>
              <a:t>Christoph</a:t>
            </a:r>
            <a:r>
              <a:rPr lang="sk-SK" sz="2400" i="1" dirty="0"/>
              <a:t> Friedrich von </a:t>
            </a:r>
            <a:r>
              <a:rPr lang="sk-SK" sz="2400" i="1" dirty="0" err="1" smtClean="0"/>
              <a:t>Schiller</a:t>
            </a:r>
            <a:r>
              <a:rPr lang="sk-SK" sz="2400" i="1" dirty="0" smtClean="0"/>
              <a:t/>
            </a:r>
            <a:br>
              <a:rPr lang="sk-SK" sz="2400" i="1" dirty="0" smtClean="0"/>
            </a:br>
            <a:r>
              <a:rPr lang="sk-SK" sz="2400" dirty="0" smtClean="0"/>
              <a:t> (*10</a:t>
            </a:r>
            <a:r>
              <a:rPr lang="sk-SK" sz="2400" dirty="0"/>
              <a:t>. </a:t>
            </a:r>
            <a:r>
              <a:rPr lang="sk-SK" sz="2400" dirty="0" smtClean="0"/>
              <a:t>11. </a:t>
            </a:r>
            <a:r>
              <a:rPr lang="sk-SK" sz="2400" dirty="0"/>
              <a:t>1759</a:t>
            </a:r>
            <a:r>
              <a:rPr lang="sk-SK" sz="2400" dirty="0" smtClean="0"/>
              <a:t>, </a:t>
            </a:r>
            <a:r>
              <a:rPr lang="sk-SK" sz="2400" dirty="0"/>
              <a:t>Nemecko – † </a:t>
            </a:r>
            <a:r>
              <a:rPr lang="sk-SK" sz="2400" dirty="0" smtClean="0"/>
              <a:t>9. 5.  1805</a:t>
            </a:r>
            <a:r>
              <a:rPr lang="sk-SK" sz="2400" dirty="0"/>
              <a:t>, </a:t>
            </a:r>
            <a:r>
              <a:rPr lang="sk-SK" sz="2400" dirty="0" err="1" smtClean="0"/>
              <a:t>Weimar</a:t>
            </a:r>
            <a:r>
              <a:rPr lang="sk-SK" sz="2400" dirty="0" smtClean="0"/>
              <a:t>, Nemecko)</a:t>
            </a:r>
            <a:endParaRPr lang="sk-SK" sz="2400" dirty="0"/>
          </a:p>
        </p:txBody>
      </p:sp>
      <p:pic>
        <p:nvPicPr>
          <p:cNvPr id="53" name="Obrázok 52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55" name="Obdĺžnik 54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dirty="0"/>
          </a:p>
        </p:txBody>
      </p:sp>
      <p:graphicFrame>
        <p:nvGraphicFramePr>
          <p:cNvPr id="32" name="Zástupný obsah 2" descr="Grafický prvok SmartArt plástového grafu">
            <a:extLst>
              <a:ext uri="{FF2B5EF4-FFF2-40B4-BE49-F238E27FC236}">
                <a16:creationId xmlns:a16="http://schemas.microsoft.com/office/drawing/2014/main" id="{CC0DEB3A-86E9-4629-8C70-D35F4A980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96633"/>
              </p:ext>
            </p:extLst>
          </p:nvPr>
        </p:nvGraphicFramePr>
        <p:xfrm>
          <a:off x="652187" y="2180490"/>
          <a:ext cx="5632246" cy="467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80319" y="2587397"/>
            <a:ext cx="5545552" cy="3348791"/>
          </a:xfrm>
        </p:spPr>
        <p:txBody>
          <a:bodyPr/>
          <a:lstStyle/>
          <a:p>
            <a:pPr algn="ctr"/>
            <a:r>
              <a:rPr lang="sk-SK" dirty="0"/>
              <a:t>bol nemecký dramatik, spisovateľ, básnik, estetik a </a:t>
            </a:r>
            <a:r>
              <a:rPr lang="sk-SK" dirty="0" smtClean="0"/>
              <a:t>historik. </a:t>
            </a:r>
          </a:p>
          <a:p>
            <a:pPr algn="ctr"/>
            <a:r>
              <a:rPr lang="sk-SK" dirty="0" smtClean="0"/>
              <a:t>Jeho </a:t>
            </a:r>
            <a:r>
              <a:rPr lang="sk-SK" dirty="0"/>
              <a:t>dramatické dielo </a:t>
            </a:r>
            <a:r>
              <a:rPr lang="sk-SK" dirty="0" smtClean="0"/>
              <a:t> </a:t>
            </a:r>
            <a:r>
              <a:rPr lang="sk-SK" dirty="0"/>
              <a:t>obhajuje slobodu a práva človeka a ľudské bratstvo</a:t>
            </a:r>
            <a:r>
              <a:rPr lang="sk-SK" dirty="0" smtClean="0"/>
              <a:t>.</a:t>
            </a:r>
          </a:p>
          <a:p>
            <a:pPr marL="0" indent="0" algn="ctr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6" y="438150"/>
            <a:ext cx="4381500" cy="59817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140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C305E-179E-4674-81E6-53E58F24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53228"/>
            <a:ext cx="9303582" cy="1080938"/>
          </a:xfrm>
        </p:spPr>
        <p:txBody>
          <a:bodyPr rtlCol="0"/>
          <a:lstStyle/>
          <a:p>
            <a:pPr rtl="0"/>
            <a:r>
              <a:rPr lang="sk-SK" dirty="0" smtClean="0"/>
              <a:t>TVORBA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8742" y="1972874"/>
            <a:ext cx="770046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Dramatická tvorba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Mária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Stuartova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dráma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Maria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Stuart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1800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Panna Orleánska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dráma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Die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Jungfrau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von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Orléans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1801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Úklady a láska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tragédia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Kabale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und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Liebe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1783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Zbojníci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dráma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Die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Räuber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darin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das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Hektorlied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1781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Viliam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Tell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(staršie: 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William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Tell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– veršovaná dráma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Wilhelm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Tell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1803/04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altLang="sk-SK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altLang="sk-SK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altLang="sk-SK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alt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28700" y="4402358"/>
            <a:ext cx="62735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Lyrika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Pieseň na radosť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óda, ktorú 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3" tooltip="Ludwig van Beethoven"/>
              </a:rPr>
              <a:t>Ludwig van Beethoven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zhudobnil a od roku 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4" tooltip="1955"/>
              </a:rPr>
              <a:t>1955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je hymnou 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5" tooltip="Európska únia"/>
              </a:rPr>
              <a:t>Európskej únie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Ode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die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k-SK" altLang="sk-SK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Freude</a:t>
            </a:r>
            <a:r>
              <a:rPr kumimoji="0" lang="sk-SK" alt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1786</a:t>
            </a:r>
            <a:r>
              <a:rPr kumimoji="0" lang="sk-SK" alt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8657534" y="2550050"/>
            <a:ext cx="2882337" cy="30151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765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Obdĺžnik 2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Obdĺžnik 2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90FFBA-DDAE-4248-B30B-2821CE5E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46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dirty="0" smtClean="0"/>
              <a:t>Óda na radosť</a:t>
            </a:r>
            <a:endParaRPr lang="sk-SK" dirty="0"/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7" name="Zástupný obsah 6" descr="Grafický prvok SmartArt procesu">
            <a:extLst>
              <a:ext uri="{FF2B5EF4-FFF2-40B4-BE49-F238E27FC236}">
                <a16:creationId xmlns:a16="http://schemas.microsoft.com/office/drawing/2014/main" id="{8397B61E-9AEA-4719-AF82-0E75A58FEE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822862"/>
              </p:ext>
            </p:extLst>
          </p:nvPr>
        </p:nvGraphicFramePr>
        <p:xfrm>
          <a:off x="356948" y="2336800"/>
          <a:ext cx="6423025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Obdĺžnik s jedným odstrihnutým rohom 2"/>
          <p:cNvSpPr/>
          <p:nvPr/>
        </p:nvSpPr>
        <p:spPr>
          <a:xfrm>
            <a:off x="564823" y="2092348"/>
            <a:ext cx="2875642" cy="3353120"/>
          </a:xfrm>
          <a:prstGeom prst="snip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2000" i="1" dirty="0" smtClean="0">
                <a:solidFill>
                  <a:schemeClr val="tx1"/>
                </a:solidFill>
              </a:rPr>
              <a:t>„</a:t>
            </a:r>
            <a:r>
              <a:rPr lang="sk-SK" altLang="sk-SK" sz="2000" i="1" dirty="0" err="1" smtClean="0">
                <a:solidFill>
                  <a:schemeClr val="tx1"/>
                </a:solidFill>
              </a:rPr>
              <a:t>Freude</a:t>
            </a:r>
            <a:r>
              <a:rPr lang="sk-SK" altLang="sk-SK" sz="2000" i="1" dirty="0">
                <a:solidFill>
                  <a:schemeClr val="tx1"/>
                </a:solidFill>
              </a:rPr>
              <a:t>, </a:t>
            </a:r>
            <a:r>
              <a:rPr lang="sk-SK" altLang="sk-SK" sz="2000" i="1" dirty="0" err="1">
                <a:solidFill>
                  <a:schemeClr val="tx1"/>
                </a:solidFill>
              </a:rPr>
              <a:t>schöner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>
                <a:solidFill>
                  <a:schemeClr val="tx1"/>
                </a:solidFill>
              </a:rPr>
              <a:t>Götterfunken</a:t>
            </a:r>
            <a:r>
              <a:rPr lang="sk-SK" altLang="sk-SK" sz="2000" i="1" dirty="0">
                <a:solidFill>
                  <a:schemeClr val="tx1"/>
                </a:solidFill>
              </a:rPr>
              <a:t>,</a:t>
            </a: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2000" i="1" dirty="0" err="1">
                <a:solidFill>
                  <a:schemeClr val="tx1"/>
                </a:solidFill>
              </a:rPr>
              <a:t>Tochter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>
                <a:solidFill>
                  <a:schemeClr val="tx1"/>
                </a:solidFill>
              </a:rPr>
              <a:t>aus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>
                <a:solidFill>
                  <a:schemeClr val="tx1"/>
                </a:solidFill>
              </a:rPr>
              <a:t>Elysium</a:t>
            </a:r>
            <a:r>
              <a:rPr lang="sk-SK" altLang="sk-SK" sz="2000" i="1" dirty="0">
                <a:solidFill>
                  <a:schemeClr val="tx1"/>
                </a:solidFill>
              </a:rPr>
              <a:t>!</a:t>
            </a: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2000" i="1" dirty="0" err="1">
                <a:solidFill>
                  <a:schemeClr val="tx1"/>
                </a:solidFill>
              </a:rPr>
              <a:t>Wir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>
                <a:solidFill>
                  <a:schemeClr val="tx1"/>
                </a:solidFill>
              </a:rPr>
              <a:t>betreten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>
                <a:solidFill>
                  <a:schemeClr val="tx1"/>
                </a:solidFill>
              </a:rPr>
              <a:t>feuertrunken</a:t>
            </a:r>
            <a:r>
              <a:rPr lang="sk-SK" altLang="sk-SK" sz="2000" i="1" dirty="0">
                <a:solidFill>
                  <a:schemeClr val="tx1"/>
                </a:solidFill>
              </a:rPr>
              <a:t>,</a:t>
            </a:r>
          </a:p>
          <a:p>
            <a:pPr lvl="1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sz="2000" i="1" dirty="0" err="1">
                <a:solidFill>
                  <a:schemeClr val="tx1"/>
                </a:solidFill>
              </a:rPr>
              <a:t>Himmlische</a:t>
            </a:r>
            <a:r>
              <a:rPr lang="sk-SK" altLang="sk-SK" sz="2000" i="1" dirty="0">
                <a:solidFill>
                  <a:schemeClr val="tx1"/>
                </a:solidFill>
              </a:rPr>
              <a:t>, </a:t>
            </a:r>
            <a:r>
              <a:rPr lang="sk-SK" altLang="sk-SK" sz="2000" i="1" dirty="0" err="1">
                <a:solidFill>
                  <a:schemeClr val="tx1"/>
                </a:solidFill>
              </a:rPr>
              <a:t>Dein</a:t>
            </a:r>
            <a:r>
              <a:rPr lang="sk-SK" altLang="sk-SK" sz="2000" i="1" dirty="0">
                <a:solidFill>
                  <a:schemeClr val="tx1"/>
                </a:solidFill>
              </a:rPr>
              <a:t> </a:t>
            </a:r>
            <a:r>
              <a:rPr lang="sk-SK" altLang="sk-SK" sz="2000" i="1" dirty="0" err="1" smtClean="0">
                <a:solidFill>
                  <a:schemeClr val="tx1"/>
                </a:solidFill>
              </a:rPr>
              <a:t>Heiligtum</a:t>
            </a:r>
            <a:r>
              <a:rPr lang="sk-SK" altLang="sk-SK" sz="2000" i="1" dirty="0" smtClean="0">
                <a:solidFill>
                  <a:schemeClr val="tx1"/>
                </a:solidFill>
              </a:rPr>
              <a:t>.“</a:t>
            </a:r>
            <a:endParaRPr lang="sk-SK" altLang="sk-SK" sz="2000" i="1" dirty="0">
              <a:solidFill>
                <a:schemeClr val="tx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altLang="sk-SK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Obdĺžnik s jedným odstrihnutým rohom 3"/>
          <p:cNvSpPr/>
          <p:nvPr/>
        </p:nvSpPr>
        <p:spPr>
          <a:xfrm>
            <a:off x="3928029" y="2098870"/>
            <a:ext cx="2883658" cy="3353120"/>
          </a:xfrm>
          <a:prstGeom prst="snip1Rect">
            <a:avLst/>
          </a:prstGeom>
          <a:solidFill>
            <a:srgbClr val="EFB9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i="1" dirty="0" smtClean="0"/>
              <a:t>„Radosť, božia iskra</a:t>
            </a:r>
          </a:p>
          <a:p>
            <a:pPr algn="ctr"/>
            <a:r>
              <a:rPr lang="sk-SK" sz="2000" i="1" dirty="0"/>
              <a:t>k</a:t>
            </a:r>
            <a:r>
              <a:rPr lang="sk-SK" sz="2000" i="1" dirty="0" smtClean="0"/>
              <a:t>rásna,</a:t>
            </a:r>
          </a:p>
          <a:p>
            <a:pPr algn="ctr"/>
            <a:r>
              <a:rPr lang="sk-SK" sz="2000" i="1" dirty="0"/>
              <a:t>d</a:t>
            </a:r>
            <a:r>
              <a:rPr lang="sk-SK" sz="2000" i="1" dirty="0" smtClean="0"/>
              <a:t>céra z </a:t>
            </a:r>
            <a:r>
              <a:rPr lang="sk-SK" sz="2000" i="1" dirty="0" err="1" smtClean="0"/>
              <a:t>Elýzia</a:t>
            </a:r>
            <a:r>
              <a:rPr lang="sk-SK" sz="2000" i="1" dirty="0"/>
              <a:t> </a:t>
            </a:r>
            <a:r>
              <a:rPr lang="sk-SK" sz="2000" i="1" dirty="0" smtClean="0"/>
              <a:t>ty,</a:t>
            </a:r>
          </a:p>
          <a:p>
            <a:pPr algn="ctr"/>
            <a:r>
              <a:rPr lang="sk-SK" sz="2000" i="1" dirty="0"/>
              <a:t>v</a:t>
            </a:r>
            <a:r>
              <a:rPr lang="sk-SK" sz="2000" i="1" dirty="0" smtClean="0"/>
              <a:t>stupujeme, ó, ty jasná, v tvoj stan, ohňom zajatí.“</a:t>
            </a:r>
            <a:endParaRPr lang="sk-SK" sz="2000" i="1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77" y="1142999"/>
            <a:ext cx="3933825" cy="4572000"/>
          </a:xfrm>
          <a:prstGeom prst="rect">
            <a:avLst/>
          </a:prstGeom>
        </p:spPr>
      </p:pic>
      <p:sp>
        <p:nvSpPr>
          <p:cNvPr id="5" name="Skosenie 4"/>
          <p:cNvSpPr/>
          <p:nvPr/>
        </p:nvSpPr>
        <p:spPr>
          <a:xfrm>
            <a:off x="73150" y="5351229"/>
            <a:ext cx="7409693" cy="14232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Óda </a:t>
            </a:r>
            <a:r>
              <a:rPr lang="sk-SK" sz="1600" dirty="0" smtClean="0"/>
              <a:t>je oslavná </a:t>
            </a:r>
            <a:r>
              <a:rPr lang="sk-SK" sz="1600" dirty="0"/>
              <a:t>pieseň alebo rozsiahla lyrická báseň, ktorá vyniká nadnesenosťou a pátosom. Oslavným spôsobom sa vyjadruje o nejakej téme (radosť, mladosť, sloboda, príroda, národ alebo nejaká významná osoba)</a:t>
            </a:r>
          </a:p>
        </p:txBody>
      </p:sp>
    </p:spTree>
    <p:extLst>
      <p:ext uri="{BB962C8B-B14F-4D97-AF65-F5344CB8AC3E}">
        <p14:creationId xmlns:p14="http://schemas.microsoft.com/office/powerpoint/2010/main" val="42706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Obdĺžnik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pic>
          <p:nvPicPr>
            <p:cNvPr id="27" name="Obrázok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Obdĺžnik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ok 4" descr="otvorené okno s popínavými kvetmi vonku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1905" y="71027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Obdĺžnik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7" name="Obdĺžnik s dvoma zaoblenými rohmi na rovnakej strane 6"/>
          <p:cNvSpPr/>
          <p:nvPr/>
        </p:nvSpPr>
        <p:spPr>
          <a:xfrm>
            <a:off x="302150" y="4340979"/>
            <a:ext cx="8487313" cy="1652775"/>
          </a:xfrm>
          <a:prstGeom prst="round2DiagRect">
            <a:avLst>
              <a:gd name="adj1" fmla="val 16667"/>
              <a:gd name="adj2" fmla="val 13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r>
              <a:rPr lang="sk-SK" sz="2000" dirty="0" smtClean="0"/>
              <a:t>Friedrich </a:t>
            </a:r>
            <a:r>
              <a:rPr lang="sk-SK" sz="2000" dirty="0" err="1"/>
              <a:t>Schiller</a:t>
            </a:r>
            <a:r>
              <a:rPr lang="sk-SK" sz="2000" dirty="0"/>
              <a:t> napísal </a:t>
            </a:r>
            <a:r>
              <a:rPr lang="sk-SK" sz="2000" dirty="0" smtClean="0"/>
              <a:t>ódu </a:t>
            </a:r>
            <a:r>
              <a:rPr lang="sk-SK" sz="2000" dirty="0" err="1"/>
              <a:t>An</a:t>
            </a:r>
            <a:r>
              <a:rPr lang="sk-SK" sz="2000" dirty="0"/>
              <a:t> </a:t>
            </a:r>
            <a:r>
              <a:rPr lang="sk-SK" sz="2000" dirty="0" err="1"/>
              <a:t>die</a:t>
            </a:r>
            <a:r>
              <a:rPr lang="sk-SK" sz="2000" dirty="0"/>
              <a:t> </a:t>
            </a:r>
            <a:r>
              <a:rPr lang="sk-SK" sz="2000" dirty="0" err="1"/>
              <a:t>Freude</a:t>
            </a:r>
            <a:r>
              <a:rPr lang="sk-SK" sz="2000" dirty="0"/>
              <a:t> roku </a:t>
            </a:r>
            <a:r>
              <a:rPr lang="sk-SK" sz="2000" dirty="0" smtClean="0"/>
              <a:t>1785.Vyjadril ňou radostné životné pocity a nádej, že medzi ľuďmi zvíťazí porozumenie a humanizmus.</a:t>
            </a:r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77043"/>
              </p:ext>
            </p:extLst>
          </p:nvPr>
        </p:nvGraphicFramePr>
        <p:xfrm>
          <a:off x="9270234" y="4340979"/>
          <a:ext cx="2596338" cy="1652774"/>
        </p:xfrm>
        <a:graphic>
          <a:graphicData uri="http://schemas.openxmlformats.org/drawingml/2006/table">
            <a:tbl>
              <a:tblPr/>
              <a:tblGrid>
                <a:gridCol w="1298169">
                  <a:extLst>
                    <a:ext uri="{9D8B030D-6E8A-4147-A177-3AD203B41FA5}">
                      <a16:colId xmlns:a16="http://schemas.microsoft.com/office/drawing/2014/main" val="2544696470"/>
                    </a:ext>
                  </a:extLst>
                </a:gridCol>
                <a:gridCol w="1298169">
                  <a:extLst>
                    <a:ext uri="{9D8B030D-6E8A-4147-A177-3AD203B41FA5}">
                      <a16:colId xmlns:a16="http://schemas.microsoft.com/office/drawing/2014/main" val="1644942699"/>
                    </a:ext>
                  </a:extLst>
                </a:gridCol>
              </a:tblGrid>
              <a:tr h="461171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Miesto</a:t>
                      </a:r>
                      <a:r>
                        <a:rPr lang="sk-SK" sz="1400" baseline="0" dirty="0" smtClean="0"/>
                        <a:t> deja: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Nemecko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135970"/>
                  </a:ext>
                </a:extLst>
              </a:tr>
              <a:tr h="322055">
                <a:tc>
                  <a:txBody>
                    <a:bodyPr/>
                    <a:lstStyle/>
                    <a:p>
                      <a:r>
                        <a:rPr lang="sk-SK" sz="1400" smtClean="0"/>
                        <a:t>Jazyk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nemčina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723589"/>
                  </a:ext>
                </a:extLst>
              </a:tr>
              <a:tr h="322055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Žáner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óda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56706"/>
                  </a:ext>
                </a:extLst>
              </a:tr>
              <a:tr h="547493">
                <a:tc>
                  <a:txBody>
                    <a:bodyPr/>
                    <a:lstStyle/>
                    <a:p>
                      <a:r>
                        <a:rPr lang="sk-SK" sz="1400" dirty="0" smtClean="0">
                          <a:effectLst/>
                        </a:rPr>
                        <a:t>Dátum vydania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1786</a:t>
                      </a:r>
                      <a:endParaRPr lang="sk-SK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3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-1633" r="5833" b="6489"/>
          <a:stretch/>
        </p:blipFill>
        <p:spPr>
          <a:xfrm>
            <a:off x="363797" y="0"/>
            <a:ext cx="10125935" cy="6320883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40689" y="397565"/>
            <a:ext cx="43452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Najväčšieho uznania sa však báseň dočkala, odkedy sa spolu s Beethovenovou hudbou začala používať ako hymna Európskej únie</a:t>
            </a:r>
            <a:r>
              <a:rPr lang="sk-SK" dirty="0" smtClean="0"/>
              <a:t>. </a:t>
            </a:r>
          </a:p>
          <a:p>
            <a:pPr algn="ctr"/>
            <a:r>
              <a:rPr lang="sk-SK" dirty="0"/>
              <a:t>Ludwig van Beethoven (1770-1827) ich použil v mohutnom Finále svojej Deviatej symfónie D </a:t>
            </a:r>
            <a:r>
              <a:rPr lang="sk-SK" dirty="0" smtClean="0"/>
              <a:t>mol.</a:t>
            </a:r>
          </a:p>
          <a:p>
            <a:pPr algn="ctr"/>
            <a:r>
              <a:rPr lang="sk-SK" dirty="0"/>
              <a:t>V </a:t>
            </a:r>
            <a:r>
              <a:rPr lang="sk-SK" dirty="0" smtClean="0"/>
              <a:t>roku </a:t>
            </a:r>
            <a:r>
              <a:rPr lang="sk-SK" dirty="0">
                <a:hlinkClick r:id="rId3" tooltip="1955"/>
              </a:rPr>
              <a:t>1955</a:t>
            </a:r>
            <a:r>
              <a:rPr lang="sk-SK" dirty="0"/>
              <a:t> </a:t>
            </a:r>
            <a:r>
              <a:rPr lang="sk-SK" dirty="0" smtClean="0"/>
              <a:t>navrhol </a:t>
            </a:r>
            <a:r>
              <a:rPr lang="sk-SK" dirty="0" smtClean="0">
                <a:hlinkClick r:id="rId4" tooltip="Rada Evropy"/>
              </a:rPr>
              <a:t>Rade Európy</a:t>
            </a:r>
            <a:r>
              <a:rPr lang="sk-SK" dirty="0" smtClean="0"/>
              <a:t> </a:t>
            </a:r>
            <a:r>
              <a:rPr lang="sk-SK" dirty="0"/>
              <a:t>Richard </a:t>
            </a:r>
            <a:r>
              <a:rPr lang="sk-SK" dirty="0" err="1"/>
              <a:t>Nikolaus</a:t>
            </a:r>
            <a:r>
              <a:rPr lang="sk-SK" dirty="0"/>
              <a:t> </a:t>
            </a:r>
            <a:r>
              <a:rPr lang="sk-SK" dirty="0" err="1">
                <a:solidFill>
                  <a:schemeClr val="bg1"/>
                </a:solidFill>
              </a:rPr>
              <a:t>Coudenhove-Kalergi</a:t>
            </a:r>
            <a:r>
              <a:rPr lang="sk-SK" dirty="0"/>
              <a:t>, aby </a:t>
            </a:r>
            <a:r>
              <a:rPr lang="sk-SK" dirty="0" smtClean="0"/>
              <a:t>sa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>
                <a:solidFill>
                  <a:srgbClr val="FFFF00"/>
                </a:solidFill>
              </a:rPr>
              <a:t>Óda na </a:t>
            </a:r>
            <a:r>
              <a:rPr lang="sk-SK" dirty="0" smtClean="0">
                <a:solidFill>
                  <a:srgbClr val="FFFF00"/>
                </a:solidFill>
              </a:rPr>
              <a:t>rados</a:t>
            </a:r>
            <a:r>
              <a:rPr lang="sk-SK" dirty="0">
                <a:solidFill>
                  <a:srgbClr val="FFFF00"/>
                </a:solidFill>
              </a:rPr>
              <a:t>ť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stala </a:t>
            </a:r>
            <a:r>
              <a:rPr lang="sk-SK" dirty="0" smtClean="0">
                <a:solidFill>
                  <a:schemeClr val="bg1"/>
                </a:solidFill>
              </a:rPr>
              <a:t>európskou</a:t>
            </a:r>
            <a:r>
              <a:rPr lang="sk-SK" dirty="0" smtClean="0"/>
              <a:t> </a:t>
            </a:r>
            <a:r>
              <a:rPr lang="sk-SK" dirty="0"/>
              <a:t>hymnou. </a:t>
            </a:r>
            <a:r>
              <a:rPr lang="sk-SK" dirty="0">
                <a:solidFill>
                  <a:schemeClr val="bg1"/>
                </a:solidFill>
              </a:rPr>
              <a:t>V </a:t>
            </a:r>
            <a:r>
              <a:rPr lang="sk-SK" dirty="0" smtClean="0">
                <a:solidFill>
                  <a:schemeClr val="bg1"/>
                </a:solidFill>
              </a:rPr>
              <a:t>roku </a:t>
            </a:r>
            <a:r>
              <a:rPr lang="sk-SK" dirty="0">
                <a:solidFill>
                  <a:schemeClr val="bg1"/>
                </a:solidFill>
                <a:hlinkClick r:id="rId5" tooltip="1972"/>
              </a:rPr>
              <a:t>1972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bola </a:t>
            </a:r>
            <a:r>
              <a:rPr lang="sk-SK" dirty="0">
                <a:solidFill>
                  <a:schemeClr val="bg1"/>
                </a:solidFill>
              </a:rPr>
              <a:t>skladba </a:t>
            </a:r>
            <a:r>
              <a:rPr lang="sk-SK" dirty="0" smtClean="0"/>
              <a:t>oficiálne </a:t>
            </a:r>
            <a:r>
              <a:rPr lang="sk-SK" dirty="0" smtClean="0">
                <a:solidFill>
                  <a:schemeClr val="bg1"/>
                </a:solidFill>
              </a:rPr>
              <a:t>uznaná </a:t>
            </a:r>
            <a:r>
              <a:rPr lang="sk-SK" dirty="0">
                <a:solidFill>
                  <a:schemeClr val="bg1"/>
                </a:solidFill>
              </a:rPr>
              <a:t>za hymnu Rady </a:t>
            </a:r>
            <a:r>
              <a:rPr lang="sk-SK" dirty="0" smtClean="0">
                <a:solidFill>
                  <a:schemeClr val="bg1"/>
                </a:solidFill>
              </a:rPr>
              <a:t>Európy </a:t>
            </a:r>
            <a:r>
              <a:rPr lang="sk-SK" dirty="0">
                <a:solidFill>
                  <a:schemeClr val="bg1"/>
                </a:solidFill>
              </a:rPr>
              <a:t>a v </a:t>
            </a:r>
            <a:r>
              <a:rPr lang="sk-SK" dirty="0" smtClean="0">
                <a:solidFill>
                  <a:schemeClr val="bg1"/>
                </a:solidFill>
              </a:rPr>
              <a:t>roku </a:t>
            </a:r>
            <a:r>
              <a:rPr lang="sk-SK" dirty="0">
                <a:solidFill>
                  <a:schemeClr val="bg1"/>
                </a:solidFill>
              </a:rPr>
              <a:t>1985 </a:t>
            </a:r>
            <a:r>
              <a:rPr lang="sk-SK" dirty="0" smtClean="0">
                <a:solidFill>
                  <a:schemeClr val="bg1"/>
                </a:solidFill>
              </a:rPr>
              <a:t>sa </a:t>
            </a:r>
            <a:r>
              <a:rPr lang="sk-SK" dirty="0">
                <a:solidFill>
                  <a:schemeClr val="bg1"/>
                </a:solidFill>
              </a:rPr>
              <a:t>stala </a:t>
            </a:r>
            <a:r>
              <a:rPr lang="sk-SK" dirty="0" smtClean="0">
                <a:solidFill>
                  <a:schemeClr val="bg1"/>
                </a:solidFill>
              </a:rPr>
              <a:t>oficiálnou </a:t>
            </a:r>
            <a:r>
              <a:rPr lang="sk-SK" dirty="0">
                <a:solidFill>
                  <a:schemeClr val="bg1"/>
                </a:solidFill>
              </a:rPr>
              <a:t>hymnou </a:t>
            </a:r>
            <a:r>
              <a:rPr lang="sk-SK" dirty="0" smtClean="0">
                <a:solidFill>
                  <a:schemeClr val="bg1"/>
                </a:solidFill>
                <a:hlinkClick r:id="rId6" tooltip="Evropská unie"/>
              </a:rPr>
              <a:t>Európskej únie</a:t>
            </a:r>
            <a:r>
              <a:rPr lang="sk-SK" dirty="0">
                <a:solidFill>
                  <a:schemeClr val="bg1"/>
                </a:solidFill>
              </a:rPr>
              <a:t>. A</a:t>
            </a:r>
            <a:r>
              <a:rPr lang="sk-SK" dirty="0" smtClean="0">
                <a:solidFill>
                  <a:schemeClr val="bg1"/>
                </a:solidFill>
              </a:rPr>
              <a:t>ko </a:t>
            </a:r>
            <a:r>
              <a:rPr lang="sk-SK" dirty="0">
                <a:solidFill>
                  <a:schemeClr val="bg1"/>
                </a:solidFill>
              </a:rPr>
              <a:t>hymna </a:t>
            </a:r>
            <a:r>
              <a:rPr lang="sk-SK" dirty="0" smtClean="0">
                <a:solidFill>
                  <a:schemeClr val="bg1"/>
                </a:solidFill>
              </a:rPr>
              <a:t>sa používa iba inštrumentálna verzia. </a:t>
            </a:r>
            <a:r>
              <a:rPr lang="sk-SK" dirty="0" smtClean="0"/>
              <a:t>Inštrumentálnej kompozície novej európskej </a:t>
            </a:r>
            <a:r>
              <a:rPr lang="sk-SK" dirty="0"/>
              <a:t>hymny </a:t>
            </a:r>
            <a:r>
              <a:rPr lang="sk-SK" dirty="0" smtClean="0"/>
              <a:t>sa ujal </a:t>
            </a:r>
            <a:r>
              <a:rPr lang="sk-SK" dirty="0" err="1"/>
              <a:t>Herbert</a:t>
            </a:r>
            <a:r>
              <a:rPr lang="sk-SK" dirty="0"/>
              <a:t> von </a:t>
            </a:r>
            <a:r>
              <a:rPr lang="sk-SK" dirty="0" err="1" smtClean="0"/>
              <a:t>Karajan</a:t>
            </a:r>
            <a:r>
              <a:rPr lang="sk-SK" dirty="0" smtClean="0"/>
              <a:t>, </a:t>
            </a:r>
          </a:p>
          <a:p>
            <a:pPr algn="ctr"/>
            <a:r>
              <a:rPr lang="sk-SK" dirty="0" smtClean="0"/>
              <a:t>jeden </a:t>
            </a:r>
            <a:r>
              <a:rPr lang="sk-SK" dirty="0"/>
              <a:t>z </a:t>
            </a:r>
            <a:r>
              <a:rPr lang="sk-SK" dirty="0" smtClean="0"/>
              <a:t>najvýznamnejších dirigentov </a:t>
            </a:r>
            <a:r>
              <a:rPr lang="sk-SK" dirty="0"/>
              <a:t>20. </a:t>
            </a:r>
            <a:r>
              <a:rPr lang="sk-SK" dirty="0" smtClean="0"/>
              <a:t>storočia.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9525443" y="2869652"/>
            <a:ext cx="2282362" cy="370431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5944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0" y="1031245"/>
            <a:ext cx="10013826" cy="437009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531943" y="2100776"/>
            <a:ext cx="3691606" cy="444364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1318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hnutý roh 2"/>
          <p:cNvSpPr/>
          <p:nvPr/>
        </p:nvSpPr>
        <p:spPr>
          <a:xfrm>
            <a:off x="744279" y="158887"/>
            <a:ext cx="9186530" cy="24886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92" b="26206"/>
          <a:stretch/>
        </p:blipFill>
        <p:spPr>
          <a:xfrm>
            <a:off x="2966378" y="2818890"/>
            <a:ext cx="8532000" cy="410400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" name="Obdĺžnik 1"/>
          <p:cNvSpPr/>
          <p:nvPr/>
        </p:nvSpPr>
        <p:spPr>
          <a:xfrm>
            <a:off x="1111103" y="703954"/>
            <a:ext cx="8410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i="1" dirty="0" smtClean="0"/>
              <a:t>„V nešťastí sa ukáže múdrosť, v šťastí pokora, v biede trpezlivosť a v smrti bohatstvo.“</a:t>
            </a:r>
          </a:p>
          <a:p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Friedrich </a:t>
            </a:r>
            <a:r>
              <a:rPr lang="sk-SK" dirty="0" err="1"/>
              <a:t>Schiller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>
              <a:effectLst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2818890"/>
            <a:ext cx="2392219" cy="39923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74942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DD8A33-E1BF-490B-B74E-229E36B8D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8D87D-64E3-49C4-B9FF-40FAA6BB3B9C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43B3F5-6B33-4E6C-99DB-B6E6970FB9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Širokouhlá</PresentationFormat>
  <Paragraphs>57</Paragraphs>
  <Slides>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Berlín</vt:lpstr>
      <vt:lpstr>Friedrich Schiller Na radosť SJL, 9. ročník, Mgr. Antónia Tutokyová</vt:lpstr>
      <vt:lpstr>Johann Christoph Friedrich von Schiller  (*10. 11. 1759, Nemecko – † 9. 5.  1805, Weimar, Nemecko)</vt:lpstr>
      <vt:lpstr>TVORBA </vt:lpstr>
      <vt:lpstr>Óda na radosť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2020-11-13T11:50:45Z</dcterms:created>
  <dcterms:modified xsi:type="dcterms:W3CDTF">2020-11-13T19:42:22Z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