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2EF2F6-F802-A5E6-49F6-A12C62D1F57B}" v="538" dt="2024-02-11T14:43:45.203"/>
    <p1510:client id="{6096D02B-B4B1-AEDA-6620-D3B13711B5A4}" v="2" dt="2024-02-10T09:41:42.7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1" autoAdjust="0"/>
    <p:restoredTop sz="94660"/>
  </p:normalViewPr>
  <p:slideViewPr>
    <p:cSldViewPr snapToGrid="0">
      <p:cViewPr varScale="1">
        <p:scale>
          <a:sx n="56" d="100"/>
          <a:sy n="56" d="100"/>
        </p:scale>
        <p:origin x="739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3A83-E325-4ED1-A5F6-47451B804C44}" type="datetimeFigureOut">
              <a:rPr lang="pl-PL" smtClean="0"/>
              <a:t>11.02.2024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E61B-D747-4191-A160-639F86440C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3675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3A83-E325-4ED1-A5F6-47451B804C44}" type="datetimeFigureOut">
              <a:rPr lang="pl-PL" smtClean="0"/>
              <a:t>11.02.2024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E61B-D747-4191-A160-639F86440C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0562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3A83-E325-4ED1-A5F6-47451B804C44}" type="datetimeFigureOut">
              <a:rPr lang="pl-PL" smtClean="0"/>
              <a:t>11.02.2024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E61B-D747-4191-A160-639F86440CF1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7597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3A83-E325-4ED1-A5F6-47451B804C44}" type="datetimeFigureOut">
              <a:rPr lang="pl-PL" smtClean="0"/>
              <a:t>11.02.2024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E61B-D747-4191-A160-639F86440C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58157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3A83-E325-4ED1-A5F6-47451B804C44}" type="datetimeFigureOut">
              <a:rPr lang="pl-PL" smtClean="0"/>
              <a:t>11.02.2024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E61B-D747-4191-A160-639F86440CF1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98180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3A83-E325-4ED1-A5F6-47451B804C44}" type="datetimeFigureOut">
              <a:rPr lang="pl-PL" smtClean="0"/>
              <a:t>11.02.2024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E61B-D747-4191-A160-639F86440C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3653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3A83-E325-4ED1-A5F6-47451B804C44}" type="datetimeFigureOut">
              <a:rPr lang="pl-PL" smtClean="0"/>
              <a:t>11.02.2024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E61B-D747-4191-A160-639F86440C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10451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3A83-E325-4ED1-A5F6-47451B804C44}" type="datetimeFigureOut">
              <a:rPr lang="pl-PL" smtClean="0"/>
              <a:t>11.02.2024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E61B-D747-4191-A160-639F86440C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376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3A83-E325-4ED1-A5F6-47451B804C44}" type="datetimeFigureOut">
              <a:rPr lang="pl-PL" smtClean="0"/>
              <a:t>11.02.2024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E61B-D747-4191-A160-639F86440C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5475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3A83-E325-4ED1-A5F6-47451B804C44}" type="datetimeFigureOut">
              <a:rPr lang="pl-PL" smtClean="0"/>
              <a:t>11.02.2024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E61B-D747-4191-A160-639F86440C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5310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3A83-E325-4ED1-A5F6-47451B804C44}" type="datetimeFigureOut">
              <a:rPr lang="pl-PL" smtClean="0"/>
              <a:t>11.02.2024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E61B-D747-4191-A160-639F86440C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9056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3A83-E325-4ED1-A5F6-47451B804C44}" type="datetimeFigureOut">
              <a:rPr lang="pl-PL" smtClean="0"/>
              <a:t>11.02.2024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E61B-D747-4191-A160-639F86440C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7368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3A83-E325-4ED1-A5F6-47451B804C44}" type="datetimeFigureOut">
              <a:rPr lang="pl-PL" smtClean="0"/>
              <a:t>11.02.2024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E61B-D747-4191-A160-639F86440C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3503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3A83-E325-4ED1-A5F6-47451B804C44}" type="datetimeFigureOut">
              <a:rPr lang="pl-PL" smtClean="0"/>
              <a:t>11.02.2024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E61B-D747-4191-A160-639F86440C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933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3A83-E325-4ED1-A5F6-47451B804C44}" type="datetimeFigureOut">
              <a:rPr lang="pl-PL" smtClean="0"/>
              <a:t>11.02.2024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E61B-D747-4191-A160-639F86440C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6502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3A83-E325-4ED1-A5F6-47451B804C44}" type="datetimeFigureOut">
              <a:rPr lang="pl-PL" smtClean="0"/>
              <a:t>11.02.2024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E61B-D747-4191-A160-639F86440C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653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83A83-E325-4ED1-A5F6-47451B804C44}" type="datetimeFigureOut">
              <a:rPr lang="pl-PL" smtClean="0"/>
              <a:t>11.02.2024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433E61B-D747-4191-A160-639F86440C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01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117F40-AD06-4FD9-AE78-E0A3309751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>
                <a:latin typeface="Times New Roman"/>
                <a:cs typeface="Times New Roman"/>
              </a:rPr>
              <a:t>Standardy Ochrony Małoletnich</a:t>
            </a:r>
            <a:br>
              <a:rPr lang="pl-PL" dirty="0">
                <a:latin typeface="Times New Roman"/>
              </a:rPr>
            </a:br>
            <a:r>
              <a:rPr lang="pl-PL" sz="1800" dirty="0">
                <a:latin typeface="Times New Roman"/>
                <a:cs typeface="Times New Roman"/>
              </a:rPr>
              <a:t>Szkoła Podstawowa i Przedszkole im. Henryka Sienkiewicza w Książkach</a:t>
            </a:r>
            <a:endParaRPr lang="en-US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E0758BD-0AFC-4BD5-87BA-8915C991E8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1600" i="1" dirty="0">
                <a:solidFill>
                  <a:schemeClr val="accent1"/>
                </a:solidFill>
                <a:latin typeface="Times New Roman"/>
                <a:ea typeface="+mj-ea"/>
                <a:cs typeface="Times New Roman"/>
              </a:rPr>
              <a:t>(wersja skrócona dla dzieci)</a:t>
            </a:r>
            <a:endParaRPr lang="en-US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799683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9DDBA-E0E2-46BF-C9AB-61534E383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Times New Roman"/>
                <a:cs typeface="Times New Roman"/>
              </a:rPr>
              <a:t>Zasady</a:t>
            </a:r>
            <a:r>
              <a:rPr lang="en-US" b="1" dirty="0">
                <a:latin typeface="Times New Roman"/>
                <a:cs typeface="Times New Roman"/>
              </a:rPr>
              <a:t> </a:t>
            </a:r>
            <a:r>
              <a:rPr lang="en-US" b="1" dirty="0" err="1">
                <a:latin typeface="Times New Roman"/>
                <a:cs typeface="Times New Roman"/>
              </a:rPr>
              <a:t>bezpiecznych</a:t>
            </a:r>
            <a:r>
              <a:rPr lang="en-US" b="1" dirty="0">
                <a:latin typeface="Times New Roman"/>
                <a:cs typeface="Times New Roman"/>
              </a:rPr>
              <a:t> </a:t>
            </a:r>
            <a:r>
              <a:rPr lang="en-US" b="1" dirty="0" err="1">
                <a:latin typeface="Times New Roman"/>
                <a:cs typeface="Times New Roman"/>
              </a:rPr>
              <a:t>relacji</a:t>
            </a:r>
            <a:r>
              <a:rPr lang="en-US" b="1" dirty="0">
                <a:latin typeface="Times New Roman"/>
                <a:cs typeface="Times New Roman"/>
              </a:rPr>
              <a:t> </a:t>
            </a:r>
            <a:r>
              <a:rPr lang="en-US" b="1" dirty="0" err="1">
                <a:latin typeface="Times New Roman"/>
                <a:cs typeface="Times New Roman"/>
              </a:rPr>
              <a:t>pomiędzy</a:t>
            </a:r>
            <a:r>
              <a:rPr lang="en-US" b="1" dirty="0">
                <a:latin typeface="Times New Roman"/>
                <a:cs typeface="Times New Roman"/>
              </a:rPr>
              <a:t> </a:t>
            </a:r>
            <a:r>
              <a:rPr lang="en-US" b="1" dirty="0" err="1">
                <a:latin typeface="Times New Roman"/>
                <a:cs typeface="Times New Roman"/>
              </a:rPr>
              <a:t>uczniami</a:t>
            </a:r>
            <a:r>
              <a:rPr lang="en-US" b="1" dirty="0">
                <a:latin typeface="Times New Roman"/>
                <a:cs typeface="Times New Roman"/>
              </a:rPr>
              <a:t> </a:t>
            </a:r>
            <a:endParaRPr lang="en-US" sz="2000">
              <a:latin typeface="Times New Roman"/>
              <a:cs typeface="Times New Roman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89D2A-9257-41E2-2D12-EA68C4963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29984"/>
            <a:ext cx="8596668" cy="411137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algn="just">
              <a:lnSpc>
                <a:spcPct val="200000"/>
              </a:lnSpc>
            </a:pPr>
            <a:r>
              <a:rPr lang="pl-PL" dirty="0">
                <a:latin typeface="Times New Roman"/>
                <a:cs typeface="Times New Roman"/>
              </a:rPr>
              <a:t>Odnoście  się z szacunkiem do pracowników szkoły i innych uczniów.</a:t>
            </a:r>
            <a:endParaRPr lang="en-US" dirty="0">
              <a:latin typeface="Times New Roman"/>
              <a:cs typeface="Times New Roman"/>
            </a:endParaRPr>
          </a:p>
          <a:p>
            <a:pPr algn="just">
              <a:lnSpc>
                <a:spcPct val="200000"/>
              </a:lnSpc>
            </a:pPr>
            <a:r>
              <a:rPr lang="pl-PL" dirty="0">
                <a:solidFill>
                  <a:srgbClr val="FF0000"/>
                </a:solidFill>
                <a:latin typeface="Times New Roman"/>
                <a:cs typeface="Times New Roman"/>
              </a:rPr>
              <a:t>Zabrania się</a:t>
            </a:r>
            <a:r>
              <a:rPr lang="pl-PL" dirty="0">
                <a:latin typeface="Times New Roman"/>
                <a:cs typeface="Times New Roman"/>
              </a:rPr>
              <a:t> Wam stosowania </a:t>
            </a:r>
            <a:r>
              <a:rPr lang="pl-PL" dirty="0">
                <a:solidFill>
                  <a:srgbClr val="FF0000"/>
                </a:solidFill>
                <a:latin typeface="Times New Roman"/>
                <a:cs typeface="Times New Roman"/>
              </a:rPr>
              <a:t>przemocy fizycznej</a:t>
            </a:r>
            <a:r>
              <a:rPr lang="pl-PL" dirty="0">
                <a:latin typeface="Times New Roman"/>
                <a:cs typeface="Times New Roman"/>
              </a:rPr>
              <a:t> (bicie, kopanie, szarpanie itp.), </a:t>
            </a:r>
            <a:r>
              <a:rPr lang="pl-PL" dirty="0">
                <a:solidFill>
                  <a:srgbClr val="FF0000"/>
                </a:solidFill>
                <a:latin typeface="Times New Roman"/>
                <a:cs typeface="Times New Roman"/>
              </a:rPr>
              <a:t>psychicznej</a:t>
            </a:r>
            <a:r>
              <a:rPr lang="pl-PL" dirty="0">
                <a:latin typeface="Times New Roman"/>
                <a:cs typeface="Times New Roman"/>
              </a:rPr>
              <a:t> (zastraszanie, wyśmiewanie, wymuszanie, poniżanie), </a:t>
            </a:r>
            <a:r>
              <a:rPr lang="pl-PL" dirty="0">
                <a:solidFill>
                  <a:srgbClr val="FF0000"/>
                </a:solidFill>
                <a:latin typeface="Times New Roman"/>
                <a:cs typeface="Times New Roman"/>
              </a:rPr>
              <a:t>cyberprzemocy</a:t>
            </a:r>
            <a:r>
              <a:rPr lang="pl-PL" dirty="0">
                <a:latin typeface="Times New Roman"/>
                <a:cs typeface="Times New Roman"/>
              </a:rPr>
              <a:t> oraz </a:t>
            </a:r>
            <a:r>
              <a:rPr lang="pl-PL" dirty="0" err="1">
                <a:solidFill>
                  <a:srgbClr val="FF0000"/>
                </a:solidFill>
                <a:latin typeface="Times New Roman"/>
                <a:cs typeface="Times New Roman"/>
              </a:rPr>
              <a:t>zachowań</a:t>
            </a:r>
            <a:r>
              <a:rPr lang="pl-PL" dirty="0">
                <a:solidFill>
                  <a:srgbClr val="FF0000"/>
                </a:solidFill>
                <a:latin typeface="Times New Roman"/>
                <a:cs typeface="Times New Roman"/>
              </a:rPr>
              <a:t> wulgarnych i z podtekstem</a:t>
            </a:r>
            <a:r>
              <a:rPr lang="pl-PL" dirty="0">
                <a:latin typeface="Times New Roman"/>
                <a:cs typeface="Times New Roman"/>
              </a:rPr>
              <a:t> </a:t>
            </a:r>
            <a:r>
              <a:rPr lang="pl-PL" dirty="0">
                <a:solidFill>
                  <a:srgbClr val="FF0000"/>
                </a:solidFill>
                <a:latin typeface="Times New Roman"/>
                <a:cs typeface="Times New Roman"/>
              </a:rPr>
              <a:t>seksualnym.</a:t>
            </a:r>
          </a:p>
          <a:p>
            <a:pPr algn="just">
              <a:lnSpc>
                <a:spcPct val="200000"/>
              </a:lnSpc>
            </a:pPr>
            <a:r>
              <a:rPr lang="pl-PL" dirty="0">
                <a:solidFill>
                  <a:schemeClr val="tx1"/>
                </a:solidFill>
                <a:latin typeface="Times New Roman"/>
                <a:cs typeface="Times New Roman"/>
              </a:rPr>
              <a:t>Jesteś świadkiem zabronionych </a:t>
            </a:r>
            <a:r>
              <a:rPr lang="pl-PL" dirty="0" err="1">
                <a:solidFill>
                  <a:schemeClr val="tx1"/>
                </a:solidFill>
                <a:latin typeface="Times New Roman"/>
                <a:cs typeface="Times New Roman"/>
              </a:rPr>
              <a:t>zachowań</a:t>
            </a:r>
            <a:r>
              <a:rPr lang="pl-PL" dirty="0">
                <a:solidFill>
                  <a:schemeClr val="tx1"/>
                </a:solidFill>
                <a:latin typeface="Times New Roman"/>
                <a:cs typeface="Times New Roman"/>
              </a:rPr>
              <a:t>? Poinformuj o tym wychowawcę klasy, pedagoga lub dowolnego pracownika szkoły, on powiadomi osobę wyznaczoną do działania w takich sprawach.</a:t>
            </a:r>
          </a:p>
          <a:p>
            <a:pPr>
              <a:lnSpc>
                <a:spcPct val="2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036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2C4895-4C36-4A4F-8A1D-7389E6B30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pl-PL" sz="3200" b="1" dirty="0">
                <a:latin typeface="Times New Roman"/>
                <a:cs typeface="Times New Roman"/>
              </a:rPr>
              <a:t>Gdzie udać się po pomoc? </a:t>
            </a:r>
            <a:br>
              <a:rPr lang="pl-PL" sz="3200" b="1" dirty="0">
                <a:latin typeface="Times New Roman"/>
                <a:cs typeface="Times New Roman"/>
              </a:rPr>
            </a:br>
            <a:r>
              <a:rPr lang="pl-PL" sz="2800" dirty="0">
                <a:latin typeface="Times New Roman"/>
                <a:cs typeface="Times New Roman"/>
              </a:rPr>
              <a:t>Kiedy widzisz, że komuś dzieje się krzywda lub to Ty jesteś krzywdzona/krzywdzony.</a:t>
            </a:r>
            <a:br>
              <a:rPr lang="pl-PL" sz="2800" dirty="0">
                <a:latin typeface="Times New Roman"/>
              </a:rPr>
            </a:br>
            <a:endParaRPr lang="pl-PL" sz="31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F46197-CF83-49A5-A083-DA4639A77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000" dirty="0">
                <a:latin typeface="Times New Roman"/>
                <a:cs typeface="Times New Roman"/>
              </a:rPr>
              <a:t>W pierwszej kolejności powiedz o tym wychowawcy, pedagogowi psychologowi. Nie widzisz ich? Pomoże Ci każdy inny pracownik szkoły.</a:t>
            </a:r>
          </a:p>
          <a:p>
            <a:pPr>
              <a:lnSpc>
                <a:spcPct val="150000"/>
              </a:lnSpc>
            </a:pPr>
            <a:r>
              <a:rPr lang="pl-PL" sz="2000" dirty="0">
                <a:latin typeface="Times New Roman"/>
                <a:cs typeface="Times New Roman"/>
              </a:rPr>
              <a:t>Potrzebujesz pomocy a jesteś poza szkołą? Zapamiętaj te numery:</a:t>
            </a:r>
          </a:p>
          <a:p>
            <a:pPr>
              <a:lnSpc>
                <a:spcPct val="150000"/>
              </a:lnSpc>
            </a:pPr>
            <a:r>
              <a:rPr lang="pl-PL" sz="2000" dirty="0">
                <a:latin typeface="Times New Roman"/>
                <a:cs typeface="Times New Roman"/>
              </a:rPr>
              <a:t>Telefon zaufania dzieci i młodzieży </a:t>
            </a:r>
            <a:r>
              <a:rPr lang="pl-PL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116 111 </a:t>
            </a:r>
          </a:p>
          <a:p>
            <a:pPr>
              <a:lnSpc>
                <a:spcPct val="150000"/>
              </a:lnSpc>
            </a:pPr>
            <a:r>
              <a:rPr lang="pl-PL" sz="2000" dirty="0">
                <a:latin typeface="Times New Roman"/>
                <a:cs typeface="Times New Roman"/>
              </a:rPr>
              <a:t>Telefon rzecznika praw dziecka </a:t>
            </a:r>
            <a:r>
              <a:rPr lang="pl-PL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800 12 12 12 </a:t>
            </a:r>
          </a:p>
          <a:p>
            <a:pPr>
              <a:lnSpc>
                <a:spcPct val="150000"/>
              </a:lnSpc>
            </a:pPr>
            <a:r>
              <a:rPr lang="pl-PL" sz="2000" dirty="0">
                <a:latin typeface="Times New Roman"/>
                <a:cs typeface="Times New Roman"/>
              </a:rPr>
              <a:t>Telefon alarmowy</a:t>
            </a:r>
            <a:r>
              <a:rPr lang="pl-PL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 112</a:t>
            </a:r>
          </a:p>
        </p:txBody>
      </p:sp>
    </p:spTree>
    <p:extLst>
      <p:ext uri="{BB962C8B-B14F-4D97-AF65-F5344CB8AC3E}">
        <p14:creationId xmlns:p14="http://schemas.microsoft.com/office/powerpoint/2010/main" val="3276396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F5A5E6-1BBF-4CF1-A92B-FAE2E2CD9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>
                <a:latin typeface="Times New Roman"/>
                <a:cs typeface="Times New Roman"/>
              </a:rPr>
              <a:t>Monitoring stosowania Standardów. </a:t>
            </a:r>
            <a:br>
              <a:rPr lang="pl-PL" dirty="0">
                <a:latin typeface="Times New Roman"/>
                <a:cs typeface="Times New Roman"/>
              </a:rPr>
            </a:br>
            <a:r>
              <a:rPr lang="pl-PL" dirty="0">
                <a:latin typeface="Times New Roman"/>
                <a:cs typeface="Times New Roman"/>
              </a:rPr>
              <a:t>Przegląd i aktualizacja.</a:t>
            </a:r>
            <a:br>
              <a:rPr lang="pl-PL" dirty="0">
                <a:latin typeface="Times New Roman"/>
                <a:cs typeface="Times New Roman"/>
              </a:rPr>
            </a:br>
            <a:r>
              <a:rPr lang="pl-PL" sz="2000" dirty="0">
                <a:latin typeface="Times New Roman"/>
                <a:cs typeface="Times New Roman"/>
              </a:rPr>
              <a:t>Czyli:</a:t>
            </a:r>
            <a:endParaRPr lang="pl-PL" dirty="0">
              <a:latin typeface="Times New Roman"/>
              <a:cs typeface="Times New Roman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B74AF7-E0D9-4AAD-8322-4881A5C84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200000"/>
              </a:lnSpc>
            </a:pPr>
            <a:r>
              <a:rPr lang="pl-PL" sz="2000" dirty="0">
                <a:latin typeface="Times New Roman"/>
                <a:cs typeface="Times New Roman"/>
              </a:rPr>
              <a:t>Raz na dwa lata wicedyrektor szkoły zbierze potrzebne informacje dotyczące tego jak funkcjonowały Standardy w naszej szkole, przygotuje wnioski i przekaże je dyrektorowi szkoły. </a:t>
            </a:r>
            <a:endParaRPr lang="en-US">
              <a:latin typeface="Trebuchet MS" panose="020B0603020202020204"/>
              <a:cs typeface="Times New Roman"/>
            </a:endParaRPr>
          </a:p>
          <a:p>
            <a:pPr>
              <a:lnSpc>
                <a:spcPct val="200000"/>
              </a:lnSpc>
            </a:pPr>
            <a:r>
              <a:rPr lang="pl-PL" sz="2000" dirty="0">
                <a:latin typeface="Times New Roman"/>
                <a:cs typeface="Times New Roman"/>
              </a:rPr>
              <a:t>Dyrektor wprowadzi potrzebne zmiany w Standardach Ochrony Małoletnich.</a:t>
            </a:r>
            <a:endParaRPr lang="en-US"/>
          </a:p>
          <a:p>
            <a:pPr>
              <a:lnSpc>
                <a:spcPct val="200000"/>
              </a:lnSpc>
            </a:pPr>
            <a:r>
              <a:rPr lang="pl-PL" sz="2000" dirty="0">
                <a:latin typeface="Times New Roman"/>
                <a:cs typeface="Times New Roman"/>
              </a:rPr>
              <a:t>Poinformujemy Was o  zmianach </a:t>
            </a:r>
            <a:r>
              <a:rPr lang="pl-PL" sz="2000" dirty="0" err="1">
                <a:latin typeface="Times New Roman"/>
                <a:cs typeface="Times New Roman"/>
              </a:rPr>
              <a:t>dokonanychw</a:t>
            </a:r>
            <a:r>
              <a:rPr lang="pl-PL" sz="2000" dirty="0">
                <a:latin typeface="Times New Roman"/>
                <a:cs typeface="Times New Roman"/>
              </a:rPr>
              <a:t> tym dokumencie.</a:t>
            </a:r>
          </a:p>
        </p:txBody>
      </p:sp>
    </p:spTree>
    <p:extLst>
      <p:ext uri="{BB962C8B-B14F-4D97-AF65-F5344CB8AC3E}">
        <p14:creationId xmlns:p14="http://schemas.microsoft.com/office/powerpoint/2010/main" val="2385169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85A1955-7709-4EA5-9A79-638FE0E7D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latin typeface="Times New Roman"/>
                <a:cs typeface="Times New Roman"/>
              </a:rPr>
              <a:t>Standardy Ochrony Małoletnich </a:t>
            </a:r>
            <a:br>
              <a:rPr lang="pl-PL" b="1" dirty="0">
                <a:latin typeface="Times New Roman"/>
                <a:cs typeface="Times New Roman"/>
              </a:rPr>
            </a:br>
            <a:r>
              <a:rPr lang="pl-PL" sz="2800" dirty="0">
                <a:latin typeface="Times New Roman"/>
                <a:cs typeface="Times New Roman"/>
              </a:rPr>
              <a:t>czyli działania, które Was chronią</a:t>
            </a:r>
            <a:endParaRPr lang="en-US" sz="280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F8A7A1-67A4-4321-B60E-6E5D68D20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29984"/>
            <a:ext cx="8596668" cy="4111378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250000"/>
              </a:lnSpc>
            </a:pPr>
            <a:r>
              <a:rPr lang="pl-PL" sz="2000" dirty="0">
                <a:latin typeface="Times New Roman"/>
                <a:cs typeface="Times New Roman"/>
              </a:rPr>
              <a:t>W szkole każdy z pracowników dba o bezpieczeństwo dzieci.</a:t>
            </a:r>
          </a:p>
          <a:p>
            <a:pPr>
              <a:lnSpc>
                <a:spcPct val="250000"/>
              </a:lnSpc>
            </a:pPr>
            <a:r>
              <a:rPr lang="pl-PL" sz="2000" dirty="0">
                <a:latin typeface="Times New Roman"/>
                <a:cs typeface="Times New Roman"/>
              </a:rPr>
              <a:t>Kiedy krzywdzi Cię kolega lub koleżanka ze szkoły albo osoba dorosła </a:t>
            </a:r>
            <a:r>
              <a:rPr lang="pl-PL" sz="2000" dirty="0">
                <a:solidFill>
                  <a:srgbClr val="FF0000"/>
                </a:solidFill>
                <a:latin typeface="Times New Roman"/>
                <a:cs typeface="Times New Roman"/>
              </a:rPr>
              <a:t>powiedz</a:t>
            </a:r>
            <a:r>
              <a:rPr lang="pl-PL" sz="2000" dirty="0">
                <a:latin typeface="Times New Roman"/>
                <a:cs typeface="Times New Roman"/>
              </a:rPr>
              <a:t> o tym wychowawcy lub pedagogowi/psychologowi.</a:t>
            </a:r>
          </a:p>
          <a:p>
            <a:pPr>
              <a:lnSpc>
                <a:spcPct val="250000"/>
              </a:lnSpc>
            </a:pPr>
            <a:r>
              <a:rPr lang="pl-PL" sz="2000" dirty="0">
                <a:latin typeface="Times New Roman"/>
                <a:cs typeface="Times New Roman"/>
              </a:rPr>
              <a:t>Możesz o tym powiedzieć także innym nauczycielom i pracownikom.</a:t>
            </a:r>
          </a:p>
          <a:p>
            <a:pPr>
              <a:lnSpc>
                <a:spcPct val="250000"/>
              </a:lnSpc>
            </a:pPr>
            <a:r>
              <a:rPr lang="pl-PL" sz="2000" b="1" dirty="0">
                <a:solidFill>
                  <a:srgbClr val="FF0000"/>
                </a:solidFill>
                <a:latin typeface="Times New Roman"/>
                <a:cs typeface="Times New Roman"/>
              </a:rPr>
              <a:t>Pomożemy Ci.</a:t>
            </a:r>
          </a:p>
        </p:txBody>
      </p:sp>
    </p:spTree>
    <p:extLst>
      <p:ext uri="{BB962C8B-B14F-4D97-AF65-F5344CB8AC3E}">
        <p14:creationId xmlns:p14="http://schemas.microsoft.com/office/powerpoint/2010/main" val="1574532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01B6D4-1AEE-4F5D-B4DE-BBF5753B2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>
                <a:latin typeface="Times New Roman"/>
                <a:cs typeface="Times New Roman"/>
              </a:rPr>
              <a:t>Zasady Ochrony Wizerunku</a:t>
            </a:r>
            <a:br>
              <a:rPr lang="pl-PL" b="1" dirty="0">
                <a:latin typeface="Times New Roman"/>
                <a:cs typeface="Times New Roman"/>
              </a:rPr>
            </a:br>
            <a:r>
              <a:rPr lang="pl-PL" dirty="0">
                <a:latin typeface="Times New Roman"/>
                <a:cs typeface="Times New Roman"/>
              </a:rPr>
              <a:t>najprościej mówiąc:</a:t>
            </a:r>
            <a:br>
              <a:rPr lang="pl-PL" dirty="0">
                <a:latin typeface="Times New Roman"/>
              </a:rPr>
            </a:br>
            <a:endParaRPr lang="pl-PL">
              <a:latin typeface="Times New Roman"/>
              <a:cs typeface="Times New Roman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39EA53F-9500-4364-BFD9-A93A32CE0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200000"/>
              </a:lnSpc>
            </a:pPr>
            <a:r>
              <a:rPr lang="pl-PL" sz="2000" dirty="0">
                <a:latin typeface="Times New Roman"/>
                <a:cs typeface="Times New Roman"/>
              </a:rPr>
              <a:t>Kiedy chcemy pochwalić się Waszymi osiągnięciami  i opublikować  zdjęcie na stronie internetowej szkoły lub </a:t>
            </a:r>
            <a:r>
              <a:rPr lang="pl-PL" sz="2000" err="1">
                <a:latin typeface="Times New Roman"/>
                <a:cs typeface="Times New Roman"/>
              </a:rPr>
              <a:t>facebooku</a:t>
            </a:r>
            <a:r>
              <a:rPr lang="pl-PL" sz="2000" dirty="0">
                <a:latin typeface="Times New Roman"/>
                <a:cs typeface="Times New Roman"/>
              </a:rPr>
              <a:t> Wasi rodzice/opiekunowie muszą się na to zgodzić. Postaramy się pytać o zgodę również Was.</a:t>
            </a:r>
          </a:p>
          <a:p>
            <a:pPr>
              <a:lnSpc>
                <a:spcPct val="200000"/>
              </a:lnSpc>
            </a:pPr>
            <a:r>
              <a:rPr lang="pl-PL" sz="2000" dirty="0">
                <a:latin typeface="Times New Roman"/>
                <a:cs typeface="Times New Roman"/>
              </a:rPr>
              <a:t>Nie pozwolimy robić Wam zdjęć i Was nagrywać na terenie szkoły obcym osobom, np. fotografom, dziennikarzom, jeżeli nie zgodzą się na to Wasi rodzice/opiekunowie.</a:t>
            </a:r>
          </a:p>
        </p:txBody>
      </p:sp>
    </p:spTree>
    <p:extLst>
      <p:ext uri="{BB962C8B-B14F-4D97-AF65-F5344CB8AC3E}">
        <p14:creationId xmlns:p14="http://schemas.microsoft.com/office/powerpoint/2010/main" val="1178947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87847A-15B8-4367-BABD-92F5416DD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>
                <a:latin typeface="Times New Roman"/>
                <a:cs typeface="Times New Roman"/>
              </a:rPr>
              <a:t>Procedury interwencji w przypadku krzywdzenia dziecka</a:t>
            </a:r>
            <a:br>
              <a:rPr lang="pl-PL" b="1" dirty="0">
                <a:latin typeface="Times New Roman"/>
                <a:cs typeface="Times New Roman"/>
              </a:rPr>
            </a:br>
            <a:r>
              <a:rPr lang="pl-PL" sz="2400" dirty="0">
                <a:latin typeface="Times New Roman"/>
                <a:cs typeface="Times New Roman"/>
              </a:rPr>
              <a:t>to znaczy:</a:t>
            </a:r>
            <a:endParaRPr lang="en-US" sz="240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19C1EA1-906E-4D7F-BFA9-54CA3715B2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pl-PL" sz="2000" dirty="0">
                <a:latin typeface="Times New Roman"/>
                <a:cs typeface="Times New Roman"/>
              </a:rPr>
              <a:t>Kiedy dowiemy się, że ktoś Cię krzywdzi, np. szarpie, bije, wyzywa, dotyka w niewłaściwy sposób - porozmawia z Tobą wychowawca, pedagog, psycholog lub dyrektor.</a:t>
            </a:r>
            <a:endParaRPr lang="en-US"/>
          </a:p>
          <a:p>
            <a:pPr>
              <a:lnSpc>
                <a:spcPct val="150000"/>
              </a:lnSpc>
            </a:pPr>
            <a:r>
              <a:rPr lang="pl-PL" sz="2000" dirty="0">
                <a:latin typeface="Times New Roman"/>
                <a:cs typeface="Times New Roman"/>
              </a:rPr>
              <a:t>Powiemy o tym Twoim rodzicom, żebyśmy mogli wspólnie ustalić jak Ci pomóc.</a:t>
            </a:r>
          </a:p>
          <a:p>
            <a:pPr>
              <a:lnSpc>
                <a:spcPct val="150000"/>
              </a:lnSpc>
            </a:pPr>
            <a:r>
              <a:rPr lang="pl-PL" sz="2000" dirty="0">
                <a:latin typeface="Times New Roman"/>
                <a:cs typeface="Times New Roman"/>
              </a:rPr>
              <a:t>Jeżeli skrzywdzi Cię osoba dorosła poinformujemy o tym Policję lub Sąd. </a:t>
            </a:r>
            <a:endParaRPr lang="pl-PL" sz="2000">
              <a:solidFill>
                <a:srgbClr val="404040"/>
              </a:solidFill>
              <a:latin typeface="Times New Roman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pl-PL" sz="2000" b="1" dirty="0">
                <a:solidFill>
                  <a:srgbClr val="FF0000"/>
                </a:solidFill>
                <a:latin typeface="Times New Roman"/>
                <a:cs typeface="Times New Roman"/>
              </a:rPr>
              <a:t>Nie bój się nam zaufać.</a:t>
            </a:r>
            <a:endParaRPr lang="pl-PL"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45290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980D41-547A-4F5D-A362-E774065DE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200" b="1" dirty="0">
                <a:latin typeface="Times New Roman"/>
                <a:cs typeface="Times New Roman"/>
              </a:rPr>
              <a:t>Zasady bezpiecznego korzystania z urządzeń elektronicznych</a:t>
            </a:r>
            <a:br>
              <a:rPr lang="pl-PL" sz="3200" b="1" dirty="0">
                <a:latin typeface="Times New Roman"/>
              </a:rPr>
            </a:br>
            <a:r>
              <a:rPr lang="pl-PL" sz="3200" b="1" dirty="0">
                <a:latin typeface="Times New Roman"/>
                <a:cs typeface="Times New Roman"/>
              </a:rPr>
              <a:t> z dostępem do sieci Internet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568BE96-D5F7-43FB-B62D-E27E259EE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70000"/>
              </a:lnSpc>
            </a:pPr>
            <a:r>
              <a:rPr lang="pl-PL" sz="2000" dirty="0">
                <a:latin typeface="Times New Roman"/>
                <a:cs typeface="Times New Roman"/>
              </a:rPr>
              <a:t>Dbamy o to, żeby na laptopach i komputerach, z których korzystasz w szkole nie było treści, które są dla Ciebie niewłaściwe.</a:t>
            </a:r>
          </a:p>
          <a:p>
            <a:pPr>
              <a:lnSpc>
                <a:spcPct val="170000"/>
              </a:lnSpc>
            </a:pPr>
            <a:r>
              <a:rPr lang="pl-PL" sz="2000" dirty="0">
                <a:latin typeface="Times New Roman"/>
                <a:cs typeface="Times New Roman"/>
              </a:rPr>
              <a:t>Z dostępu do Internetu w szkole możesz korzystać tylko za zgodą i pod nadzorem nauczyciela.</a:t>
            </a:r>
          </a:p>
          <a:p>
            <a:pPr>
              <a:lnSpc>
                <a:spcPct val="170000"/>
              </a:lnSpc>
            </a:pPr>
            <a:r>
              <a:rPr lang="pl-PL" sz="2000" dirty="0">
                <a:latin typeface="Times New Roman"/>
                <a:cs typeface="Times New Roman"/>
              </a:rPr>
              <a:t>Jeżeli zauważysz korzystając z Internetu coś, co Cię zaniepokoi , zgłoś to nauczycielowi, z którym masz zajęcia.</a:t>
            </a:r>
          </a:p>
          <a:p>
            <a:pPr>
              <a:lnSpc>
                <a:spcPct val="170000"/>
              </a:lnSpc>
            </a:pPr>
            <a:r>
              <a:rPr lang="pl-PL" sz="2000" dirty="0">
                <a:latin typeface="Times New Roman"/>
                <a:cs typeface="Times New Roman"/>
              </a:rPr>
              <a:t>Uczymy Cię jak bezpiecznie korzystać z Internetu.</a:t>
            </a:r>
          </a:p>
        </p:txBody>
      </p:sp>
    </p:spTree>
    <p:extLst>
      <p:ext uri="{BB962C8B-B14F-4D97-AF65-F5344CB8AC3E}">
        <p14:creationId xmlns:p14="http://schemas.microsoft.com/office/powerpoint/2010/main" val="3678670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DBAAB7-CF38-4B50-9F1B-6FCAF4EDE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latin typeface="Times New Roman"/>
                <a:cs typeface="Times New Roman"/>
              </a:rPr>
              <a:t>Zasady bezpiecznej rekrutacji personelu 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F1741B-D544-4F18-BB5C-F572B89BE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9089"/>
            <a:ext cx="8596668" cy="4452273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300000"/>
              </a:lnSpc>
            </a:pPr>
            <a:r>
              <a:rPr lang="pl-PL" sz="2000" dirty="0">
                <a:latin typeface="Times New Roman"/>
                <a:cs typeface="Times New Roman"/>
              </a:rPr>
              <a:t>To znaczy, że każdy pracownik, praktykant, stażysta, wolontariusz, którego zatrudnimy albo pozwolimy, żeby miał z Wami zajęcia jest sprawdzony, najprościej mówiąc w bazie danych, czy nie popełnił żadnego przestępstwa.</a:t>
            </a:r>
          </a:p>
        </p:txBody>
      </p:sp>
    </p:spTree>
    <p:extLst>
      <p:ext uri="{BB962C8B-B14F-4D97-AF65-F5344CB8AC3E}">
        <p14:creationId xmlns:p14="http://schemas.microsoft.com/office/powerpoint/2010/main" val="4055533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06B31E-C626-41EE-BEBA-0A23DEB6F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>
                <a:latin typeface="Times New Roman"/>
                <a:cs typeface="Times New Roman"/>
              </a:rPr>
              <a:t>Zasady bezpiecznych relacji personel -dziecko </a:t>
            </a:r>
            <a:r>
              <a:rPr lang="pl-PL" dirty="0">
                <a:latin typeface="Times New Roman"/>
                <a:cs typeface="Times New Roman"/>
              </a:rPr>
              <a:t> czyli jakie zachowania wobec dzieci są niedozwolone.</a:t>
            </a:r>
            <a:endParaRPr lang="en-US">
              <a:latin typeface="Times New Roman"/>
              <a:cs typeface="Times New Roman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5D3669-3DD6-48CB-897A-8A67E3276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pl-PL" sz="2000" dirty="0">
                <a:latin typeface="Times New Roman"/>
                <a:cs typeface="Times New Roman"/>
              </a:rPr>
              <a:t>Niedopuszczalne jest stosowanie wobec Was  przemocy w jakiejkolwiek formie.</a:t>
            </a:r>
          </a:p>
          <a:p>
            <a:pPr>
              <a:lnSpc>
                <a:spcPct val="150000"/>
              </a:lnSpc>
            </a:pPr>
            <a:r>
              <a:rPr lang="pl-PL" sz="2000" dirty="0">
                <a:latin typeface="Times New Roman"/>
                <a:cs typeface="Times New Roman"/>
              </a:rPr>
              <a:t>Nie wolno Was zawstydzać, upokarzać, lekceważyć i obrażać. Nie wolno  krzyczeć . Wolno mówić podniesionym głosem, w celu usprawnienia komunikacji, np. kiedy jest hałas i nie słychać co się mówi.</a:t>
            </a:r>
          </a:p>
          <a:p>
            <a:pPr>
              <a:lnSpc>
                <a:spcPct val="150000"/>
              </a:lnSpc>
            </a:pPr>
            <a:r>
              <a:rPr lang="pl-PL" sz="2000" dirty="0">
                <a:latin typeface="Times New Roman"/>
                <a:cs typeface="Times New Roman"/>
              </a:rPr>
              <a:t>Nie wolno ujawniać dotyczących Was informacji wrażliwych  (</a:t>
            </a:r>
            <a:r>
              <a:rPr lang="pl-PL" sz="2000" dirty="0" err="1">
                <a:latin typeface="Times New Roman"/>
                <a:cs typeface="Times New Roman"/>
              </a:rPr>
              <a:t>np.o</a:t>
            </a:r>
            <a:r>
              <a:rPr lang="pl-PL" sz="2000" dirty="0">
                <a:latin typeface="Times New Roman"/>
                <a:cs typeface="Times New Roman"/>
              </a:rPr>
              <a:t> stanie zdrowia) osobom nieuprawnionym i innym dzieciom.</a:t>
            </a:r>
          </a:p>
          <a:p>
            <a:pPr>
              <a:lnSpc>
                <a:spcPct val="150000"/>
              </a:lnSpc>
            </a:pPr>
            <a:r>
              <a:rPr lang="pl-PL" sz="2000" dirty="0">
                <a:latin typeface="Times New Roman"/>
                <a:cs typeface="Times New Roman"/>
              </a:rPr>
              <a:t>Należy szanować Wasze prawo do prywatności. </a:t>
            </a:r>
          </a:p>
        </p:txBody>
      </p:sp>
    </p:spTree>
    <p:extLst>
      <p:ext uri="{BB962C8B-B14F-4D97-AF65-F5344CB8AC3E}">
        <p14:creationId xmlns:p14="http://schemas.microsoft.com/office/powerpoint/2010/main" val="301124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868DBC-277D-4136-8C52-EDFD80CC6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latin typeface="Times New Roman"/>
                <a:cs typeface="Times New Roman"/>
              </a:rPr>
              <a:t>Kontakt fizyczny z dziećmi 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A0045EF-EDA5-45CC-BB1D-3275C2C3E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9089"/>
            <a:ext cx="8596668" cy="4452273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pl-PL" sz="2000" dirty="0">
                <a:latin typeface="Times New Roman"/>
                <a:cs typeface="Times New Roman"/>
              </a:rPr>
              <a:t>Nie wolno Was bić, szturchać, popychać. 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pl-PL" sz="2000" dirty="0">
                <a:latin typeface="Times New Roman"/>
                <a:cs typeface="Times New Roman"/>
              </a:rPr>
              <a:t>Nie wolno dotykać Was w sposób, który może być uznany za nieprzyzwoity lub niestosowny. </a:t>
            </a:r>
          </a:p>
          <a:p>
            <a:pPr>
              <a:lnSpc>
                <a:spcPct val="150000"/>
              </a:lnSpc>
            </a:pPr>
            <a:r>
              <a:rPr lang="pl-PL" sz="2000" dirty="0">
                <a:latin typeface="Times New Roman"/>
                <a:cs typeface="Times New Roman"/>
              </a:rPr>
              <a:t>Jeżeli jesteś małym dzieckiem nauczyciel może pomóc Ci w ubieraniu, jedzeniu.</a:t>
            </a:r>
          </a:p>
          <a:p>
            <a:pPr>
              <a:lnSpc>
                <a:spcPct val="150000"/>
              </a:lnSpc>
            </a:pPr>
            <a:r>
              <a:rPr lang="pl-PL" sz="2000" dirty="0">
                <a:latin typeface="Times New Roman"/>
                <a:cs typeface="Times New Roman"/>
              </a:rPr>
              <a:t>Jeżeli tego potrzebujesz nauczyciel Cię przytuli.</a:t>
            </a:r>
          </a:p>
          <a:p>
            <a:pPr>
              <a:lnSpc>
                <a:spcPct val="150000"/>
              </a:lnSpc>
            </a:pPr>
            <a:r>
              <a:rPr lang="pl-PL" sz="2000" dirty="0">
                <a:latin typeface="Times New Roman"/>
                <a:cs typeface="Times New Roman"/>
              </a:rPr>
              <a:t>Aby zapewnić Ci bezpieczeństwo, kiedy robisz coś co zagraża Tobie lub innym, pracownik szkoły może Cię przytulić, przytrzymać.</a:t>
            </a:r>
          </a:p>
          <a:p>
            <a:pPr>
              <a:lnSpc>
                <a:spcPct val="170000"/>
              </a:lnSpc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2709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104FD3-C721-4901-93AD-B15B558F8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Times New Roman"/>
                <a:cs typeface="Times New Roman"/>
              </a:rPr>
              <a:t>Kontakty z dziećmi poza godzinami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84B317-B611-40F0-80AB-EECC7866A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8484"/>
            <a:ext cx="8596668" cy="4682878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pl-PL" dirty="0">
                <a:latin typeface="Times New Roman"/>
                <a:cs typeface="Times New Roman"/>
              </a:rPr>
              <a:t>Nauczyciel, pracownik szkoły nie może  zapraszać Was do swojego mieszkania.</a:t>
            </a:r>
            <a:endParaRPr lang="en-US" dirty="0">
              <a:latin typeface="Times New Roman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pl-PL" dirty="0">
                <a:latin typeface="Times New Roman"/>
                <a:cs typeface="Times New Roman"/>
              </a:rPr>
              <a:t>Nie kontaktujmy się z Wami przez prywatne komunikatory, telefony. Wy również nie kontaktujcie się w ten sposób z nauczycielami.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Times New Roman"/>
                <a:cs typeface="Times New Roman"/>
              </a:rPr>
              <a:t>Jeśli zachodzi konieczność kontaktu  poza godzinami pracy, właściwą formą komunikacji z dziećmi i ich rodzicami lub opiekunami prawnymi są kanały służbowe (dziennik elektroniczny, e-mail, telefon służbowy- jeżeli jest w posiadaniu). 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Times New Roman"/>
                <a:cs typeface="Times New Roman"/>
              </a:rPr>
              <a:t>Jeśli zachodzi konieczność spotkania z Wami poza godzinami pracy należy poinformować o tym dyrektora, a rodzice/opiekunowie prawni muszą wyrazić zgodę na taki kontakt, np. próby do uroczystości szkolnych.</a:t>
            </a:r>
          </a:p>
          <a:p>
            <a:pPr marL="0" indent="0">
              <a:lnSpc>
                <a:spcPct val="150000"/>
              </a:lnSpc>
              <a:buNone/>
            </a:pPr>
            <a:endParaRPr lang="pl-PL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76335893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</TotalTime>
  <Words>740</Words>
  <Application>Microsoft Office PowerPoint</Application>
  <PresentationFormat>Widescreen</PresentationFormat>
  <Paragraphs>45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Faseta</vt:lpstr>
      <vt:lpstr>Standardy Ochrony Małoletnich Szkoła Podstawowa i Przedszkole im. Henryka Sienkiewicza w Książkach</vt:lpstr>
      <vt:lpstr>Standardy Ochrony Małoletnich  czyli działania, które Was chronią</vt:lpstr>
      <vt:lpstr>Zasady Ochrony Wizerunku najprościej mówiąc: </vt:lpstr>
      <vt:lpstr>Procedury interwencji w przypadku krzywdzenia dziecka to znaczy:</vt:lpstr>
      <vt:lpstr>Zasady bezpiecznego korzystania z urządzeń elektronicznych  z dostępem do sieci Internet</vt:lpstr>
      <vt:lpstr>Zasady bezpiecznej rekrutacji personelu </vt:lpstr>
      <vt:lpstr>Zasady bezpiecznych relacji personel -dziecko  czyli jakie zachowania wobec dzieci są niedozwolone.</vt:lpstr>
      <vt:lpstr>Kontakt fizyczny z dziećmi </vt:lpstr>
      <vt:lpstr>Kontakty z dziećmi poza godzinami pracy</vt:lpstr>
      <vt:lpstr>Zasady bezpiecznych relacji pomiędzy uczniami </vt:lpstr>
      <vt:lpstr>Gdzie udać się po pomoc?  Kiedy widzisz, że komuś dzieje się krzywda lub to Ty jesteś krzywdzona/krzywdzony. </vt:lpstr>
      <vt:lpstr>Monitoring stosowania Standardów.  Przegląd i aktualizacja. Czyli: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Standardy Ochrony Małoletnich</dc:title>
  <dc:creator>pedagog</dc:creator>
  <cp:lastModifiedBy>pedagog</cp:lastModifiedBy>
  <cp:revision>330</cp:revision>
  <dcterms:created xsi:type="dcterms:W3CDTF">2024-02-05T08:55:30Z</dcterms:created>
  <dcterms:modified xsi:type="dcterms:W3CDTF">2024-02-11T17:37:26Z</dcterms:modified>
</cp:coreProperties>
</file>