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0" r:id="rId4"/>
    <p:sldId id="258" r:id="rId5"/>
    <p:sldId id="259" r:id="rId6"/>
    <p:sldId id="260" r:id="rId7"/>
    <p:sldId id="261" r:id="rId8"/>
    <p:sldId id="262" r:id="rId9"/>
    <p:sldId id="263" r:id="rId10"/>
    <p:sldId id="264" r:id="rId11"/>
    <p:sldId id="265" r:id="rId12"/>
    <p:sldId id="266" r:id="rId13"/>
    <p:sldId id="267" r:id="rId14"/>
    <p:sldId id="268" r:id="rId15"/>
    <p:sldId id="273" r:id="rId16"/>
    <p:sldId id="274" r:id="rId17"/>
    <p:sldId id="275" r:id="rId18"/>
    <p:sldId id="276" r:id="rId19"/>
    <p:sldId id="269" r:id="rId20"/>
    <p:sldId id="270" r:id="rId21"/>
    <p:sldId id="271" r:id="rId22"/>
    <p:sldId id="272" r:id="rId23"/>
    <p:sldId id="277" r:id="rId24"/>
    <p:sldId id="278" r:id="rId25"/>
    <p:sldId id="279" r:id="rId26"/>
    <p:sldId id="280" r:id="rId27"/>
    <p:sldId id="281" r:id="rId28"/>
    <p:sldId id="282" r:id="rId29"/>
    <p:sldId id="283" r:id="rId30"/>
    <p:sldId id="298" r:id="rId31"/>
    <p:sldId id="299" r:id="rId32"/>
    <p:sldId id="300" r:id="rId33"/>
    <p:sldId id="284" r:id="rId34"/>
    <p:sldId id="285" r:id="rId35"/>
    <p:sldId id="286" r:id="rId36"/>
    <p:sldId id="287" r:id="rId37"/>
    <p:sldId id="297" r:id="rId38"/>
    <p:sldId id="291" r:id="rId39"/>
    <p:sldId id="292" r:id="rId40"/>
    <p:sldId id="293" r:id="rId41"/>
    <p:sldId id="288" r:id="rId42"/>
    <p:sldId id="294" r:id="rId43"/>
    <p:sldId id="295" r:id="rId44"/>
    <p:sldId id="296" r:id="rId45"/>
    <p:sldId id="28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tłomiej Kozłowski" userId="d4abb82e1584b93a" providerId="LiveId" clId="{BEAB3FC0-EED7-4249-8AC4-A477B6FF1F8F}"/>
    <pc:docChg chg="undo custSel addSld delSld modSld sldOrd modMainMaster">
      <pc:chgData name="Bartłomiej Kozłowski" userId="d4abb82e1584b93a" providerId="LiveId" clId="{BEAB3FC0-EED7-4249-8AC4-A477B6FF1F8F}" dt="2023-08-24T16:07:56.740" v="2709" actId="20577"/>
      <pc:docMkLst>
        <pc:docMk/>
      </pc:docMkLst>
      <pc:sldChg chg="modSp mod modTransition">
        <pc:chgData name="Bartłomiej Kozłowski" userId="d4abb82e1584b93a" providerId="LiveId" clId="{BEAB3FC0-EED7-4249-8AC4-A477B6FF1F8F}" dt="2023-08-23T13:34:29.811" v="2346"/>
        <pc:sldMkLst>
          <pc:docMk/>
          <pc:sldMk cId="1869820389" sldId="256"/>
        </pc:sldMkLst>
        <pc:spChg chg="mod">
          <ac:chgData name="Bartłomiej Kozłowski" userId="d4abb82e1584b93a" providerId="LiveId" clId="{BEAB3FC0-EED7-4249-8AC4-A477B6FF1F8F}" dt="2023-08-23T13:33:11.118" v="2332" actId="27636"/>
          <ac:spMkLst>
            <pc:docMk/>
            <pc:sldMk cId="1869820389" sldId="256"/>
            <ac:spMk id="2" creationId="{0F3B1385-5E59-3987-3A23-2CCB912A81C2}"/>
          </ac:spMkLst>
        </pc:spChg>
        <pc:spChg chg="mod">
          <ac:chgData name="Bartłomiej Kozłowski" userId="d4abb82e1584b93a" providerId="LiveId" clId="{BEAB3FC0-EED7-4249-8AC4-A477B6FF1F8F}" dt="2023-08-23T13:32:37.045" v="2326" actId="114"/>
          <ac:spMkLst>
            <pc:docMk/>
            <pc:sldMk cId="1869820389" sldId="256"/>
            <ac:spMk id="3" creationId="{6A33C25F-B146-5238-7E68-CDFFA68BCB46}"/>
          </ac:spMkLst>
        </pc:spChg>
      </pc:sldChg>
      <pc:sldChg chg="modSp new del mod">
        <pc:chgData name="Bartłomiej Kozłowski" userId="d4abb82e1584b93a" providerId="LiveId" clId="{BEAB3FC0-EED7-4249-8AC4-A477B6FF1F8F}" dt="2023-08-23T09:19:15.380" v="69" actId="2696"/>
        <pc:sldMkLst>
          <pc:docMk/>
          <pc:sldMk cId="159021045" sldId="257"/>
        </pc:sldMkLst>
        <pc:spChg chg="mod">
          <ac:chgData name="Bartłomiej Kozłowski" userId="d4abb82e1584b93a" providerId="LiveId" clId="{BEAB3FC0-EED7-4249-8AC4-A477B6FF1F8F}" dt="2023-08-23T09:18:50.941" v="68" actId="20577"/>
          <ac:spMkLst>
            <pc:docMk/>
            <pc:sldMk cId="159021045" sldId="257"/>
            <ac:spMk id="2" creationId="{FF0865F4-E3C4-5230-4C27-0C193C92325C}"/>
          </ac:spMkLst>
        </pc:spChg>
      </pc:sldChg>
      <pc:sldChg chg="delSp modSp new mod ord modTransition">
        <pc:chgData name="Bartłomiej Kozłowski" userId="d4abb82e1584b93a" providerId="LiveId" clId="{BEAB3FC0-EED7-4249-8AC4-A477B6FF1F8F}" dt="2023-08-24T15:07:25.130" v="2347" actId="20578"/>
        <pc:sldMkLst>
          <pc:docMk/>
          <pc:sldMk cId="921524148" sldId="257"/>
        </pc:sldMkLst>
        <pc:spChg chg="mod">
          <ac:chgData name="Bartłomiej Kozłowski" userId="d4abb82e1584b93a" providerId="LiveId" clId="{BEAB3FC0-EED7-4249-8AC4-A477B6FF1F8F}" dt="2023-08-23T09:34:20.087" v="316" actId="2711"/>
          <ac:spMkLst>
            <pc:docMk/>
            <pc:sldMk cId="921524148" sldId="257"/>
            <ac:spMk id="2" creationId="{894E408A-F010-2017-6711-B51B97A2F7BB}"/>
          </ac:spMkLst>
        </pc:spChg>
        <pc:spChg chg="mod">
          <ac:chgData name="Bartłomiej Kozłowski" userId="d4abb82e1584b93a" providerId="LiveId" clId="{BEAB3FC0-EED7-4249-8AC4-A477B6FF1F8F}" dt="2023-08-23T10:54:49.531" v="1109" actId="113"/>
          <ac:spMkLst>
            <pc:docMk/>
            <pc:sldMk cId="921524148" sldId="257"/>
            <ac:spMk id="3" creationId="{4B15E3CF-D949-ED1D-D077-76196FABAF7B}"/>
          </ac:spMkLst>
        </pc:spChg>
        <pc:spChg chg="del mod">
          <ac:chgData name="Bartłomiej Kozłowski" userId="d4abb82e1584b93a" providerId="LiveId" clId="{BEAB3FC0-EED7-4249-8AC4-A477B6FF1F8F}" dt="2023-08-23T09:22:24.200" v="88" actId="478"/>
          <ac:spMkLst>
            <pc:docMk/>
            <pc:sldMk cId="921524148" sldId="257"/>
            <ac:spMk id="4" creationId="{76A8E157-F425-E900-7686-BD55890654B7}"/>
          </ac:spMkLst>
        </pc:spChg>
      </pc:sldChg>
      <pc:sldChg chg="delSp modSp new mod modTransition">
        <pc:chgData name="Bartłomiej Kozłowski" userId="d4abb82e1584b93a" providerId="LiveId" clId="{BEAB3FC0-EED7-4249-8AC4-A477B6FF1F8F}" dt="2023-08-24T15:11:35.336" v="2354" actId="1036"/>
        <pc:sldMkLst>
          <pc:docMk/>
          <pc:sldMk cId="3352210810" sldId="258"/>
        </pc:sldMkLst>
        <pc:spChg chg="mod">
          <ac:chgData name="Bartłomiej Kozłowski" userId="d4abb82e1584b93a" providerId="LiveId" clId="{BEAB3FC0-EED7-4249-8AC4-A477B6FF1F8F}" dt="2023-08-23T09:34:43.936" v="319" actId="2711"/>
          <ac:spMkLst>
            <pc:docMk/>
            <pc:sldMk cId="3352210810" sldId="258"/>
            <ac:spMk id="2" creationId="{A9161B45-FA0C-CF47-4721-A9542701FD28}"/>
          </ac:spMkLst>
        </pc:spChg>
        <pc:spChg chg="mod">
          <ac:chgData name="Bartłomiej Kozłowski" userId="d4abb82e1584b93a" providerId="LiveId" clId="{BEAB3FC0-EED7-4249-8AC4-A477B6FF1F8F}" dt="2023-08-24T15:11:35.336" v="2354" actId="1036"/>
          <ac:spMkLst>
            <pc:docMk/>
            <pc:sldMk cId="3352210810" sldId="258"/>
            <ac:spMk id="3" creationId="{4628C772-578D-5213-BC4E-40B81C0973FA}"/>
          </ac:spMkLst>
        </pc:spChg>
        <pc:spChg chg="del mod">
          <ac:chgData name="Bartłomiej Kozłowski" userId="d4abb82e1584b93a" providerId="LiveId" clId="{BEAB3FC0-EED7-4249-8AC4-A477B6FF1F8F}" dt="2023-08-23T09:31:15.522" v="297" actId="478"/>
          <ac:spMkLst>
            <pc:docMk/>
            <pc:sldMk cId="3352210810" sldId="258"/>
            <ac:spMk id="4" creationId="{7D296B6F-04BC-10DB-65D4-F85E1AE035F9}"/>
          </ac:spMkLst>
        </pc:spChg>
      </pc:sldChg>
      <pc:sldChg chg="modSp new mod modTransition">
        <pc:chgData name="Bartłomiej Kozłowski" userId="d4abb82e1584b93a" providerId="LiveId" clId="{BEAB3FC0-EED7-4249-8AC4-A477B6FF1F8F}" dt="2023-08-23T13:34:21.849" v="2345"/>
        <pc:sldMkLst>
          <pc:docMk/>
          <pc:sldMk cId="3422976322" sldId="259"/>
        </pc:sldMkLst>
        <pc:spChg chg="mod">
          <ac:chgData name="Bartłomiej Kozłowski" userId="d4abb82e1584b93a" providerId="LiveId" clId="{BEAB3FC0-EED7-4249-8AC4-A477B6FF1F8F}" dt="2023-08-23T09:35:14.873" v="349" actId="20577"/>
          <ac:spMkLst>
            <pc:docMk/>
            <pc:sldMk cId="3422976322" sldId="259"/>
            <ac:spMk id="2" creationId="{76BDF3B4-6707-9EF4-A9DB-CF8381F2B187}"/>
          </ac:spMkLst>
        </pc:spChg>
        <pc:spChg chg="mod">
          <ac:chgData name="Bartłomiej Kozłowski" userId="d4abb82e1584b93a" providerId="LiveId" clId="{BEAB3FC0-EED7-4249-8AC4-A477B6FF1F8F}" dt="2023-08-23T09:54:57.850" v="404" actId="1076"/>
          <ac:spMkLst>
            <pc:docMk/>
            <pc:sldMk cId="3422976322" sldId="259"/>
            <ac:spMk id="3" creationId="{5660B786-70ED-C0EB-1B2B-4464629866C1}"/>
          </ac:spMkLst>
        </pc:spChg>
      </pc:sldChg>
      <pc:sldChg chg="delSp modSp new mod modTransition">
        <pc:chgData name="Bartłomiej Kozłowski" userId="d4abb82e1584b93a" providerId="LiveId" clId="{BEAB3FC0-EED7-4249-8AC4-A477B6FF1F8F}" dt="2023-08-24T15:12:04.914" v="2356" actId="12"/>
        <pc:sldMkLst>
          <pc:docMk/>
          <pc:sldMk cId="4117017193" sldId="260"/>
        </pc:sldMkLst>
        <pc:spChg chg="mod">
          <ac:chgData name="Bartłomiej Kozłowski" userId="d4abb82e1584b93a" providerId="LiveId" clId="{BEAB3FC0-EED7-4249-8AC4-A477B6FF1F8F}" dt="2023-08-23T10:01:20.679" v="552" actId="2711"/>
          <ac:spMkLst>
            <pc:docMk/>
            <pc:sldMk cId="4117017193" sldId="260"/>
            <ac:spMk id="2" creationId="{9E173698-1185-7C20-5E64-BA9789D621AF}"/>
          </ac:spMkLst>
        </pc:spChg>
        <pc:spChg chg="mod">
          <ac:chgData name="Bartłomiej Kozłowski" userId="d4abb82e1584b93a" providerId="LiveId" clId="{BEAB3FC0-EED7-4249-8AC4-A477B6FF1F8F}" dt="2023-08-24T15:12:04.914" v="2356" actId="12"/>
          <ac:spMkLst>
            <pc:docMk/>
            <pc:sldMk cId="4117017193" sldId="260"/>
            <ac:spMk id="3" creationId="{A0012D14-AC9A-44AD-CF2A-B50372DAFCED}"/>
          </ac:spMkLst>
        </pc:spChg>
        <pc:spChg chg="del mod">
          <ac:chgData name="Bartłomiej Kozłowski" userId="d4abb82e1584b93a" providerId="LiveId" clId="{BEAB3FC0-EED7-4249-8AC4-A477B6FF1F8F}" dt="2023-08-23T09:56:02.495" v="430" actId="478"/>
          <ac:spMkLst>
            <pc:docMk/>
            <pc:sldMk cId="4117017193" sldId="260"/>
            <ac:spMk id="4" creationId="{CBF497F3-AB35-C4AF-8470-4CBB2203D498}"/>
          </ac:spMkLst>
        </pc:spChg>
      </pc:sldChg>
      <pc:sldChg chg="delSp modSp new mod modTransition">
        <pc:chgData name="Bartłomiej Kozłowski" userId="d4abb82e1584b93a" providerId="LiveId" clId="{BEAB3FC0-EED7-4249-8AC4-A477B6FF1F8F}" dt="2023-08-23T13:34:21.849" v="2345"/>
        <pc:sldMkLst>
          <pc:docMk/>
          <pc:sldMk cId="1923129775" sldId="261"/>
        </pc:sldMkLst>
        <pc:spChg chg="mod">
          <ac:chgData name="Bartłomiej Kozłowski" userId="d4abb82e1584b93a" providerId="LiveId" clId="{BEAB3FC0-EED7-4249-8AC4-A477B6FF1F8F}" dt="2023-08-23T10:01:29.511" v="553" actId="2711"/>
          <ac:spMkLst>
            <pc:docMk/>
            <pc:sldMk cId="1923129775" sldId="261"/>
            <ac:spMk id="2" creationId="{A64AC7F3-4A22-0C62-25D8-952C123CBE97}"/>
          </ac:spMkLst>
        </pc:spChg>
        <pc:spChg chg="mod">
          <ac:chgData name="Bartłomiej Kozłowski" userId="d4abb82e1584b93a" providerId="LiveId" clId="{BEAB3FC0-EED7-4249-8AC4-A477B6FF1F8F}" dt="2023-08-23T10:02:23.421" v="560" actId="1076"/>
          <ac:spMkLst>
            <pc:docMk/>
            <pc:sldMk cId="1923129775" sldId="261"/>
            <ac:spMk id="3" creationId="{93575DDF-E9D2-333B-9F21-471A70087295}"/>
          </ac:spMkLst>
        </pc:spChg>
        <pc:spChg chg="del">
          <ac:chgData name="Bartłomiej Kozłowski" userId="d4abb82e1584b93a" providerId="LiveId" clId="{BEAB3FC0-EED7-4249-8AC4-A477B6FF1F8F}" dt="2023-08-23T10:01:09.490" v="550" actId="478"/>
          <ac:spMkLst>
            <pc:docMk/>
            <pc:sldMk cId="1923129775" sldId="261"/>
            <ac:spMk id="4" creationId="{34D697F1-AA18-91DC-0AAB-CD2805698AA8}"/>
          </ac:spMkLst>
        </pc:spChg>
      </pc:sldChg>
      <pc:sldChg chg="delSp modSp new mod modTransition">
        <pc:chgData name="Bartłomiej Kozłowski" userId="d4abb82e1584b93a" providerId="LiveId" clId="{BEAB3FC0-EED7-4249-8AC4-A477B6FF1F8F}" dt="2023-08-24T15:10:31.317" v="2350" actId="12"/>
        <pc:sldMkLst>
          <pc:docMk/>
          <pc:sldMk cId="4199001314" sldId="262"/>
        </pc:sldMkLst>
        <pc:spChg chg="mod">
          <ac:chgData name="Bartłomiej Kozłowski" userId="d4abb82e1584b93a" providerId="LiveId" clId="{BEAB3FC0-EED7-4249-8AC4-A477B6FF1F8F}" dt="2023-08-23T10:29:33.018" v="857" actId="113"/>
          <ac:spMkLst>
            <pc:docMk/>
            <pc:sldMk cId="4199001314" sldId="262"/>
            <ac:spMk id="2" creationId="{824EFC35-1AC9-3BE2-8FA9-CC879D8CDEC2}"/>
          </ac:spMkLst>
        </pc:spChg>
        <pc:spChg chg="mod">
          <ac:chgData name="Bartłomiej Kozłowski" userId="d4abb82e1584b93a" providerId="LiveId" clId="{BEAB3FC0-EED7-4249-8AC4-A477B6FF1F8F}" dt="2023-08-24T15:10:31.317" v="2350" actId="12"/>
          <ac:spMkLst>
            <pc:docMk/>
            <pc:sldMk cId="4199001314" sldId="262"/>
            <ac:spMk id="3" creationId="{73B31367-3B88-429D-C54D-84E1E0EDDE2E}"/>
          </ac:spMkLst>
        </pc:spChg>
        <pc:spChg chg="del">
          <ac:chgData name="Bartłomiej Kozłowski" userId="d4abb82e1584b93a" providerId="LiveId" clId="{BEAB3FC0-EED7-4249-8AC4-A477B6FF1F8F}" dt="2023-08-23T10:05:57.858" v="580" actId="478"/>
          <ac:spMkLst>
            <pc:docMk/>
            <pc:sldMk cId="4199001314" sldId="262"/>
            <ac:spMk id="4" creationId="{BA9825DF-6706-F58C-BC9E-BC31CE616D9F}"/>
          </ac:spMkLst>
        </pc:spChg>
      </pc:sldChg>
      <pc:sldChg chg="delSp modSp new mod modTransition">
        <pc:chgData name="Bartłomiej Kozłowski" userId="d4abb82e1584b93a" providerId="LiveId" clId="{BEAB3FC0-EED7-4249-8AC4-A477B6FF1F8F}" dt="2023-08-24T15:10:53.257" v="2351" actId="12"/>
        <pc:sldMkLst>
          <pc:docMk/>
          <pc:sldMk cId="2995891944" sldId="263"/>
        </pc:sldMkLst>
        <pc:spChg chg="mod">
          <ac:chgData name="Bartłomiej Kozłowski" userId="d4abb82e1584b93a" providerId="LiveId" clId="{BEAB3FC0-EED7-4249-8AC4-A477B6FF1F8F}" dt="2023-08-24T15:07:59.929" v="2349" actId="27636"/>
          <ac:spMkLst>
            <pc:docMk/>
            <pc:sldMk cId="2995891944" sldId="263"/>
            <ac:spMk id="2" creationId="{6A46C5D0-55FA-8DC5-1FC6-9B16D5359336}"/>
          </ac:spMkLst>
        </pc:spChg>
        <pc:spChg chg="mod">
          <ac:chgData name="Bartłomiej Kozłowski" userId="d4abb82e1584b93a" providerId="LiveId" clId="{BEAB3FC0-EED7-4249-8AC4-A477B6FF1F8F}" dt="2023-08-24T15:10:53.257" v="2351" actId="12"/>
          <ac:spMkLst>
            <pc:docMk/>
            <pc:sldMk cId="2995891944" sldId="263"/>
            <ac:spMk id="3" creationId="{ACB7A72D-6DCE-3DDB-AF9E-01E1EAE6EE51}"/>
          </ac:spMkLst>
        </pc:spChg>
        <pc:spChg chg="del">
          <ac:chgData name="Bartłomiej Kozłowski" userId="d4abb82e1584b93a" providerId="LiveId" clId="{BEAB3FC0-EED7-4249-8AC4-A477B6FF1F8F}" dt="2023-08-23T10:09:37.369" v="635" actId="478"/>
          <ac:spMkLst>
            <pc:docMk/>
            <pc:sldMk cId="2995891944" sldId="263"/>
            <ac:spMk id="4" creationId="{214B7F06-675A-3D51-2143-DB9009A9EB8B}"/>
          </ac:spMkLst>
        </pc:spChg>
      </pc:sldChg>
      <pc:sldChg chg="addSp delSp modSp new mod modTransition">
        <pc:chgData name="Bartłomiej Kozłowski" userId="d4abb82e1584b93a" providerId="LiveId" clId="{BEAB3FC0-EED7-4249-8AC4-A477B6FF1F8F}" dt="2023-08-24T15:12:28.597" v="2357" actId="12"/>
        <pc:sldMkLst>
          <pc:docMk/>
          <pc:sldMk cId="2806184012" sldId="264"/>
        </pc:sldMkLst>
        <pc:spChg chg="mod">
          <ac:chgData name="Bartłomiej Kozłowski" userId="d4abb82e1584b93a" providerId="LiveId" clId="{BEAB3FC0-EED7-4249-8AC4-A477B6FF1F8F}" dt="2023-08-23T10:15:40.523" v="685" actId="1076"/>
          <ac:spMkLst>
            <pc:docMk/>
            <pc:sldMk cId="2806184012" sldId="264"/>
            <ac:spMk id="2" creationId="{BEFA4BE6-1541-0980-AE24-5A0DF7E76FC0}"/>
          </ac:spMkLst>
        </pc:spChg>
        <pc:spChg chg="mod">
          <ac:chgData name="Bartłomiej Kozłowski" userId="d4abb82e1584b93a" providerId="LiveId" clId="{BEAB3FC0-EED7-4249-8AC4-A477B6FF1F8F}" dt="2023-08-24T15:12:28.597" v="2357" actId="12"/>
          <ac:spMkLst>
            <pc:docMk/>
            <pc:sldMk cId="2806184012" sldId="264"/>
            <ac:spMk id="3" creationId="{5EE6297C-6410-ED49-DAE1-B01484F23561}"/>
          </ac:spMkLst>
        </pc:spChg>
        <pc:spChg chg="del mod">
          <ac:chgData name="Bartłomiej Kozłowski" userId="d4abb82e1584b93a" providerId="LiveId" clId="{BEAB3FC0-EED7-4249-8AC4-A477B6FF1F8F}" dt="2023-08-23T10:13:15.301" v="672" actId="478"/>
          <ac:spMkLst>
            <pc:docMk/>
            <pc:sldMk cId="2806184012" sldId="264"/>
            <ac:spMk id="4" creationId="{B4E745D4-6797-F719-78F1-F5DB94CDF835}"/>
          </ac:spMkLst>
        </pc:spChg>
        <pc:spChg chg="add mod">
          <ac:chgData name="Bartłomiej Kozłowski" userId="d4abb82e1584b93a" providerId="LiveId" clId="{BEAB3FC0-EED7-4249-8AC4-A477B6FF1F8F}" dt="2023-08-23T10:16:43.834" v="695" actId="1076"/>
          <ac:spMkLst>
            <pc:docMk/>
            <pc:sldMk cId="2806184012" sldId="264"/>
            <ac:spMk id="5" creationId="{F9B96B45-26DF-D1B7-C07B-977FA53266C3}"/>
          </ac:spMkLst>
        </pc:spChg>
      </pc:sldChg>
      <pc:sldChg chg="delSp modSp new mod modTransition">
        <pc:chgData name="Bartłomiej Kozłowski" userId="d4abb82e1584b93a" providerId="LiveId" clId="{BEAB3FC0-EED7-4249-8AC4-A477B6FF1F8F}" dt="2023-08-24T15:12:42.732" v="2358" actId="12"/>
        <pc:sldMkLst>
          <pc:docMk/>
          <pc:sldMk cId="378924143" sldId="265"/>
        </pc:sldMkLst>
        <pc:spChg chg="mod">
          <ac:chgData name="Bartłomiej Kozłowski" userId="d4abb82e1584b93a" providerId="LiveId" clId="{BEAB3FC0-EED7-4249-8AC4-A477B6FF1F8F}" dt="2023-08-23T10:30:01.670" v="863" actId="113"/>
          <ac:spMkLst>
            <pc:docMk/>
            <pc:sldMk cId="378924143" sldId="265"/>
            <ac:spMk id="2" creationId="{5EA063AD-E2AF-46C8-434A-96CFE7B650EA}"/>
          </ac:spMkLst>
        </pc:spChg>
        <pc:spChg chg="mod">
          <ac:chgData name="Bartłomiej Kozłowski" userId="d4abb82e1584b93a" providerId="LiveId" clId="{BEAB3FC0-EED7-4249-8AC4-A477B6FF1F8F}" dt="2023-08-24T15:12:42.732" v="2358" actId="12"/>
          <ac:spMkLst>
            <pc:docMk/>
            <pc:sldMk cId="378924143" sldId="265"/>
            <ac:spMk id="3" creationId="{52AC5517-24FC-06D3-FB01-3639ABD9397E}"/>
          </ac:spMkLst>
        </pc:spChg>
        <pc:spChg chg="del mod">
          <ac:chgData name="Bartłomiej Kozłowski" userId="d4abb82e1584b93a" providerId="LiveId" clId="{BEAB3FC0-EED7-4249-8AC4-A477B6FF1F8F}" dt="2023-08-23T10:17:57.734" v="728" actId="478"/>
          <ac:spMkLst>
            <pc:docMk/>
            <pc:sldMk cId="378924143" sldId="265"/>
            <ac:spMk id="4" creationId="{55B6C338-6624-E269-D9E4-94AF540DFE3E}"/>
          </ac:spMkLst>
        </pc:spChg>
      </pc:sldChg>
      <pc:sldChg chg="modSp new mod modTransition">
        <pc:chgData name="Bartłomiej Kozłowski" userId="d4abb82e1584b93a" providerId="LiveId" clId="{BEAB3FC0-EED7-4249-8AC4-A477B6FF1F8F}" dt="2023-08-24T15:13:02.499" v="2360" actId="20577"/>
        <pc:sldMkLst>
          <pc:docMk/>
          <pc:sldMk cId="1192941336" sldId="266"/>
        </pc:sldMkLst>
        <pc:spChg chg="mod">
          <ac:chgData name="Bartłomiej Kozłowski" userId="d4abb82e1584b93a" providerId="LiveId" clId="{BEAB3FC0-EED7-4249-8AC4-A477B6FF1F8F}" dt="2023-08-23T10:21:21.495" v="752" actId="1076"/>
          <ac:spMkLst>
            <pc:docMk/>
            <pc:sldMk cId="1192941336" sldId="266"/>
            <ac:spMk id="2" creationId="{4F602EBB-9C69-FA33-E708-45D94023DA93}"/>
          </ac:spMkLst>
        </pc:spChg>
        <pc:spChg chg="mod">
          <ac:chgData name="Bartłomiej Kozłowski" userId="d4abb82e1584b93a" providerId="LiveId" clId="{BEAB3FC0-EED7-4249-8AC4-A477B6FF1F8F}" dt="2023-08-24T15:13:02.499" v="2360" actId="20577"/>
          <ac:spMkLst>
            <pc:docMk/>
            <pc:sldMk cId="1192941336" sldId="266"/>
            <ac:spMk id="3" creationId="{8277A6D2-5006-28A2-2CBC-2AAE81E19F9E}"/>
          </ac:spMkLst>
        </pc:spChg>
        <pc:spChg chg="mod">
          <ac:chgData name="Bartłomiej Kozłowski" userId="d4abb82e1584b93a" providerId="LiveId" clId="{BEAB3FC0-EED7-4249-8AC4-A477B6FF1F8F}" dt="2023-08-23T10:23:05.627" v="777" actId="1076"/>
          <ac:spMkLst>
            <pc:docMk/>
            <pc:sldMk cId="1192941336" sldId="266"/>
            <ac:spMk id="4" creationId="{9CDF131C-2C1B-B8D3-74B8-A60C165FB8AA}"/>
          </ac:spMkLst>
        </pc:spChg>
      </pc:sldChg>
      <pc:sldChg chg="delSp modSp new mod modTransition">
        <pc:chgData name="Bartłomiej Kozłowski" userId="d4abb82e1584b93a" providerId="LiveId" clId="{BEAB3FC0-EED7-4249-8AC4-A477B6FF1F8F}" dt="2023-08-24T15:13:25.127" v="2361" actId="12"/>
        <pc:sldMkLst>
          <pc:docMk/>
          <pc:sldMk cId="684416304" sldId="267"/>
        </pc:sldMkLst>
        <pc:spChg chg="mod">
          <ac:chgData name="Bartłomiej Kozłowski" userId="d4abb82e1584b93a" providerId="LiveId" clId="{BEAB3FC0-EED7-4249-8AC4-A477B6FF1F8F}" dt="2023-08-23T10:23:57.847" v="785" actId="20577"/>
          <ac:spMkLst>
            <pc:docMk/>
            <pc:sldMk cId="684416304" sldId="267"/>
            <ac:spMk id="2" creationId="{3CEF5AED-8C7B-E368-076B-9AE0509E51E2}"/>
          </ac:spMkLst>
        </pc:spChg>
        <pc:spChg chg="mod">
          <ac:chgData name="Bartłomiej Kozłowski" userId="d4abb82e1584b93a" providerId="LiveId" clId="{BEAB3FC0-EED7-4249-8AC4-A477B6FF1F8F}" dt="2023-08-24T15:13:25.127" v="2361" actId="12"/>
          <ac:spMkLst>
            <pc:docMk/>
            <pc:sldMk cId="684416304" sldId="267"/>
            <ac:spMk id="3" creationId="{AF399303-E9BE-CC19-BD87-218B74980F1B}"/>
          </ac:spMkLst>
        </pc:spChg>
        <pc:spChg chg="del">
          <ac:chgData name="Bartłomiej Kozłowski" userId="d4abb82e1584b93a" providerId="LiveId" clId="{BEAB3FC0-EED7-4249-8AC4-A477B6FF1F8F}" dt="2023-08-23T10:24:35.820" v="791" actId="478"/>
          <ac:spMkLst>
            <pc:docMk/>
            <pc:sldMk cId="684416304" sldId="267"/>
            <ac:spMk id="4" creationId="{9608A557-B3FD-4520-A548-68D124C63008}"/>
          </ac:spMkLst>
        </pc:spChg>
      </pc:sldChg>
      <pc:sldChg chg="delSp modSp new mod modTransition">
        <pc:chgData name="Bartłomiej Kozłowski" userId="d4abb82e1584b93a" providerId="LiveId" clId="{BEAB3FC0-EED7-4249-8AC4-A477B6FF1F8F}" dt="2023-08-24T15:13:51.862" v="2362" actId="12"/>
        <pc:sldMkLst>
          <pc:docMk/>
          <pc:sldMk cId="3760335865" sldId="268"/>
        </pc:sldMkLst>
        <pc:spChg chg="mod">
          <ac:chgData name="Bartłomiej Kozłowski" userId="d4abb82e1584b93a" providerId="LiveId" clId="{BEAB3FC0-EED7-4249-8AC4-A477B6FF1F8F}" dt="2023-08-23T10:25:29.095" v="802" actId="2711"/>
          <ac:spMkLst>
            <pc:docMk/>
            <pc:sldMk cId="3760335865" sldId="268"/>
            <ac:spMk id="2" creationId="{A0033718-1A79-18CE-E9AF-9D467310253E}"/>
          </ac:spMkLst>
        </pc:spChg>
        <pc:spChg chg="mod">
          <ac:chgData name="Bartłomiej Kozłowski" userId="d4abb82e1584b93a" providerId="LiveId" clId="{BEAB3FC0-EED7-4249-8AC4-A477B6FF1F8F}" dt="2023-08-24T15:13:51.862" v="2362" actId="12"/>
          <ac:spMkLst>
            <pc:docMk/>
            <pc:sldMk cId="3760335865" sldId="268"/>
            <ac:spMk id="3" creationId="{E12FC07D-D717-F35F-2D3C-7E0FF466AA81}"/>
          </ac:spMkLst>
        </pc:spChg>
        <pc:spChg chg="del mod">
          <ac:chgData name="Bartłomiej Kozłowski" userId="d4abb82e1584b93a" providerId="LiveId" clId="{BEAB3FC0-EED7-4249-8AC4-A477B6FF1F8F}" dt="2023-08-23T10:26:18.028" v="813" actId="478"/>
          <ac:spMkLst>
            <pc:docMk/>
            <pc:sldMk cId="3760335865" sldId="268"/>
            <ac:spMk id="4" creationId="{CFD7FC8D-6E81-0D9D-1596-91B3B487CC20}"/>
          </ac:spMkLst>
        </pc:spChg>
      </pc:sldChg>
      <pc:sldChg chg="delSp modSp new mod modTransition">
        <pc:chgData name="Bartłomiej Kozłowski" userId="d4abb82e1584b93a" providerId="LiveId" clId="{BEAB3FC0-EED7-4249-8AC4-A477B6FF1F8F}" dt="2023-08-24T15:14:21.601" v="2365" actId="1076"/>
        <pc:sldMkLst>
          <pc:docMk/>
          <pc:sldMk cId="2752112849" sldId="269"/>
        </pc:sldMkLst>
        <pc:spChg chg="mod">
          <ac:chgData name="Bartłomiej Kozłowski" userId="d4abb82e1584b93a" providerId="LiveId" clId="{BEAB3FC0-EED7-4249-8AC4-A477B6FF1F8F}" dt="2023-08-23T10:49:07.687" v="1015" actId="1076"/>
          <ac:spMkLst>
            <pc:docMk/>
            <pc:sldMk cId="2752112849" sldId="269"/>
            <ac:spMk id="2" creationId="{E1C5B815-21D5-DEDC-9BB0-B594925F304B}"/>
          </ac:spMkLst>
        </pc:spChg>
        <pc:spChg chg="mod">
          <ac:chgData name="Bartłomiej Kozłowski" userId="d4abb82e1584b93a" providerId="LiveId" clId="{BEAB3FC0-EED7-4249-8AC4-A477B6FF1F8F}" dt="2023-08-24T15:14:21.601" v="2365" actId="1076"/>
          <ac:spMkLst>
            <pc:docMk/>
            <pc:sldMk cId="2752112849" sldId="269"/>
            <ac:spMk id="3" creationId="{C596420F-1C95-C627-31C2-EC587BE95A63}"/>
          </ac:spMkLst>
        </pc:spChg>
        <pc:spChg chg="del">
          <ac:chgData name="Bartłomiej Kozłowski" userId="d4abb82e1584b93a" providerId="LiveId" clId="{BEAB3FC0-EED7-4249-8AC4-A477B6FF1F8F}" dt="2023-08-23T10:42:14.715" v="899" actId="478"/>
          <ac:spMkLst>
            <pc:docMk/>
            <pc:sldMk cId="2752112849" sldId="269"/>
            <ac:spMk id="4" creationId="{D06FD88B-8142-349E-67DE-4B8AB35DDD86}"/>
          </ac:spMkLst>
        </pc:spChg>
      </pc:sldChg>
      <pc:sldChg chg="delSp modSp new mod modTransition">
        <pc:chgData name="Bartłomiej Kozłowski" userId="d4abb82e1584b93a" providerId="LiveId" clId="{BEAB3FC0-EED7-4249-8AC4-A477B6FF1F8F}" dt="2023-08-23T13:34:21.849" v="2345"/>
        <pc:sldMkLst>
          <pc:docMk/>
          <pc:sldMk cId="3251802767" sldId="270"/>
        </pc:sldMkLst>
        <pc:spChg chg="mod">
          <ac:chgData name="Bartłomiej Kozłowski" userId="d4abb82e1584b93a" providerId="LiveId" clId="{BEAB3FC0-EED7-4249-8AC4-A477B6FF1F8F}" dt="2023-08-23T10:52:40.570" v="1098" actId="2711"/>
          <ac:spMkLst>
            <pc:docMk/>
            <pc:sldMk cId="3251802767" sldId="270"/>
            <ac:spMk id="2" creationId="{83CC29D3-FFF8-DCAD-CA27-830A91712A49}"/>
          </ac:spMkLst>
        </pc:spChg>
        <pc:spChg chg="mod">
          <ac:chgData name="Bartłomiej Kozłowski" userId="d4abb82e1584b93a" providerId="LiveId" clId="{BEAB3FC0-EED7-4249-8AC4-A477B6FF1F8F}" dt="2023-08-23T10:56:18.636" v="1114" actId="20577"/>
          <ac:spMkLst>
            <pc:docMk/>
            <pc:sldMk cId="3251802767" sldId="270"/>
            <ac:spMk id="3" creationId="{E9085E7A-38A5-41CB-B9F2-ECEB12482CDD}"/>
          </ac:spMkLst>
        </pc:spChg>
        <pc:spChg chg="del mod">
          <ac:chgData name="Bartłomiej Kozłowski" userId="d4abb82e1584b93a" providerId="LiveId" clId="{BEAB3FC0-EED7-4249-8AC4-A477B6FF1F8F}" dt="2023-08-23T10:52:43.461" v="1099" actId="478"/>
          <ac:spMkLst>
            <pc:docMk/>
            <pc:sldMk cId="3251802767" sldId="270"/>
            <ac:spMk id="4" creationId="{37694491-024E-0828-7604-6809F278AED0}"/>
          </ac:spMkLst>
        </pc:spChg>
      </pc:sldChg>
      <pc:sldChg chg="delSp modSp new mod modTransition">
        <pc:chgData name="Bartłomiej Kozłowski" userId="d4abb82e1584b93a" providerId="LiveId" clId="{BEAB3FC0-EED7-4249-8AC4-A477B6FF1F8F}" dt="2023-08-24T15:14:43.301" v="2367" actId="1076"/>
        <pc:sldMkLst>
          <pc:docMk/>
          <pc:sldMk cId="4196139456" sldId="271"/>
        </pc:sldMkLst>
        <pc:spChg chg="del">
          <ac:chgData name="Bartłomiej Kozłowski" userId="d4abb82e1584b93a" providerId="LiveId" clId="{BEAB3FC0-EED7-4249-8AC4-A477B6FF1F8F}" dt="2023-08-23T10:56:51.430" v="1116" actId="478"/>
          <ac:spMkLst>
            <pc:docMk/>
            <pc:sldMk cId="4196139456" sldId="271"/>
            <ac:spMk id="2" creationId="{9F6845C5-D4ED-2A13-7C00-9216623B162C}"/>
          </ac:spMkLst>
        </pc:spChg>
        <pc:spChg chg="mod">
          <ac:chgData name="Bartłomiej Kozłowski" userId="d4abb82e1584b93a" providerId="LiveId" clId="{BEAB3FC0-EED7-4249-8AC4-A477B6FF1F8F}" dt="2023-08-24T15:14:43.301" v="2367" actId="1076"/>
          <ac:spMkLst>
            <pc:docMk/>
            <pc:sldMk cId="4196139456" sldId="271"/>
            <ac:spMk id="3" creationId="{7602EBF5-A1F6-8483-D1D3-A537BF993E25}"/>
          </ac:spMkLst>
        </pc:spChg>
        <pc:spChg chg="del mod">
          <ac:chgData name="Bartłomiej Kozłowski" userId="d4abb82e1584b93a" providerId="LiveId" clId="{BEAB3FC0-EED7-4249-8AC4-A477B6FF1F8F}" dt="2023-08-23T10:57:37.197" v="1127" actId="478"/>
          <ac:spMkLst>
            <pc:docMk/>
            <pc:sldMk cId="4196139456" sldId="271"/>
            <ac:spMk id="4" creationId="{B4972A2C-60A0-D3A7-2FBB-1CDC36498694}"/>
          </ac:spMkLst>
        </pc:spChg>
      </pc:sldChg>
      <pc:sldChg chg="delSp modSp new mod modTransition">
        <pc:chgData name="Bartłomiej Kozłowski" userId="d4abb82e1584b93a" providerId="LiveId" clId="{BEAB3FC0-EED7-4249-8AC4-A477B6FF1F8F}" dt="2023-08-23T13:34:21.849" v="2345"/>
        <pc:sldMkLst>
          <pc:docMk/>
          <pc:sldMk cId="2452867150" sldId="272"/>
        </pc:sldMkLst>
        <pc:spChg chg="mod">
          <ac:chgData name="Bartłomiej Kozłowski" userId="d4abb82e1584b93a" providerId="LiveId" clId="{BEAB3FC0-EED7-4249-8AC4-A477B6FF1F8F}" dt="2023-08-23T11:51:22.421" v="1496" actId="1076"/>
          <ac:spMkLst>
            <pc:docMk/>
            <pc:sldMk cId="2452867150" sldId="272"/>
            <ac:spMk id="2" creationId="{CD5C8A3B-238C-651D-91EC-5BB2D885A604}"/>
          </ac:spMkLst>
        </pc:spChg>
        <pc:spChg chg="mod">
          <ac:chgData name="Bartłomiej Kozłowski" userId="d4abb82e1584b93a" providerId="LiveId" clId="{BEAB3FC0-EED7-4249-8AC4-A477B6FF1F8F}" dt="2023-08-23T11:53:23.916" v="1509" actId="20577"/>
          <ac:spMkLst>
            <pc:docMk/>
            <pc:sldMk cId="2452867150" sldId="272"/>
            <ac:spMk id="3" creationId="{74EFBF9C-4F6A-B005-A2CE-8C864EA15E86}"/>
          </ac:spMkLst>
        </pc:spChg>
        <pc:spChg chg="del mod">
          <ac:chgData name="Bartłomiej Kozłowski" userId="d4abb82e1584b93a" providerId="LiveId" clId="{BEAB3FC0-EED7-4249-8AC4-A477B6FF1F8F}" dt="2023-08-23T11:50:45.528" v="1488" actId="478"/>
          <ac:spMkLst>
            <pc:docMk/>
            <pc:sldMk cId="2452867150" sldId="272"/>
            <ac:spMk id="4" creationId="{C3243B47-BA2F-7421-3788-7C09D4AA5EB4}"/>
          </ac:spMkLst>
        </pc:spChg>
      </pc:sldChg>
      <pc:sldChg chg="delSp modSp new mod modTransition">
        <pc:chgData name="Bartłomiej Kozłowski" userId="d4abb82e1584b93a" providerId="LiveId" clId="{BEAB3FC0-EED7-4249-8AC4-A477B6FF1F8F}" dt="2023-08-23T13:34:21.849" v="2345"/>
        <pc:sldMkLst>
          <pc:docMk/>
          <pc:sldMk cId="1248770319" sldId="273"/>
        </pc:sldMkLst>
        <pc:spChg chg="mod">
          <ac:chgData name="Bartłomiej Kozłowski" userId="d4abb82e1584b93a" providerId="LiveId" clId="{BEAB3FC0-EED7-4249-8AC4-A477B6FF1F8F}" dt="2023-08-23T11:05:46.368" v="1192" actId="1076"/>
          <ac:spMkLst>
            <pc:docMk/>
            <pc:sldMk cId="1248770319" sldId="273"/>
            <ac:spMk id="2" creationId="{AB291BFA-B34B-BBC6-9710-B91D3E56DC74}"/>
          </ac:spMkLst>
        </pc:spChg>
        <pc:spChg chg="mod">
          <ac:chgData name="Bartłomiej Kozłowski" userId="d4abb82e1584b93a" providerId="LiveId" clId="{BEAB3FC0-EED7-4249-8AC4-A477B6FF1F8F}" dt="2023-08-23T11:07:45.406" v="1238" actId="113"/>
          <ac:spMkLst>
            <pc:docMk/>
            <pc:sldMk cId="1248770319" sldId="273"/>
            <ac:spMk id="3" creationId="{C9D5D18F-7197-D152-15B9-C5BBB7AF7C62}"/>
          </ac:spMkLst>
        </pc:spChg>
        <pc:spChg chg="del mod">
          <ac:chgData name="Bartłomiej Kozłowski" userId="d4abb82e1584b93a" providerId="LiveId" clId="{BEAB3FC0-EED7-4249-8AC4-A477B6FF1F8F}" dt="2023-08-23T11:04:07.984" v="1181" actId="478"/>
          <ac:spMkLst>
            <pc:docMk/>
            <pc:sldMk cId="1248770319" sldId="273"/>
            <ac:spMk id="4" creationId="{6F589657-9E0A-2BBB-E837-3EDF5D1A41D5}"/>
          </ac:spMkLst>
        </pc:spChg>
      </pc:sldChg>
      <pc:sldChg chg="delSp modSp new mod modTransition">
        <pc:chgData name="Bartłomiej Kozłowski" userId="d4abb82e1584b93a" providerId="LiveId" clId="{BEAB3FC0-EED7-4249-8AC4-A477B6FF1F8F}" dt="2023-08-23T13:34:21.849" v="2345"/>
        <pc:sldMkLst>
          <pc:docMk/>
          <pc:sldMk cId="671955110" sldId="274"/>
        </pc:sldMkLst>
        <pc:spChg chg="mod">
          <ac:chgData name="Bartłomiej Kozłowski" userId="d4abb82e1584b93a" providerId="LiveId" clId="{BEAB3FC0-EED7-4249-8AC4-A477B6FF1F8F}" dt="2023-08-23T11:06:35.781" v="1234" actId="2711"/>
          <ac:spMkLst>
            <pc:docMk/>
            <pc:sldMk cId="671955110" sldId="274"/>
            <ac:spMk id="2" creationId="{7420638A-3D22-FE79-9419-7BFB7834B5DD}"/>
          </ac:spMkLst>
        </pc:spChg>
        <pc:spChg chg="mod">
          <ac:chgData name="Bartłomiej Kozłowski" userId="d4abb82e1584b93a" providerId="LiveId" clId="{BEAB3FC0-EED7-4249-8AC4-A477B6FF1F8F}" dt="2023-08-23T11:35:24.412" v="1252" actId="1076"/>
          <ac:spMkLst>
            <pc:docMk/>
            <pc:sldMk cId="671955110" sldId="274"/>
            <ac:spMk id="3" creationId="{E9287FDF-E03F-FB4A-20F8-12525B8E663B}"/>
          </ac:spMkLst>
        </pc:spChg>
        <pc:spChg chg="del">
          <ac:chgData name="Bartłomiej Kozłowski" userId="d4abb82e1584b93a" providerId="LiveId" clId="{BEAB3FC0-EED7-4249-8AC4-A477B6FF1F8F}" dt="2023-08-23T11:33:01.240" v="1239" actId="478"/>
          <ac:spMkLst>
            <pc:docMk/>
            <pc:sldMk cId="671955110" sldId="274"/>
            <ac:spMk id="4" creationId="{E270106A-FA2E-53A4-F6FB-7280E4DDB4AB}"/>
          </ac:spMkLst>
        </pc:spChg>
      </pc:sldChg>
      <pc:sldChg chg="delSp modSp new mod modTransition">
        <pc:chgData name="Bartłomiej Kozłowski" userId="d4abb82e1584b93a" providerId="LiveId" clId="{BEAB3FC0-EED7-4249-8AC4-A477B6FF1F8F}" dt="2023-08-23T13:34:21.849" v="2345"/>
        <pc:sldMkLst>
          <pc:docMk/>
          <pc:sldMk cId="1496517877" sldId="275"/>
        </pc:sldMkLst>
        <pc:spChg chg="mod">
          <ac:chgData name="Bartłomiej Kozłowski" userId="d4abb82e1584b93a" providerId="LiveId" clId="{BEAB3FC0-EED7-4249-8AC4-A477B6FF1F8F}" dt="2023-08-23T11:36:40.435" v="1285" actId="2711"/>
          <ac:spMkLst>
            <pc:docMk/>
            <pc:sldMk cId="1496517877" sldId="275"/>
            <ac:spMk id="2" creationId="{F9B9037D-1835-B5BE-0983-F6BBF2FC1C23}"/>
          </ac:spMkLst>
        </pc:spChg>
        <pc:spChg chg="mod">
          <ac:chgData name="Bartłomiej Kozłowski" userId="d4abb82e1584b93a" providerId="LiveId" clId="{BEAB3FC0-EED7-4249-8AC4-A477B6FF1F8F}" dt="2023-08-23T11:38:15.029" v="1295" actId="20577"/>
          <ac:spMkLst>
            <pc:docMk/>
            <pc:sldMk cId="1496517877" sldId="275"/>
            <ac:spMk id="3" creationId="{BB890654-A66A-9B58-B949-D440BBFA52F8}"/>
          </ac:spMkLst>
        </pc:spChg>
        <pc:spChg chg="del">
          <ac:chgData name="Bartłomiej Kozłowski" userId="d4abb82e1584b93a" providerId="LiveId" clId="{BEAB3FC0-EED7-4249-8AC4-A477B6FF1F8F}" dt="2023-08-23T11:36:44.263" v="1286" actId="478"/>
          <ac:spMkLst>
            <pc:docMk/>
            <pc:sldMk cId="1496517877" sldId="275"/>
            <ac:spMk id="4" creationId="{0EFE8D5F-0C1E-AF62-3B31-ED1132847A17}"/>
          </ac:spMkLst>
        </pc:spChg>
      </pc:sldChg>
      <pc:sldChg chg="delSp modSp new mod modTransition">
        <pc:chgData name="Bartłomiej Kozłowski" userId="d4abb82e1584b93a" providerId="LiveId" clId="{BEAB3FC0-EED7-4249-8AC4-A477B6FF1F8F}" dt="2023-08-23T13:34:21.849" v="2345"/>
        <pc:sldMkLst>
          <pc:docMk/>
          <pc:sldMk cId="3363484308" sldId="276"/>
        </pc:sldMkLst>
        <pc:spChg chg="mod">
          <ac:chgData name="Bartłomiej Kozłowski" userId="d4abb82e1584b93a" providerId="LiveId" clId="{BEAB3FC0-EED7-4249-8AC4-A477B6FF1F8F}" dt="2023-08-23T11:41:29.408" v="1391" actId="20577"/>
          <ac:spMkLst>
            <pc:docMk/>
            <pc:sldMk cId="3363484308" sldId="276"/>
            <ac:spMk id="2" creationId="{7BA6A208-82D2-4283-C204-8A527E464E7A}"/>
          </ac:spMkLst>
        </pc:spChg>
        <pc:spChg chg="mod">
          <ac:chgData name="Bartłomiej Kozłowski" userId="d4abb82e1584b93a" providerId="LiveId" clId="{BEAB3FC0-EED7-4249-8AC4-A477B6FF1F8F}" dt="2023-08-23T11:46:33.673" v="1430" actId="1076"/>
          <ac:spMkLst>
            <pc:docMk/>
            <pc:sldMk cId="3363484308" sldId="276"/>
            <ac:spMk id="3" creationId="{3476C3FD-61F3-4B19-370A-FD025E350240}"/>
          </ac:spMkLst>
        </pc:spChg>
        <pc:spChg chg="del mod">
          <ac:chgData name="Bartłomiej Kozłowski" userId="d4abb82e1584b93a" providerId="LiveId" clId="{BEAB3FC0-EED7-4249-8AC4-A477B6FF1F8F}" dt="2023-08-23T11:44:02.046" v="1399" actId="478"/>
          <ac:spMkLst>
            <pc:docMk/>
            <pc:sldMk cId="3363484308" sldId="276"/>
            <ac:spMk id="4" creationId="{987AE364-4A5E-3C97-15DC-B9726A115E1A}"/>
          </ac:spMkLst>
        </pc:spChg>
      </pc:sldChg>
      <pc:sldChg chg="delSp modSp new mod modTransition">
        <pc:chgData name="Bartłomiej Kozłowski" userId="d4abb82e1584b93a" providerId="LiveId" clId="{BEAB3FC0-EED7-4249-8AC4-A477B6FF1F8F}" dt="2023-08-23T13:34:21.849" v="2345"/>
        <pc:sldMkLst>
          <pc:docMk/>
          <pc:sldMk cId="1649187949" sldId="277"/>
        </pc:sldMkLst>
        <pc:spChg chg="mod">
          <ac:chgData name="Bartłomiej Kozłowski" userId="d4abb82e1584b93a" providerId="LiveId" clId="{BEAB3FC0-EED7-4249-8AC4-A477B6FF1F8F}" dt="2023-08-23T12:02:04.922" v="1553" actId="1076"/>
          <ac:spMkLst>
            <pc:docMk/>
            <pc:sldMk cId="1649187949" sldId="277"/>
            <ac:spMk id="2" creationId="{41DA492E-602F-B1CE-22A5-6FFCA645C6F3}"/>
          </ac:spMkLst>
        </pc:spChg>
        <pc:spChg chg="mod">
          <ac:chgData name="Bartłomiej Kozłowski" userId="d4abb82e1584b93a" providerId="LiveId" clId="{BEAB3FC0-EED7-4249-8AC4-A477B6FF1F8F}" dt="2023-08-23T12:04:13.453" v="1577" actId="113"/>
          <ac:spMkLst>
            <pc:docMk/>
            <pc:sldMk cId="1649187949" sldId="277"/>
            <ac:spMk id="3" creationId="{CF9BFFE4-69D2-7524-94D0-8516D212090A}"/>
          </ac:spMkLst>
        </pc:spChg>
        <pc:spChg chg="del mod">
          <ac:chgData name="Bartłomiej Kozłowski" userId="d4abb82e1584b93a" providerId="LiveId" clId="{BEAB3FC0-EED7-4249-8AC4-A477B6FF1F8F}" dt="2023-08-23T11:58:41.619" v="1539" actId="478"/>
          <ac:spMkLst>
            <pc:docMk/>
            <pc:sldMk cId="1649187949" sldId="277"/>
            <ac:spMk id="4" creationId="{FA682118-7708-5C69-BF05-261AF727C3A5}"/>
          </ac:spMkLst>
        </pc:spChg>
      </pc:sldChg>
      <pc:sldChg chg="addSp delSp modSp new mod modTransition">
        <pc:chgData name="Bartłomiej Kozłowski" userId="d4abb82e1584b93a" providerId="LiveId" clId="{BEAB3FC0-EED7-4249-8AC4-A477B6FF1F8F}" dt="2023-08-23T13:34:21.849" v="2345"/>
        <pc:sldMkLst>
          <pc:docMk/>
          <pc:sldMk cId="1086875766" sldId="278"/>
        </pc:sldMkLst>
        <pc:spChg chg="add del mod">
          <ac:chgData name="Bartłomiej Kozłowski" userId="d4abb82e1584b93a" providerId="LiveId" clId="{BEAB3FC0-EED7-4249-8AC4-A477B6FF1F8F}" dt="2023-08-23T12:04:50.112" v="1582"/>
          <ac:spMkLst>
            <pc:docMk/>
            <pc:sldMk cId="1086875766" sldId="278"/>
            <ac:spMk id="2" creationId="{0E82EA7D-961E-B83B-49C0-A3BE58E33D24}"/>
          </ac:spMkLst>
        </pc:spChg>
        <pc:spChg chg="add mod">
          <ac:chgData name="Bartłomiej Kozłowski" userId="d4abb82e1584b93a" providerId="LiveId" clId="{BEAB3FC0-EED7-4249-8AC4-A477B6FF1F8F}" dt="2023-08-23T12:06:49.358" v="1590" actId="113"/>
          <ac:spMkLst>
            <pc:docMk/>
            <pc:sldMk cId="1086875766" sldId="278"/>
            <ac:spMk id="3" creationId="{463175F9-68C9-3C1A-8A19-D46B0182FAB8}"/>
          </ac:spMkLst>
        </pc:spChg>
      </pc:sldChg>
      <pc:sldChg chg="delSp modSp new mod modTransition">
        <pc:chgData name="Bartłomiej Kozłowski" userId="d4abb82e1584b93a" providerId="LiveId" clId="{BEAB3FC0-EED7-4249-8AC4-A477B6FF1F8F}" dt="2023-08-23T13:34:21.849" v="2345"/>
        <pc:sldMkLst>
          <pc:docMk/>
          <pc:sldMk cId="4003550246" sldId="279"/>
        </pc:sldMkLst>
        <pc:spChg chg="mod">
          <ac:chgData name="Bartłomiej Kozłowski" userId="d4abb82e1584b93a" providerId="LiveId" clId="{BEAB3FC0-EED7-4249-8AC4-A477B6FF1F8F}" dt="2023-08-23T12:13:35.329" v="1662" actId="1076"/>
          <ac:spMkLst>
            <pc:docMk/>
            <pc:sldMk cId="4003550246" sldId="279"/>
            <ac:spMk id="2" creationId="{0E86A649-95C0-FAC6-CE2A-90B34754AAD1}"/>
          </ac:spMkLst>
        </pc:spChg>
        <pc:spChg chg="mod">
          <ac:chgData name="Bartłomiej Kozłowski" userId="d4abb82e1584b93a" providerId="LiveId" clId="{BEAB3FC0-EED7-4249-8AC4-A477B6FF1F8F}" dt="2023-08-23T12:15:40.777" v="1666" actId="1076"/>
          <ac:spMkLst>
            <pc:docMk/>
            <pc:sldMk cId="4003550246" sldId="279"/>
            <ac:spMk id="3" creationId="{F3FD4692-0C1D-45CA-4B14-1F763EF0DB41}"/>
          </ac:spMkLst>
        </pc:spChg>
        <pc:spChg chg="del mod">
          <ac:chgData name="Bartłomiej Kozłowski" userId="d4abb82e1584b93a" providerId="LiveId" clId="{BEAB3FC0-EED7-4249-8AC4-A477B6FF1F8F}" dt="2023-08-23T12:09:12.982" v="1620" actId="478"/>
          <ac:spMkLst>
            <pc:docMk/>
            <pc:sldMk cId="4003550246" sldId="279"/>
            <ac:spMk id="4" creationId="{5D1A672C-6840-1217-1C26-771299D71699}"/>
          </ac:spMkLst>
        </pc:spChg>
      </pc:sldChg>
      <pc:sldChg chg="addSp modSp new mod modTransition">
        <pc:chgData name="Bartłomiej Kozłowski" userId="d4abb82e1584b93a" providerId="LiveId" clId="{BEAB3FC0-EED7-4249-8AC4-A477B6FF1F8F}" dt="2023-08-23T13:34:21.849" v="2345"/>
        <pc:sldMkLst>
          <pc:docMk/>
          <pc:sldMk cId="3252264811" sldId="280"/>
        </pc:sldMkLst>
        <pc:spChg chg="add mod">
          <ac:chgData name="Bartłomiej Kozłowski" userId="d4abb82e1584b93a" providerId="LiveId" clId="{BEAB3FC0-EED7-4249-8AC4-A477B6FF1F8F}" dt="2023-08-23T12:22:45.248" v="1710" actId="113"/>
          <ac:spMkLst>
            <pc:docMk/>
            <pc:sldMk cId="3252264811" sldId="280"/>
            <ac:spMk id="2" creationId="{FE7EF984-E4CE-5670-1CE7-21B2B3C08E04}"/>
          </ac:spMkLst>
        </pc:spChg>
      </pc:sldChg>
      <pc:sldChg chg="delSp modSp new mod modTransition">
        <pc:chgData name="Bartłomiej Kozłowski" userId="d4abb82e1584b93a" providerId="LiveId" clId="{BEAB3FC0-EED7-4249-8AC4-A477B6FF1F8F}" dt="2023-08-23T13:34:21.849" v="2345"/>
        <pc:sldMkLst>
          <pc:docMk/>
          <pc:sldMk cId="2100628835" sldId="281"/>
        </pc:sldMkLst>
        <pc:spChg chg="mod">
          <ac:chgData name="Bartłomiej Kozłowski" userId="d4abb82e1584b93a" providerId="LiveId" clId="{BEAB3FC0-EED7-4249-8AC4-A477B6FF1F8F}" dt="2023-08-23T12:27:01.217" v="1735" actId="1076"/>
          <ac:spMkLst>
            <pc:docMk/>
            <pc:sldMk cId="2100628835" sldId="281"/>
            <ac:spMk id="2" creationId="{784EBD92-C366-EFF2-B206-262075810A68}"/>
          </ac:spMkLst>
        </pc:spChg>
        <pc:spChg chg="mod">
          <ac:chgData name="Bartłomiej Kozłowski" userId="d4abb82e1584b93a" providerId="LiveId" clId="{BEAB3FC0-EED7-4249-8AC4-A477B6FF1F8F}" dt="2023-08-23T12:27:21.466" v="1742" actId="1076"/>
          <ac:spMkLst>
            <pc:docMk/>
            <pc:sldMk cId="2100628835" sldId="281"/>
            <ac:spMk id="3" creationId="{01595D38-1BB7-A762-07D9-EDD65E5BB938}"/>
          </ac:spMkLst>
        </pc:spChg>
        <pc:spChg chg="del mod">
          <ac:chgData name="Bartłomiej Kozłowski" userId="d4abb82e1584b93a" providerId="LiveId" clId="{BEAB3FC0-EED7-4249-8AC4-A477B6FF1F8F}" dt="2023-08-23T12:21:41.973" v="1700" actId="478"/>
          <ac:spMkLst>
            <pc:docMk/>
            <pc:sldMk cId="2100628835" sldId="281"/>
            <ac:spMk id="4" creationId="{E5213A3C-89CB-2B44-442C-09CEBC0AA915}"/>
          </ac:spMkLst>
        </pc:spChg>
      </pc:sldChg>
      <pc:sldChg chg="modSp new mod modTransition">
        <pc:chgData name="Bartłomiej Kozłowski" userId="d4abb82e1584b93a" providerId="LiveId" clId="{BEAB3FC0-EED7-4249-8AC4-A477B6FF1F8F}" dt="2023-08-23T13:34:21.849" v="2345"/>
        <pc:sldMkLst>
          <pc:docMk/>
          <pc:sldMk cId="1811477115" sldId="282"/>
        </pc:sldMkLst>
        <pc:spChg chg="mod">
          <ac:chgData name="Bartłomiej Kozłowski" userId="d4abb82e1584b93a" providerId="LiveId" clId="{BEAB3FC0-EED7-4249-8AC4-A477B6FF1F8F}" dt="2023-08-23T12:37:30.436" v="1841" actId="2711"/>
          <ac:spMkLst>
            <pc:docMk/>
            <pc:sldMk cId="1811477115" sldId="282"/>
            <ac:spMk id="2" creationId="{125AAF26-FFE4-02B1-E4B2-F8907584FB22}"/>
          </ac:spMkLst>
        </pc:spChg>
      </pc:sldChg>
      <pc:sldChg chg="modSp new mod modTransition">
        <pc:chgData name="Bartłomiej Kozłowski" userId="d4abb82e1584b93a" providerId="LiveId" clId="{BEAB3FC0-EED7-4249-8AC4-A477B6FF1F8F}" dt="2023-08-23T13:34:21.849" v="2345"/>
        <pc:sldMkLst>
          <pc:docMk/>
          <pc:sldMk cId="756908421" sldId="283"/>
        </pc:sldMkLst>
        <pc:spChg chg="mod">
          <ac:chgData name="Bartłomiej Kozłowski" userId="d4abb82e1584b93a" providerId="LiveId" clId="{BEAB3FC0-EED7-4249-8AC4-A477B6FF1F8F}" dt="2023-08-23T12:37:33.815" v="1842" actId="113"/>
          <ac:spMkLst>
            <pc:docMk/>
            <pc:sldMk cId="756908421" sldId="283"/>
            <ac:spMk id="2" creationId="{BB7C811C-2E10-4774-64C9-44EA575BC8D1}"/>
          </ac:spMkLst>
        </pc:spChg>
      </pc:sldChg>
      <pc:sldChg chg="delSp modSp new mod modTransition">
        <pc:chgData name="Bartłomiej Kozłowski" userId="d4abb82e1584b93a" providerId="LiveId" clId="{BEAB3FC0-EED7-4249-8AC4-A477B6FF1F8F}" dt="2023-08-23T13:34:21.849" v="2345"/>
        <pc:sldMkLst>
          <pc:docMk/>
          <pc:sldMk cId="2322110023" sldId="284"/>
        </pc:sldMkLst>
        <pc:spChg chg="mod">
          <ac:chgData name="Bartłomiej Kozłowski" userId="d4abb82e1584b93a" providerId="LiveId" clId="{BEAB3FC0-EED7-4249-8AC4-A477B6FF1F8F}" dt="2023-08-23T12:40:41.549" v="1953" actId="1076"/>
          <ac:spMkLst>
            <pc:docMk/>
            <pc:sldMk cId="2322110023" sldId="284"/>
            <ac:spMk id="2" creationId="{17AE65DE-9E67-38F6-F04D-9CCC0BB27C1F}"/>
          </ac:spMkLst>
        </pc:spChg>
        <pc:spChg chg="mod">
          <ac:chgData name="Bartłomiej Kozłowski" userId="d4abb82e1584b93a" providerId="LiveId" clId="{BEAB3FC0-EED7-4249-8AC4-A477B6FF1F8F}" dt="2023-08-23T12:40:38.214" v="1952" actId="1076"/>
          <ac:spMkLst>
            <pc:docMk/>
            <pc:sldMk cId="2322110023" sldId="284"/>
            <ac:spMk id="3" creationId="{3E1777C9-8869-AE6D-ABBF-102A24F307DE}"/>
          </ac:spMkLst>
        </pc:spChg>
        <pc:spChg chg="del">
          <ac:chgData name="Bartłomiej Kozłowski" userId="d4abb82e1584b93a" providerId="LiveId" clId="{BEAB3FC0-EED7-4249-8AC4-A477B6FF1F8F}" dt="2023-08-23T12:39:17.078" v="1940" actId="478"/>
          <ac:spMkLst>
            <pc:docMk/>
            <pc:sldMk cId="2322110023" sldId="284"/>
            <ac:spMk id="4" creationId="{52526672-65C4-4479-DE36-EC59927EAA84}"/>
          </ac:spMkLst>
        </pc:spChg>
      </pc:sldChg>
      <pc:sldChg chg="delSp modSp new mod modTransition">
        <pc:chgData name="Bartłomiej Kozłowski" userId="d4abb82e1584b93a" providerId="LiveId" clId="{BEAB3FC0-EED7-4249-8AC4-A477B6FF1F8F}" dt="2023-08-23T13:34:21.849" v="2345"/>
        <pc:sldMkLst>
          <pc:docMk/>
          <pc:sldMk cId="3081970999" sldId="285"/>
        </pc:sldMkLst>
        <pc:spChg chg="mod">
          <ac:chgData name="Bartłomiej Kozłowski" userId="d4abb82e1584b93a" providerId="LiveId" clId="{BEAB3FC0-EED7-4249-8AC4-A477B6FF1F8F}" dt="2023-08-23T12:51:11.118" v="1998" actId="1076"/>
          <ac:spMkLst>
            <pc:docMk/>
            <pc:sldMk cId="3081970999" sldId="285"/>
            <ac:spMk id="2" creationId="{FE45B2E4-54C2-4C91-EDB7-C384829688C0}"/>
          </ac:spMkLst>
        </pc:spChg>
        <pc:spChg chg="mod">
          <ac:chgData name="Bartłomiej Kozłowski" userId="d4abb82e1584b93a" providerId="LiveId" clId="{BEAB3FC0-EED7-4249-8AC4-A477B6FF1F8F}" dt="2023-08-23T12:52:46.974" v="2018" actId="1076"/>
          <ac:spMkLst>
            <pc:docMk/>
            <pc:sldMk cId="3081970999" sldId="285"/>
            <ac:spMk id="3" creationId="{D3199CBF-794B-A326-5FBD-6EB8851D585E}"/>
          </ac:spMkLst>
        </pc:spChg>
        <pc:spChg chg="del mod">
          <ac:chgData name="Bartłomiej Kozłowski" userId="d4abb82e1584b93a" providerId="LiveId" clId="{BEAB3FC0-EED7-4249-8AC4-A477B6FF1F8F}" dt="2023-08-23T12:49:47.297" v="1980" actId="478"/>
          <ac:spMkLst>
            <pc:docMk/>
            <pc:sldMk cId="3081970999" sldId="285"/>
            <ac:spMk id="4" creationId="{C2280A4D-AFED-FAA4-665C-2D3812B7CAC1}"/>
          </ac:spMkLst>
        </pc:spChg>
      </pc:sldChg>
      <pc:sldChg chg="addSp modSp new mod modTransition">
        <pc:chgData name="Bartłomiej Kozłowski" userId="d4abb82e1584b93a" providerId="LiveId" clId="{BEAB3FC0-EED7-4249-8AC4-A477B6FF1F8F}" dt="2023-08-23T13:34:21.849" v="2345"/>
        <pc:sldMkLst>
          <pc:docMk/>
          <pc:sldMk cId="3245160102" sldId="286"/>
        </pc:sldMkLst>
        <pc:spChg chg="add mod">
          <ac:chgData name="Bartłomiej Kozłowski" userId="d4abb82e1584b93a" providerId="LiveId" clId="{BEAB3FC0-EED7-4249-8AC4-A477B6FF1F8F}" dt="2023-08-23T12:55:45.006" v="2040" actId="20577"/>
          <ac:spMkLst>
            <pc:docMk/>
            <pc:sldMk cId="3245160102" sldId="286"/>
            <ac:spMk id="2" creationId="{3F3FC866-C2F3-096D-0EB3-6325137662F8}"/>
          </ac:spMkLst>
        </pc:spChg>
      </pc:sldChg>
      <pc:sldChg chg="delSp modSp new mod modTransition">
        <pc:chgData name="Bartłomiej Kozłowski" userId="d4abb82e1584b93a" providerId="LiveId" clId="{BEAB3FC0-EED7-4249-8AC4-A477B6FF1F8F}" dt="2023-08-23T13:34:21.849" v="2345"/>
        <pc:sldMkLst>
          <pc:docMk/>
          <pc:sldMk cId="957521151" sldId="287"/>
        </pc:sldMkLst>
        <pc:spChg chg="mod">
          <ac:chgData name="Bartłomiej Kozłowski" userId="d4abb82e1584b93a" providerId="LiveId" clId="{BEAB3FC0-EED7-4249-8AC4-A477B6FF1F8F}" dt="2023-08-23T13:00:31.875" v="2151" actId="2711"/>
          <ac:spMkLst>
            <pc:docMk/>
            <pc:sldMk cId="957521151" sldId="287"/>
            <ac:spMk id="2" creationId="{44BCC81B-AEFE-65AE-65E6-FD658A71C757}"/>
          </ac:spMkLst>
        </pc:spChg>
        <pc:spChg chg="mod">
          <ac:chgData name="Bartłomiej Kozłowski" userId="d4abb82e1584b93a" providerId="LiveId" clId="{BEAB3FC0-EED7-4249-8AC4-A477B6FF1F8F}" dt="2023-08-23T12:59:42.614" v="2148" actId="1076"/>
          <ac:spMkLst>
            <pc:docMk/>
            <pc:sldMk cId="957521151" sldId="287"/>
            <ac:spMk id="3" creationId="{B6D89980-A94B-D779-A0D2-23D00CE6A652}"/>
          </ac:spMkLst>
        </pc:spChg>
        <pc:spChg chg="del">
          <ac:chgData name="Bartłomiej Kozłowski" userId="d4abb82e1584b93a" providerId="LiveId" clId="{BEAB3FC0-EED7-4249-8AC4-A477B6FF1F8F}" dt="2023-08-23T12:56:48.617" v="2068" actId="478"/>
          <ac:spMkLst>
            <pc:docMk/>
            <pc:sldMk cId="957521151" sldId="287"/>
            <ac:spMk id="4" creationId="{E7696233-B7F6-24B6-AFF0-8BD52182B89A}"/>
          </ac:spMkLst>
        </pc:spChg>
      </pc:sldChg>
      <pc:sldChg chg="delSp modSp new mod modTransition">
        <pc:chgData name="Bartłomiej Kozłowski" userId="d4abb82e1584b93a" providerId="LiveId" clId="{BEAB3FC0-EED7-4249-8AC4-A477B6FF1F8F}" dt="2023-08-23T13:34:21.849" v="2345"/>
        <pc:sldMkLst>
          <pc:docMk/>
          <pc:sldMk cId="2571823145" sldId="288"/>
        </pc:sldMkLst>
        <pc:spChg chg="mod">
          <ac:chgData name="Bartłomiej Kozłowski" userId="d4abb82e1584b93a" providerId="LiveId" clId="{BEAB3FC0-EED7-4249-8AC4-A477B6FF1F8F}" dt="2023-08-23T13:00:46.265" v="2158" actId="2711"/>
          <ac:spMkLst>
            <pc:docMk/>
            <pc:sldMk cId="2571823145" sldId="288"/>
            <ac:spMk id="2" creationId="{C28AEC31-D827-436D-9EC3-3EB7ABE89064}"/>
          </ac:spMkLst>
        </pc:spChg>
        <pc:spChg chg="mod">
          <ac:chgData name="Bartłomiej Kozłowski" userId="d4abb82e1584b93a" providerId="LiveId" clId="{BEAB3FC0-EED7-4249-8AC4-A477B6FF1F8F}" dt="2023-08-23T13:02:30.504" v="2170" actId="113"/>
          <ac:spMkLst>
            <pc:docMk/>
            <pc:sldMk cId="2571823145" sldId="288"/>
            <ac:spMk id="3" creationId="{866FB84D-059D-CC3B-C328-E210003358D4}"/>
          </ac:spMkLst>
        </pc:spChg>
        <pc:spChg chg="del">
          <ac:chgData name="Bartłomiej Kozłowski" userId="d4abb82e1584b93a" providerId="LiveId" clId="{BEAB3FC0-EED7-4249-8AC4-A477B6FF1F8F}" dt="2023-08-23T13:00:52.231" v="2160" actId="478"/>
          <ac:spMkLst>
            <pc:docMk/>
            <pc:sldMk cId="2571823145" sldId="288"/>
            <ac:spMk id="4" creationId="{EEA0DB77-2F69-36F5-F3A9-B683CE9F8E16}"/>
          </ac:spMkLst>
        </pc:spChg>
      </pc:sldChg>
      <pc:sldChg chg="new del">
        <pc:chgData name="Bartłomiej Kozłowski" userId="d4abb82e1584b93a" providerId="LiveId" clId="{BEAB3FC0-EED7-4249-8AC4-A477B6FF1F8F}" dt="2023-08-23T13:00:23.660" v="2150" actId="2696"/>
        <pc:sldMkLst>
          <pc:docMk/>
          <pc:sldMk cId="3310875516" sldId="288"/>
        </pc:sldMkLst>
      </pc:sldChg>
      <pc:sldChg chg="modSp new mod modTransition chgLayout">
        <pc:chgData name="Bartłomiej Kozłowski" userId="d4abb82e1584b93a" providerId="LiveId" clId="{BEAB3FC0-EED7-4249-8AC4-A477B6FF1F8F}" dt="2023-08-24T16:07:56.740" v="2709" actId="20577"/>
        <pc:sldMkLst>
          <pc:docMk/>
          <pc:sldMk cId="573248108" sldId="289"/>
        </pc:sldMkLst>
        <pc:spChg chg="mod ord">
          <ac:chgData name="Bartłomiej Kozłowski" userId="d4abb82e1584b93a" providerId="LiveId" clId="{BEAB3FC0-EED7-4249-8AC4-A477B6FF1F8F}" dt="2023-08-24T16:04:23.969" v="2677" actId="1076"/>
          <ac:spMkLst>
            <pc:docMk/>
            <pc:sldMk cId="573248108" sldId="289"/>
            <ac:spMk id="2" creationId="{C30B2D23-DE1A-BB98-0934-0DC08D8F3762}"/>
          </ac:spMkLst>
        </pc:spChg>
        <pc:spChg chg="mod ord">
          <ac:chgData name="Bartłomiej Kozłowski" userId="d4abb82e1584b93a" providerId="LiveId" clId="{BEAB3FC0-EED7-4249-8AC4-A477B6FF1F8F}" dt="2023-08-24T16:07:56.740" v="2709" actId="20577"/>
          <ac:spMkLst>
            <pc:docMk/>
            <pc:sldMk cId="573248108" sldId="289"/>
            <ac:spMk id="3" creationId="{1A8ED898-64F6-4FCE-14F3-5A238738EC74}"/>
          </ac:spMkLst>
        </pc:spChg>
      </pc:sldChg>
      <pc:sldMasterChg chg="modTransition modSldLayout">
        <pc:chgData name="Bartłomiej Kozłowski" userId="d4abb82e1584b93a" providerId="LiveId" clId="{BEAB3FC0-EED7-4249-8AC4-A477B6FF1F8F}" dt="2023-08-23T13:34:21.849" v="2345"/>
        <pc:sldMasterMkLst>
          <pc:docMk/>
          <pc:sldMasterMk cId="3082385512" sldId="2147483672"/>
        </pc:sldMasterMkLst>
        <pc:sldLayoutChg chg="modTransition">
          <pc:chgData name="Bartłomiej Kozłowski" userId="d4abb82e1584b93a" providerId="LiveId" clId="{BEAB3FC0-EED7-4249-8AC4-A477B6FF1F8F}" dt="2023-08-23T13:34:21.849" v="2345"/>
          <pc:sldLayoutMkLst>
            <pc:docMk/>
            <pc:sldMasterMk cId="3082385512" sldId="2147483672"/>
            <pc:sldLayoutMk cId="309804661" sldId="2147483673"/>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394906205" sldId="2147483674"/>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2353502485" sldId="2147483675"/>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1535866682" sldId="2147483676"/>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109045771" sldId="2147483677"/>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2443873093" sldId="2147483678"/>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829470987" sldId="2147483679"/>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3804135978" sldId="2147483680"/>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1419011877" sldId="2147483681"/>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1851774911" sldId="2147483682"/>
          </pc:sldLayoutMkLst>
        </pc:sldLayoutChg>
        <pc:sldLayoutChg chg="modTransition">
          <pc:chgData name="Bartłomiej Kozłowski" userId="d4abb82e1584b93a" providerId="LiveId" clId="{BEAB3FC0-EED7-4249-8AC4-A477B6FF1F8F}" dt="2023-08-23T13:34:21.849" v="2345"/>
          <pc:sldLayoutMkLst>
            <pc:docMk/>
            <pc:sldMasterMk cId="3082385512" sldId="2147483672"/>
            <pc:sldLayoutMk cId="56253962" sldId="214748368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683E5B10-B8A2-4756-B291-EB1E4CC6236D}" type="datetimeFigureOut">
              <a:rPr lang="pl-PL" smtClean="0"/>
              <a:t>24.08.2023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2082004409"/>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83E5B10-B8A2-4756-B291-EB1E4CC6236D}" type="datetimeFigureOut">
              <a:rPr lang="pl-PL" smtClean="0"/>
              <a:t>24.08.2023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309280084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83E5B10-B8A2-4756-B291-EB1E4CC6236D}" type="datetimeFigureOut">
              <a:rPr lang="pl-PL" smtClean="0"/>
              <a:t>24.08.2023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263235432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83E5B10-B8A2-4756-B291-EB1E4CC6236D}" type="datetimeFigureOut">
              <a:rPr lang="pl-PL" smtClean="0"/>
              <a:t>24.08.2023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1560661099"/>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683E5B10-B8A2-4756-B291-EB1E4CC6236D}" type="datetimeFigureOut">
              <a:rPr lang="pl-PL" smtClean="0"/>
              <a:t>24.08.2023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2562285668"/>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683E5B10-B8A2-4756-B291-EB1E4CC6236D}" type="datetimeFigureOut">
              <a:rPr lang="pl-PL" smtClean="0"/>
              <a:t>24.08.2023</a:t>
            </a:fld>
            <a:endParaRPr lang="pl-PL"/>
          </a:p>
        </p:txBody>
      </p:sp>
      <p:sp>
        <p:nvSpPr>
          <p:cNvPr id="9" name="Footer Placeholder 8"/>
          <p:cNvSpPr>
            <a:spLocks noGrp="1"/>
          </p:cNvSpPr>
          <p:nvPr>
            <p:ph type="ftr" sz="quarter" idx="11"/>
          </p:nvPr>
        </p:nvSpPr>
        <p:spPr/>
        <p:txBody>
          <a:bodyPr/>
          <a:lstStyle/>
          <a:p>
            <a:endParaRPr lang="pl-PL"/>
          </a:p>
        </p:txBody>
      </p:sp>
      <p:sp>
        <p:nvSpPr>
          <p:cNvPr id="10" name="Slide Number Placeholder 9"/>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232852764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683E5B10-B8A2-4756-B291-EB1E4CC6236D}" type="datetimeFigureOut">
              <a:rPr lang="pl-PL" smtClean="0"/>
              <a:t>24.08.2023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CFF271B-9BDB-4C82-BDA2-980486427CB3}" type="slidenum">
              <a:rPr lang="pl-PL" smtClean="0"/>
              <a:t>‹#›</a:t>
            </a:fld>
            <a:endParaRPr lang="pl-PL"/>
          </a:p>
        </p:txBody>
      </p:sp>
      <p:sp>
        <p:nvSpPr>
          <p:cNvPr id="10" name="Title 9"/>
          <p:cNvSpPr>
            <a:spLocks noGrp="1"/>
          </p:cNvSpPr>
          <p:nvPr>
            <p:ph type="title"/>
          </p:nvPr>
        </p:nvSpPr>
        <p:spPr/>
        <p:txBody>
          <a:bodyPr/>
          <a:lstStyle/>
          <a:p>
            <a:r>
              <a:rPr lang="pl-PL"/>
              <a:t>Kliknij, aby edytować styl</a:t>
            </a:r>
            <a:endParaRPr lang="en-US" dirty="0"/>
          </a:p>
        </p:txBody>
      </p:sp>
    </p:spTree>
    <p:extLst>
      <p:ext uri="{BB962C8B-B14F-4D97-AF65-F5344CB8AC3E}">
        <p14:creationId xmlns:p14="http://schemas.microsoft.com/office/powerpoint/2010/main" val="187768112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83E5B10-B8A2-4756-B291-EB1E4CC6236D}" type="datetimeFigureOut">
              <a:rPr lang="pl-PL" smtClean="0"/>
              <a:t>24.08.2023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412220342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E5B10-B8A2-4756-B291-EB1E4CC6236D}" type="datetimeFigureOut">
              <a:rPr lang="pl-PL" smtClean="0"/>
              <a:t>24.08.2023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175112394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683E5B10-B8A2-4756-B291-EB1E4CC6236D}" type="datetimeFigureOut">
              <a:rPr lang="pl-PL" smtClean="0"/>
              <a:t>24.08.2023</a:t>
            </a:fld>
            <a:endParaRPr lang="pl-P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pl-PL"/>
          </a:p>
        </p:txBody>
      </p:sp>
      <p:sp>
        <p:nvSpPr>
          <p:cNvPr id="11" name="Slide Number Placeholder 10"/>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143719686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83E5B10-B8A2-4756-B291-EB1E4CC6236D}" type="datetimeFigureOut">
              <a:rPr lang="pl-PL" smtClean="0"/>
              <a:t>24.08.2023</a:t>
            </a:fld>
            <a:endParaRPr lang="pl-P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pl-PL"/>
          </a:p>
        </p:txBody>
      </p:sp>
      <p:sp>
        <p:nvSpPr>
          <p:cNvPr id="10" name="Slide Number Placeholder 9"/>
          <p:cNvSpPr>
            <a:spLocks noGrp="1"/>
          </p:cNvSpPr>
          <p:nvPr>
            <p:ph type="sldNum" sz="quarter" idx="12"/>
          </p:nvPr>
        </p:nvSpPr>
        <p:spPr/>
        <p:txBody>
          <a:bodyPr/>
          <a:lstStyle/>
          <a:p>
            <a:fld id="{0CFF271B-9BDB-4C82-BDA2-980486427CB3}" type="slidenum">
              <a:rPr lang="pl-PL" smtClean="0"/>
              <a:t>‹#›</a:t>
            </a:fld>
            <a:endParaRPr lang="pl-PL"/>
          </a:p>
        </p:txBody>
      </p:sp>
    </p:spTree>
    <p:extLst>
      <p:ext uri="{BB962C8B-B14F-4D97-AF65-F5344CB8AC3E}">
        <p14:creationId xmlns:p14="http://schemas.microsoft.com/office/powerpoint/2010/main" val="152483860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683E5B10-B8A2-4756-B291-EB1E4CC6236D}" type="datetimeFigureOut">
              <a:rPr lang="pl-PL" smtClean="0"/>
              <a:t>24.08.2023</a:t>
            </a:fld>
            <a:endParaRPr lang="pl-P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pl-P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0CFF271B-9BDB-4C82-BDA2-980486427CB3}" type="slidenum">
              <a:rPr lang="pl-PL" smtClean="0"/>
              <a:t>‹#›</a:t>
            </a:fld>
            <a:endParaRPr lang="pl-PL"/>
          </a:p>
        </p:txBody>
      </p:sp>
    </p:spTree>
    <p:extLst>
      <p:ext uri="{BB962C8B-B14F-4D97-AF65-F5344CB8AC3E}">
        <p14:creationId xmlns:p14="http://schemas.microsoft.com/office/powerpoint/2010/main" val="17556587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p:transition>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druglibrary.org/schaffer/hemp/general/who-index.ht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3B1385-5E59-3987-3A23-2CCB912A81C2}"/>
              </a:ext>
            </a:extLst>
          </p:cNvPr>
          <p:cNvSpPr>
            <a:spLocks noGrp="1"/>
          </p:cNvSpPr>
          <p:nvPr>
            <p:ph type="ctrTitle"/>
          </p:nvPr>
        </p:nvSpPr>
        <p:spPr>
          <a:xfrm>
            <a:off x="1529772" y="2447140"/>
            <a:ext cx="9132455" cy="1963719"/>
          </a:xfrm>
        </p:spPr>
        <p:txBody>
          <a:bodyPr>
            <a:normAutofit/>
          </a:bodyPr>
          <a:lstStyle/>
          <a:p>
            <a:r>
              <a:rPr lang="pl-PL" sz="3200" b="1" i="1" dirty="0">
                <a:latin typeface="Book Antiqua" panose="02040602050305030304" pitchFamily="18" charset="0"/>
              </a:rPr>
              <a:t>Biologiczne, psychologiczne i społeczne przyczyny uzależnień oraz ich profilaktyka i leczenie</a:t>
            </a:r>
          </a:p>
        </p:txBody>
      </p:sp>
      <p:sp>
        <p:nvSpPr>
          <p:cNvPr id="3" name="Podtytuł 2">
            <a:extLst>
              <a:ext uri="{FF2B5EF4-FFF2-40B4-BE49-F238E27FC236}">
                <a16:creationId xmlns:a16="http://schemas.microsoft.com/office/drawing/2014/main" id="{6A33C25F-B146-5238-7E68-CDFFA68BCB46}"/>
              </a:ext>
            </a:extLst>
          </p:cNvPr>
          <p:cNvSpPr>
            <a:spLocks noGrp="1"/>
          </p:cNvSpPr>
          <p:nvPr>
            <p:ph type="subTitle" idx="1"/>
          </p:nvPr>
        </p:nvSpPr>
        <p:spPr>
          <a:xfrm>
            <a:off x="7509241" y="6414427"/>
            <a:ext cx="6801612" cy="1239894"/>
          </a:xfrm>
        </p:spPr>
        <p:txBody>
          <a:bodyPr>
            <a:normAutofit/>
          </a:bodyPr>
          <a:lstStyle/>
          <a:p>
            <a:r>
              <a:rPr lang="pl-PL" sz="2400" i="1" dirty="0">
                <a:latin typeface="Book Antiqua" panose="02040602050305030304" pitchFamily="18" charset="0"/>
              </a:rPr>
              <a:t>Alicja Kozłowska</a:t>
            </a:r>
          </a:p>
        </p:txBody>
      </p:sp>
    </p:spTree>
    <p:extLst>
      <p:ext uri="{BB962C8B-B14F-4D97-AF65-F5344CB8AC3E}">
        <p14:creationId xmlns:p14="http://schemas.microsoft.com/office/powerpoint/2010/main" val="1869820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BE6-1541-0980-AE24-5A0DF7E76FC0}"/>
              </a:ext>
            </a:extLst>
          </p:cNvPr>
          <p:cNvSpPr>
            <a:spLocks noGrp="1"/>
          </p:cNvSpPr>
          <p:nvPr>
            <p:ph type="title"/>
          </p:nvPr>
        </p:nvSpPr>
        <p:spPr>
          <a:xfrm>
            <a:off x="2231135" y="592126"/>
            <a:ext cx="7729728" cy="1188720"/>
          </a:xfrm>
        </p:spPr>
        <p:txBody>
          <a:bodyPr>
            <a:normAutofit/>
          </a:bodyPr>
          <a:lstStyle/>
          <a:p>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3. Objawy abstynencyjne w sytuacji ograniczenia lub przerwania zażywania:</a:t>
            </a:r>
            <a:endParaRPr lang="pl-PL" dirty="0">
              <a:latin typeface="Book Antiqua" panose="02040602050305030304" pitchFamily="18" charset="0"/>
            </a:endParaRPr>
          </a:p>
        </p:txBody>
      </p:sp>
      <p:sp>
        <p:nvSpPr>
          <p:cNvPr id="3" name="Symbol zastępczy zawartości 2">
            <a:extLst>
              <a:ext uri="{FF2B5EF4-FFF2-40B4-BE49-F238E27FC236}">
                <a16:creationId xmlns:a16="http://schemas.microsoft.com/office/drawing/2014/main" id="{5EE6297C-6410-ED49-DAE1-B01484F23561}"/>
              </a:ext>
            </a:extLst>
          </p:cNvPr>
          <p:cNvSpPr>
            <a:spLocks noGrp="1"/>
          </p:cNvSpPr>
          <p:nvPr>
            <p:ph sz="half" idx="1"/>
          </p:nvPr>
        </p:nvSpPr>
        <p:spPr>
          <a:xfrm>
            <a:off x="2029023" y="2390080"/>
            <a:ext cx="8133947" cy="2521697"/>
          </a:xfrm>
        </p:spPr>
        <p:txBody>
          <a:bodyPr>
            <a:normAutofit/>
          </a:bodyPr>
          <a:lstStyle/>
          <a:p>
            <a:pPr lvl="0">
              <a:lnSpc>
                <a:spcPct val="107000"/>
              </a:lnSpc>
              <a:spcAft>
                <a:spcPts val="800"/>
              </a:spcAft>
              <a:buClrTx/>
              <a:buFont typeface="Courier New" panose="02070309020205020404" pitchFamily="49" charset="0"/>
              <a:buChar char="o"/>
              <a:tabLst>
                <a:tab pos="228600" algn="l"/>
              </a:tabLst>
            </a:pP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przykre stany psychiczne (epizody psychotyczne, stany paranoidalne, depresja, lęk) lub fizyczne (drżenie, nadciśnienie, nudności, potliwość, zaburzenia snu, bóle głowy, kołatanie serca)</a:t>
            </a:r>
          </a:p>
          <a:p>
            <a:pPr lvl="0">
              <a:lnSpc>
                <a:spcPct val="107000"/>
              </a:lnSpc>
              <a:spcAft>
                <a:spcPts val="800"/>
              </a:spcAft>
              <a:buClrTx/>
              <a:buFont typeface="Courier New" panose="02070309020205020404" pitchFamily="49" charset="0"/>
              <a:buChar char="o"/>
              <a:tabLst>
                <a:tab pos="228600" algn="l"/>
              </a:tabLst>
            </a:pP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doznawanie ulgi po zakończeniu przerwy w zażywaniu</a:t>
            </a:r>
          </a:p>
          <a:p>
            <a:pPr lvl="0">
              <a:lnSpc>
                <a:spcPct val="107000"/>
              </a:lnSpc>
              <a:spcAft>
                <a:spcPts val="800"/>
              </a:spcAft>
              <a:buClrTx/>
              <a:buFont typeface="Courier New" panose="02070309020205020404" pitchFamily="49" charset="0"/>
              <a:buChar char="o"/>
              <a:tabLst>
                <a:tab pos="228600" algn="l"/>
              </a:tabLst>
            </a:pP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picie / zażywanie w celu uniknięcia zespołu abstynencyjnego</a:t>
            </a:r>
          </a:p>
          <a:p>
            <a:pPr marL="0" indent="0">
              <a:buNone/>
            </a:pPr>
            <a:endParaRPr lang="pl-PL" dirty="0"/>
          </a:p>
        </p:txBody>
      </p:sp>
      <p:sp>
        <p:nvSpPr>
          <p:cNvPr id="5" name="pole tekstowe 4">
            <a:extLst>
              <a:ext uri="{FF2B5EF4-FFF2-40B4-BE49-F238E27FC236}">
                <a16:creationId xmlns:a16="http://schemas.microsoft.com/office/drawing/2014/main" id="{F9B96B45-26DF-D1B7-C07B-977FA53266C3}"/>
              </a:ext>
            </a:extLst>
          </p:cNvPr>
          <p:cNvSpPr txBox="1"/>
          <p:nvPr/>
        </p:nvSpPr>
        <p:spPr>
          <a:xfrm>
            <a:off x="2130079" y="4467920"/>
            <a:ext cx="7931837" cy="1708160"/>
          </a:xfrm>
          <a:prstGeom prst="rect">
            <a:avLst/>
          </a:prstGeom>
          <a:noFill/>
        </p:spPr>
        <p:txBody>
          <a:bodyPr wrap="square" rtlCol="0">
            <a:spAutoFit/>
          </a:bodyPr>
          <a:lstStyle/>
          <a:p>
            <a:r>
              <a:rPr lang="pl-PL" sz="1500" dirty="0">
                <a:effectLst/>
                <a:latin typeface="Book Antiqua" panose="02040602050305030304" pitchFamily="18" charset="0"/>
                <a:ea typeface="Calibri" panose="020F0502020204030204" pitchFamily="34" charset="0"/>
                <a:cs typeface="Times New Roman" panose="02020603050405020304" pitchFamily="18" charset="0"/>
              </a:rPr>
              <a:t>Uzależniony sposób radzenia sobie z dyskomfortem i napięciem to nałóg. Nieprzyjemne objawy abstynencyjne to nie tzw. kac, czyli nie problem z metabolizowaniem nadmiaru toksycznej substancji wprowadzonej do organizmu, której nadwyżki powodują przykre konsekwencje. Zespół abstynencyjny jest wynikiem odstawienia substancji po długotrwałym zażywaniu, do którego organizm przystosował się na poziomie biochemicznym. Gwałtowne przerwanie dalszej intoksykacji powoduje bolesne konsekwencje, a nawet może prowadzić do uszkodzenia nerwów lub śmierci. </a:t>
            </a:r>
            <a:endParaRPr lang="pl-PL" sz="1500" dirty="0">
              <a:latin typeface="Book Antiqua" panose="02040602050305030304" pitchFamily="18" charset="0"/>
            </a:endParaRPr>
          </a:p>
        </p:txBody>
      </p:sp>
    </p:spTree>
    <p:extLst>
      <p:ext uri="{BB962C8B-B14F-4D97-AF65-F5344CB8AC3E}">
        <p14:creationId xmlns:p14="http://schemas.microsoft.com/office/powerpoint/2010/main" val="2806184012"/>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A063AD-E2AF-46C8-434A-96CFE7B650EA}"/>
              </a:ext>
            </a:extLst>
          </p:cNvPr>
          <p:cNvSpPr>
            <a:spLocks noGrp="1"/>
          </p:cNvSpPr>
          <p:nvPr>
            <p:ph type="title"/>
          </p:nvPr>
        </p:nvSpPr>
        <p:spPr/>
        <p:txBody>
          <a:bodyPr/>
          <a:lstStyle/>
          <a:p>
            <a:r>
              <a:rPr lang="pl-PL" b="1" dirty="0">
                <a:latin typeface="Book Antiqua" panose="02040602050305030304" pitchFamily="18" charset="0"/>
              </a:rPr>
              <a:t>4. Zmieniona tolerancja</a:t>
            </a:r>
          </a:p>
        </p:txBody>
      </p:sp>
      <p:sp>
        <p:nvSpPr>
          <p:cNvPr id="3" name="Symbol zastępczy zawartości 2">
            <a:extLst>
              <a:ext uri="{FF2B5EF4-FFF2-40B4-BE49-F238E27FC236}">
                <a16:creationId xmlns:a16="http://schemas.microsoft.com/office/drawing/2014/main" id="{52AC5517-24FC-06D3-FB01-3639ABD9397E}"/>
              </a:ext>
            </a:extLst>
          </p:cNvPr>
          <p:cNvSpPr>
            <a:spLocks noGrp="1"/>
          </p:cNvSpPr>
          <p:nvPr>
            <p:ph sz="half" idx="1"/>
          </p:nvPr>
        </p:nvSpPr>
        <p:spPr>
          <a:xfrm>
            <a:off x="2068426" y="3092823"/>
            <a:ext cx="8055147" cy="2172073"/>
          </a:xfrm>
        </p:spPr>
        <p:txBody>
          <a:bodyPr/>
          <a:lstStyle/>
          <a:p>
            <a:pPr lvl="0">
              <a:lnSpc>
                <a:spcPct val="107000"/>
              </a:lnSpc>
              <a:spcAft>
                <a:spcPts val="800"/>
              </a:spcAft>
              <a:buClrTx/>
              <a:buFont typeface="Courier New" panose="02070309020205020404" pitchFamily="49" charset="0"/>
              <a:buChar char="o"/>
              <a:tabLst>
                <a:tab pos="228600" algn="l"/>
              </a:tabLst>
            </a:pPr>
            <a:r>
              <a:rPr lang="pl-PL" sz="2000" kern="100" dirty="0">
                <a:effectLst/>
                <a:latin typeface="Book Antiqua" panose="02040602050305030304" pitchFamily="18" charset="0"/>
                <a:ea typeface="Times New Roman" panose="02020603050405020304" pitchFamily="18" charset="0"/>
                <a:cs typeface="Times New Roman" panose="02020603050405020304" pitchFamily="18" charset="0"/>
              </a:rPr>
              <a:t>ta sama dawka powoduje mniejszy efekt,</a:t>
            </a:r>
          </a:p>
          <a:p>
            <a:pPr lvl="0">
              <a:lnSpc>
                <a:spcPct val="107000"/>
              </a:lnSpc>
              <a:spcAft>
                <a:spcPts val="800"/>
              </a:spcAft>
              <a:buClrTx/>
              <a:buFont typeface="Courier New" panose="02070309020205020404" pitchFamily="49" charset="0"/>
              <a:buChar char="o"/>
              <a:tabLst>
                <a:tab pos="228600" algn="l"/>
              </a:tabLst>
            </a:pPr>
            <a:r>
              <a:rPr lang="pl-PL" sz="2000" kern="100" dirty="0">
                <a:effectLst/>
                <a:latin typeface="Book Antiqua" panose="02040602050305030304" pitchFamily="18" charset="0"/>
                <a:ea typeface="Times New Roman" panose="02020603050405020304" pitchFamily="18" charset="0"/>
                <a:cs typeface="Times New Roman" panose="02020603050405020304" pitchFamily="18" charset="0"/>
              </a:rPr>
              <a:t>potrzeba większej dawki dla utrzymania pożądanego efektu,</a:t>
            </a:r>
          </a:p>
          <a:p>
            <a:pPr lvl="0">
              <a:lnSpc>
                <a:spcPct val="107000"/>
              </a:lnSpc>
              <a:spcAft>
                <a:spcPts val="800"/>
              </a:spcAft>
              <a:buClrTx/>
              <a:buFont typeface="Courier New" panose="02070309020205020404" pitchFamily="49" charset="0"/>
              <a:buChar char="o"/>
              <a:tabLst>
                <a:tab pos="228600" algn="l"/>
              </a:tabLst>
            </a:pPr>
            <a:r>
              <a:rPr lang="pl-PL" sz="2000" kern="100" dirty="0">
                <a:effectLst/>
                <a:latin typeface="Book Antiqua" panose="02040602050305030304" pitchFamily="18" charset="0"/>
                <a:ea typeface="Times New Roman" panose="02020603050405020304" pitchFamily="18" charset="0"/>
                <a:cs typeface="Times New Roman" panose="02020603050405020304" pitchFamily="18" charset="0"/>
              </a:rPr>
              <a:t>zanik objawów zatrucia</a:t>
            </a:r>
          </a:p>
          <a:p>
            <a:endParaRPr lang="pl-PL" dirty="0"/>
          </a:p>
        </p:txBody>
      </p:sp>
    </p:spTree>
    <p:extLst>
      <p:ext uri="{BB962C8B-B14F-4D97-AF65-F5344CB8AC3E}">
        <p14:creationId xmlns:p14="http://schemas.microsoft.com/office/powerpoint/2010/main" val="378924143"/>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602EBB-9C69-FA33-E708-45D94023DA93}"/>
              </a:ext>
            </a:extLst>
          </p:cNvPr>
          <p:cNvSpPr>
            <a:spLocks noGrp="1"/>
          </p:cNvSpPr>
          <p:nvPr>
            <p:ph type="title"/>
          </p:nvPr>
        </p:nvSpPr>
        <p:spPr>
          <a:xfrm>
            <a:off x="1988819" y="530442"/>
            <a:ext cx="7729728" cy="1188720"/>
          </a:xfrm>
        </p:spPr>
        <p:txBody>
          <a:bodyPr/>
          <a:lstStyle/>
          <a:p>
            <a:r>
              <a:rPr lang="pl-PL" sz="1800" b="1" dirty="0">
                <a:effectLst/>
                <a:latin typeface="Book Antiqua" panose="02040602050305030304" pitchFamily="18" charset="0"/>
                <a:ea typeface="Calibri" panose="020F0502020204030204" pitchFamily="34" charset="0"/>
                <a:cs typeface="Times New Roman" panose="02020603050405020304" pitchFamily="18" charset="0"/>
              </a:rPr>
              <a:t>5. Rosnąca koncentracja życia wokół uzależnienia i Zanik innych zainteresowań</a:t>
            </a:r>
            <a:endParaRPr lang="pl-PL" dirty="0">
              <a:latin typeface="Book Antiqua" panose="02040602050305030304" pitchFamily="18" charset="0"/>
            </a:endParaRPr>
          </a:p>
        </p:txBody>
      </p:sp>
      <p:sp>
        <p:nvSpPr>
          <p:cNvPr id="3" name="Symbol zastępczy zawartości 2">
            <a:extLst>
              <a:ext uri="{FF2B5EF4-FFF2-40B4-BE49-F238E27FC236}">
                <a16:creationId xmlns:a16="http://schemas.microsoft.com/office/drawing/2014/main" id="{8277A6D2-5006-28A2-2CBC-2AAE81E19F9E}"/>
              </a:ext>
            </a:extLst>
          </p:cNvPr>
          <p:cNvSpPr>
            <a:spLocks noGrp="1"/>
          </p:cNvSpPr>
          <p:nvPr>
            <p:ph sz="half" idx="1"/>
          </p:nvPr>
        </p:nvSpPr>
        <p:spPr>
          <a:xfrm>
            <a:off x="1925484" y="2111091"/>
            <a:ext cx="7856397" cy="3101982"/>
          </a:xfrm>
        </p:spPr>
        <p:txBody>
          <a:bodyPr>
            <a:normAutofit/>
          </a:bodyPr>
          <a:lstStyle/>
          <a:p>
            <a:pPr lvl="0">
              <a:lnSpc>
                <a:spcPct val="107000"/>
              </a:lnSpc>
              <a:spcAft>
                <a:spcPts val="800"/>
              </a:spcAft>
              <a:buClrTx/>
              <a:buFont typeface="Courier New" panose="02070309020205020404" pitchFamily="49" charset="0"/>
              <a:buChar char="o"/>
              <a:tabLst>
                <a:tab pos="228600" algn="l"/>
              </a:tabLst>
            </a:pP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wzrost ilości czasu poświęcanego na zdobywanie środka, zażywanie i trzeźwienie</a:t>
            </a:r>
          </a:p>
          <a:p>
            <a:pPr lvl="0">
              <a:lnSpc>
                <a:spcPct val="107000"/>
              </a:lnSpc>
              <a:spcAft>
                <a:spcPts val="800"/>
              </a:spcAft>
              <a:buClrTx/>
              <a:buFont typeface="Courier New" panose="02070309020205020404" pitchFamily="49" charset="0"/>
              <a:buChar char="o"/>
              <a:tabLst>
                <a:tab pos="228600" algn="l"/>
              </a:tabLst>
            </a:pP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zawężenie </a:t>
            </a:r>
            <a:r>
              <a:rPr lang="pl-PL" sz="1500" kern="100" dirty="0" err="1">
                <a:effectLst/>
                <a:latin typeface="Book Antiqua" panose="02040602050305030304" pitchFamily="18" charset="0"/>
                <a:ea typeface="Times New Roman" panose="02020603050405020304" pitchFamily="18" charset="0"/>
                <a:cs typeface="Times New Roman" panose="02020603050405020304" pitchFamily="18" charset="0"/>
              </a:rPr>
              <a:t>zachowań</a:t>
            </a: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 związanych z zażywaniem, przestaje mieć znaczenie z kim zażywa się środek</a:t>
            </a:r>
          </a:p>
          <a:p>
            <a:pPr lvl="0">
              <a:lnSpc>
                <a:spcPct val="107000"/>
              </a:lnSpc>
              <a:spcAft>
                <a:spcPts val="800"/>
              </a:spcAft>
              <a:buClrTx/>
              <a:buFont typeface="Courier New" panose="02070309020205020404" pitchFamily="49" charset="0"/>
              <a:buChar char="o"/>
              <a:tabLst>
                <a:tab pos="228600" algn="l"/>
              </a:tabLst>
            </a:pP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ograniczenie aktywności zawodowej, społecznej, rodzinnej, rekreacyjnej</a:t>
            </a:r>
          </a:p>
          <a:p>
            <a:pPr lvl="0">
              <a:lnSpc>
                <a:spcPct val="107000"/>
              </a:lnSpc>
              <a:spcAft>
                <a:spcPts val="800"/>
              </a:spcAft>
              <a:buClrTx/>
              <a:buFont typeface="Courier New" panose="02070309020205020404" pitchFamily="49" charset="0"/>
              <a:buChar char="o"/>
              <a:tabLst>
                <a:tab pos="228600" algn="l"/>
              </a:tabLst>
            </a:pPr>
            <a:r>
              <a:rPr lang="pl-PL" sz="1500" kern="100" dirty="0">
                <a:effectLst/>
                <a:latin typeface="Book Antiqua" panose="02040602050305030304" pitchFamily="18" charset="0"/>
                <a:ea typeface="Times New Roman" panose="02020603050405020304" pitchFamily="18" charset="0"/>
                <a:cs typeface="Times New Roman" panose="02020603050405020304" pitchFamily="18" charset="0"/>
              </a:rPr>
              <a:t>ograniczenie innych źródeł stymulacji i regulacji emocji</a:t>
            </a:r>
          </a:p>
          <a:p>
            <a:endParaRPr lang="pl-PL" dirty="0"/>
          </a:p>
        </p:txBody>
      </p:sp>
      <p:sp>
        <p:nvSpPr>
          <p:cNvPr id="4" name="Symbol zastępczy zawartości 3">
            <a:extLst>
              <a:ext uri="{FF2B5EF4-FFF2-40B4-BE49-F238E27FC236}">
                <a16:creationId xmlns:a16="http://schemas.microsoft.com/office/drawing/2014/main" id="{9CDF131C-2C1B-B8D3-74B8-A60C165FB8AA}"/>
              </a:ext>
            </a:extLst>
          </p:cNvPr>
          <p:cNvSpPr>
            <a:spLocks noGrp="1"/>
          </p:cNvSpPr>
          <p:nvPr>
            <p:ph sz="half" idx="2"/>
          </p:nvPr>
        </p:nvSpPr>
        <p:spPr>
          <a:xfrm>
            <a:off x="1862151" y="4511667"/>
            <a:ext cx="7856396" cy="3101982"/>
          </a:xfrm>
        </p:spPr>
        <p:txBody>
          <a:bodyPr>
            <a:normAutofit/>
          </a:bodyPr>
          <a:lstStyle/>
          <a:p>
            <a:pPr marL="0" indent="0">
              <a:buNone/>
            </a:pPr>
            <a:r>
              <a:rPr lang="pl-PL" sz="1500" dirty="0">
                <a:effectLst/>
                <a:latin typeface="Book Antiqua" panose="02040602050305030304" pitchFamily="18" charset="0"/>
                <a:ea typeface="Calibri" panose="020F0502020204030204" pitchFamily="34" charset="0"/>
                <a:cs typeface="Times New Roman" panose="02020603050405020304" pitchFamily="18" charset="0"/>
              </a:rPr>
              <a:t>Przyjmowanie substancji staje się centralnym punktem życia, zwłaszcza regulacji emocji i zaspokajania potrzeb. Myśli o tym, ile czasu musi minąć do kolejnego upojenia absorbują uwagę. Używka staje się największą wartością w życiu, zaś inne źródła gratyfikacji tracą na znaczeniu. W przypadku nielegalnych substancji chory gotów jest podejmować ryzyko kontaktów ze światem przestępczym i narażania się na kolizje z aparatem prawnym oraz poświęca coraz więcej czasu na ukrywanie swojej aktywności.</a:t>
            </a:r>
            <a:endParaRPr lang="pl-PL" sz="1500" dirty="0">
              <a:latin typeface="Book Antiqua" panose="02040602050305030304" pitchFamily="18" charset="0"/>
            </a:endParaRPr>
          </a:p>
        </p:txBody>
      </p:sp>
    </p:spTree>
    <p:extLst>
      <p:ext uri="{BB962C8B-B14F-4D97-AF65-F5344CB8AC3E}">
        <p14:creationId xmlns:p14="http://schemas.microsoft.com/office/powerpoint/2010/main" val="1192941336"/>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EF5AED-8C7B-E368-076B-9AE0509E51E2}"/>
              </a:ext>
            </a:extLst>
          </p:cNvPr>
          <p:cNvSpPr>
            <a:spLocks noGrp="1"/>
          </p:cNvSpPr>
          <p:nvPr>
            <p:ph type="title"/>
          </p:nvPr>
        </p:nvSpPr>
        <p:spPr/>
        <p:txBody>
          <a:bodyPr/>
          <a:lstStyle/>
          <a:p>
            <a:r>
              <a:rPr lang="pl-PL" sz="1800" b="1" dirty="0">
                <a:effectLst/>
                <a:latin typeface="Book Antiqua" panose="02040602050305030304" pitchFamily="18" charset="0"/>
                <a:ea typeface="Calibri" panose="020F0502020204030204" pitchFamily="34" charset="0"/>
                <a:cs typeface="Times New Roman" panose="02020603050405020304" pitchFamily="18" charset="0"/>
              </a:rPr>
              <a:t>6. Uporczywe zażywanie mimo świadomości o szkodliwości nałogu dla zdrowia i życia społecznego </a:t>
            </a:r>
            <a:endParaRPr lang="pl-PL" b="1" dirty="0">
              <a:latin typeface="Book Antiqua" panose="02040602050305030304" pitchFamily="18" charset="0"/>
            </a:endParaRPr>
          </a:p>
        </p:txBody>
      </p:sp>
      <p:sp>
        <p:nvSpPr>
          <p:cNvPr id="3" name="Symbol zastępczy zawartości 2">
            <a:extLst>
              <a:ext uri="{FF2B5EF4-FFF2-40B4-BE49-F238E27FC236}">
                <a16:creationId xmlns:a16="http://schemas.microsoft.com/office/drawing/2014/main" id="{AF399303-E9BE-CC19-BD87-218B74980F1B}"/>
              </a:ext>
            </a:extLst>
          </p:cNvPr>
          <p:cNvSpPr>
            <a:spLocks noGrp="1"/>
          </p:cNvSpPr>
          <p:nvPr>
            <p:ph sz="half" idx="1"/>
          </p:nvPr>
        </p:nvSpPr>
        <p:spPr>
          <a:xfrm>
            <a:off x="1906524" y="3238679"/>
            <a:ext cx="8378952" cy="3101982"/>
          </a:xfrm>
        </p:spPr>
        <p:txBody>
          <a:bodyPr/>
          <a:lstStyle/>
          <a:p>
            <a:pPr>
              <a:buClrTx/>
              <a:buFont typeface="Courier New" panose="02070309020205020404" pitchFamily="49" charset="0"/>
              <a:buChar char="o"/>
            </a:pPr>
            <a:r>
              <a:rPr lang="pl-PL" sz="2000" kern="100" dirty="0">
                <a:effectLst/>
                <a:latin typeface="Book Antiqua" panose="02040602050305030304" pitchFamily="18" charset="0"/>
                <a:ea typeface="Calibri" panose="020F0502020204030204" pitchFamily="34" charset="0"/>
                <a:cs typeface="Times New Roman" panose="02020603050405020304" pitchFamily="18" charset="0"/>
              </a:rPr>
              <a:t> pomijanie dowodów niekorzystnego wpływu, o których osoba wiedziała lub powinna wiedzieć</a:t>
            </a:r>
          </a:p>
          <a:p>
            <a:pPr marL="0" indent="0">
              <a:buNone/>
            </a:pPr>
            <a:endParaRPr lang="pl-PL" dirty="0"/>
          </a:p>
        </p:txBody>
      </p:sp>
    </p:spTree>
    <p:extLst>
      <p:ext uri="{BB962C8B-B14F-4D97-AF65-F5344CB8AC3E}">
        <p14:creationId xmlns:p14="http://schemas.microsoft.com/office/powerpoint/2010/main" val="684416304"/>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33718-1A79-18CE-E9AF-9D467310253E}"/>
              </a:ext>
            </a:extLst>
          </p:cNvPr>
          <p:cNvSpPr>
            <a:spLocks noGrp="1"/>
          </p:cNvSpPr>
          <p:nvPr>
            <p:ph type="title"/>
          </p:nvPr>
        </p:nvSpPr>
        <p:spPr/>
        <p:txBody>
          <a:bodyPr>
            <a:normAutofit/>
          </a:bodyPr>
          <a:lstStyle/>
          <a:p>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Dodatkowo problemy charakterystyczne dla uzależnienia od substancji obejmują:</a:t>
            </a:r>
            <a:endParaRPr lang="pl-PL" dirty="0">
              <a:latin typeface="Book Antiqua" panose="02040602050305030304" pitchFamily="18" charset="0"/>
            </a:endParaRPr>
          </a:p>
        </p:txBody>
      </p:sp>
      <p:sp>
        <p:nvSpPr>
          <p:cNvPr id="3" name="Symbol zastępczy zawartości 2">
            <a:extLst>
              <a:ext uri="{FF2B5EF4-FFF2-40B4-BE49-F238E27FC236}">
                <a16:creationId xmlns:a16="http://schemas.microsoft.com/office/drawing/2014/main" id="{E12FC07D-D717-F35F-2D3C-7E0FF466AA81}"/>
              </a:ext>
            </a:extLst>
          </p:cNvPr>
          <p:cNvSpPr>
            <a:spLocks noGrp="1"/>
          </p:cNvSpPr>
          <p:nvPr>
            <p:ph sz="half" idx="1"/>
          </p:nvPr>
        </p:nvSpPr>
        <p:spPr>
          <a:xfrm>
            <a:off x="2231136" y="2701680"/>
            <a:ext cx="8810244" cy="2002909"/>
          </a:xfrm>
        </p:spPr>
        <p:txBody>
          <a:bodyPr>
            <a:normAutofit fontScale="25000" lnSpcReduction="20000"/>
          </a:bodyPr>
          <a:lstStyle/>
          <a:p>
            <a:pPr>
              <a:lnSpc>
                <a:spcPct val="107000"/>
              </a:lnSpc>
              <a:spcAft>
                <a:spcPts val="800"/>
              </a:spcAft>
              <a:buClrTx/>
              <a:buFont typeface="Courier New" panose="02070309020205020404" pitchFamily="49" charset="0"/>
              <a:buChar char="o"/>
            </a:pPr>
            <a:r>
              <a:rPr lang="pl-PL" sz="8000" kern="100" dirty="0">
                <a:latin typeface="Book Antiqua" panose="02040602050305030304" pitchFamily="18" charset="0"/>
                <a:ea typeface="Calibri" panose="020F0502020204030204" pitchFamily="34" charset="0"/>
                <a:cs typeface="Times New Roman" panose="02020603050405020304" pitchFamily="18" charset="0"/>
              </a:rPr>
              <a:t>n</a:t>
            </a:r>
            <a:r>
              <a:rPr lang="pl-PL" sz="8000" kern="100" dirty="0">
                <a:effectLst/>
                <a:latin typeface="Book Antiqua" panose="02040602050305030304" pitchFamily="18" charset="0"/>
                <a:ea typeface="Calibri" panose="020F0502020204030204" pitchFamily="34" charset="0"/>
                <a:cs typeface="Times New Roman" panose="02020603050405020304" pitchFamily="18" charset="0"/>
              </a:rPr>
              <a:t>awroty po okresach abstynencji</a:t>
            </a:r>
          </a:p>
          <a:p>
            <a:pPr>
              <a:lnSpc>
                <a:spcPct val="107000"/>
              </a:lnSpc>
              <a:spcAft>
                <a:spcPts val="800"/>
              </a:spcAft>
              <a:buClrTx/>
              <a:buFont typeface="Courier New" panose="02070309020205020404" pitchFamily="49" charset="0"/>
              <a:buChar char="o"/>
            </a:pPr>
            <a:r>
              <a:rPr lang="pl-PL" sz="8000" kern="100" dirty="0">
                <a:latin typeface="Book Antiqua" panose="02040602050305030304" pitchFamily="18" charset="0"/>
                <a:ea typeface="Calibri" panose="020F0502020204030204" pitchFamily="34" charset="0"/>
                <a:cs typeface="Times New Roman" panose="02020603050405020304" pitchFamily="18" charset="0"/>
              </a:rPr>
              <a:t>z</a:t>
            </a:r>
            <a:r>
              <a:rPr lang="pl-PL" sz="8000" kern="100" dirty="0">
                <a:effectLst/>
                <a:latin typeface="Book Antiqua" panose="02040602050305030304" pitchFamily="18" charset="0"/>
                <a:ea typeface="Calibri" panose="020F0502020204030204" pitchFamily="34" charset="0"/>
                <a:cs typeface="Times New Roman" panose="02020603050405020304" pitchFamily="18" charset="0"/>
              </a:rPr>
              <a:t>aprzeczanie uzależnieniu</a:t>
            </a:r>
          </a:p>
          <a:p>
            <a:pPr>
              <a:lnSpc>
                <a:spcPct val="107000"/>
              </a:lnSpc>
              <a:spcAft>
                <a:spcPts val="800"/>
              </a:spcAft>
              <a:buClrTx/>
              <a:buFont typeface="Courier New" panose="02070309020205020404" pitchFamily="49" charset="0"/>
              <a:buChar char="o"/>
            </a:pPr>
            <a:r>
              <a:rPr lang="pl-PL" sz="8000" kern="100" dirty="0">
                <a:latin typeface="Book Antiqua" panose="02040602050305030304" pitchFamily="18" charset="0"/>
                <a:ea typeface="Calibri" panose="020F0502020204030204" pitchFamily="34" charset="0"/>
                <a:cs typeface="Times New Roman" panose="02020603050405020304" pitchFamily="18" charset="0"/>
              </a:rPr>
              <a:t>n</a:t>
            </a:r>
            <a:r>
              <a:rPr lang="pl-PL" sz="8000" kern="100" dirty="0">
                <a:effectLst/>
                <a:latin typeface="Book Antiqua" panose="02040602050305030304" pitchFamily="18" charset="0"/>
                <a:ea typeface="Calibri" panose="020F0502020204030204" pitchFamily="34" charset="0"/>
                <a:cs typeface="Times New Roman" panose="02020603050405020304" pitchFamily="18" charset="0"/>
              </a:rPr>
              <a:t>asilony lęk, napady paniki bez powodu</a:t>
            </a:r>
          </a:p>
          <a:p>
            <a:pPr>
              <a:lnSpc>
                <a:spcPct val="107000"/>
              </a:lnSpc>
              <a:spcAft>
                <a:spcPts val="800"/>
              </a:spcAft>
              <a:buClrTx/>
              <a:buFont typeface="Courier New" panose="02070309020205020404" pitchFamily="49" charset="0"/>
              <a:buChar char="o"/>
            </a:pPr>
            <a:r>
              <a:rPr lang="pl-PL" sz="8000" kern="100" dirty="0">
                <a:effectLst/>
                <a:latin typeface="Book Antiqua" panose="02040602050305030304" pitchFamily="18" charset="0"/>
                <a:ea typeface="Calibri" panose="020F0502020204030204" pitchFamily="34" charset="0"/>
                <a:cs typeface="Times New Roman" panose="02020603050405020304" pitchFamily="18" charset="0"/>
              </a:rPr>
              <a:t>samouszkodzenia i próby samobójcze</a:t>
            </a:r>
          </a:p>
          <a:p>
            <a:pPr>
              <a:lnSpc>
                <a:spcPct val="107000"/>
              </a:lnSpc>
              <a:spcAft>
                <a:spcPts val="800"/>
              </a:spcAft>
              <a:buClrTx/>
              <a:buFont typeface="Courier New" panose="02070309020205020404" pitchFamily="49" charset="0"/>
              <a:buChar char="o"/>
            </a:pPr>
            <a:r>
              <a:rPr lang="pl-PL" sz="8000" kern="100" dirty="0">
                <a:latin typeface="Book Antiqua" panose="02040602050305030304" pitchFamily="18" charset="0"/>
                <a:ea typeface="Calibri" panose="020F0502020204030204" pitchFamily="34" charset="0"/>
                <a:cs typeface="Times New Roman" panose="02020603050405020304" pitchFamily="18" charset="0"/>
              </a:rPr>
              <a:t>a</a:t>
            </a:r>
            <a:r>
              <a:rPr lang="pl-PL" sz="8000" kern="100" dirty="0">
                <a:effectLst/>
                <a:latin typeface="Book Antiqua" panose="02040602050305030304" pitchFamily="18" charset="0"/>
                <a:ea typeface="Calibri" panose="020F0502020204030204" pitchFamily="34" charset="0"/>
                <a:cs typeface="Times New Roman" panose="02020603050405020304" pitchFamily="18" charset="0"/>
              </a:rPr>
              <a:t>kty przemocy, będące próbą rozwiązania narastających napięć rodzinnych i towarzyskich</a:t>
            </a:r>
          </a:p>
          <a:p>
            <a:endParaRPr lang="pl-PL" dirty="0"/>
          </a:p>
        </p:txBody>
      </p:sp>
    </p:spTree>
    <p:extLst>
      <p:ext uri="{BB962C8B-B14F-4D97-AF65-F5344CB8AC3E}">
        <p14:creationId xmlns:p14="http://schemas.microsoft.com/office/powerpoint/2010/main" val="3760335865"/>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291BFA-B34B-BBC6-9710-B91D3E56DC74}"/>
              </a:ext>
            </a:extLst>
          </p:cNvPr>
          <p:cNvSpPr>
            <a:spLocks noGrp="1"/>
          </p:cNvSpPr>
          <p:nvPr>
            <p:ph type="title"/>
          </p:nvPr>
        </p:nvSpPr>
        <p:spPr>
          <a:xfrm>
            <a:off x="2231136" y="659892"/>
            <a:ext cx="7729728" cy="1188720"/>
          </a:xfrm>
        </p:spPr>
        <p:txBody>
          <a:bodyPr/>
          <a:lstStyle/>
          <a:p>
            <a:r>
              <a:rPr lang="pl-PL" dirty="0">
                <a:latin typeface="Book Antiqua" panose="02040602050305030304" pitchFamily="18" charset="0"/>
              </a:rPr>
              <a:t>Psychologiczne mechanizmy uzależnienia</a:t>
            </a:r>
          </a:p>
        </p:txBody>
      </p:sp>
      <p:sp>
        <p:nvSpPr>
          <p:cNvPr id="3" name="Symbol zastępczy zawartości 2">
            <a:extLst>
              <a:ext uri="{FF2B5EF4-FFF2-40B4-BE49-F238E27FC236}">
                <a16:creationId xmlns:a16="http://schemas.microsoft.com/office/drawing/2014/main" id="{C9D5D18F-7197-D152-15B9-C5BBB7AF7C62}"/>
              </a:ext>
            </a:extLst>
          </p:cNvPr>
          <p:cNvSpPr>
            <a:spLocks noGrp="1"/>
          </p:cNvSpPr>
          <p:nvPr>
            <p:ph sz="half" idx="1"/>
          </p:nvPr>
        </p:nvSpPr>
        <p:spPr>
          <a:xfrm>
            <a:off x="1581912" y="2259106"/>
            <a:ext cx="9238488" cy="3480920"/>
          </a:xfrm>
        </p:spPr>
        <p:txBody>
          <a:bodyPr>
            <a:normAutofit fontScale="85000" lnSpcReduction="20000"/>
          </a:bodyPr>
          <a:lstStyle/>
          <a:p>
            <a:pPr marL="0" indent="0" algn="just">
              <a:lnSpc>
                <a:spcPct val="107000"/>
              </a:lnSpc>
              <a:spcAft>
                <a:spcPts val="800"/>
              </a:spcAft>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Powstawaniu nałogu sprzyjają deficyty umiejętności społecznych, stres, uszkodzenia ważnych relacji, problemy z regulacją emocji oraz przeżyte traumy. Ponadto uzależnienie wydaje się być chorobą genetyczną dziedziczoną w ramach systemów rodzinnych. Dodatkowo łatwiej uzależniają się osoby, u których występuje słaba reakcja awersyjna na zatrucie organizmu substancją, wykazujące silniejszą tolerancję oraz przeżywające intensywne działanie euforyzujące w wyniku zażycia. W wyniku długoterminowego zażywania substancji pojawia się dodatkowo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zjawisko głodu</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który dodatkowo utrudnia kontrolę zażywania. Chory doświadcza nie tylko normalnych problemów życiowych oraz musi rozwiązywać trudności wynikające z nałogu, ale kiedy ma zmobilizować się do abstynencji, dodatkowo jest rozbity w wyniku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zespołu abstynencyjnego</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Mimo, że początkowo substancje zdawały się zaspokajać ważne potrzeby człowieka oraz były związane z przebywaniem w otoczeniu określonych osób, po pewnym czasie pierwotne przyczyny zażywania mogą stracić na znaczeniu, gdyż zaczynają dominować sztywne wzorce zachowania i regulacji emocji – tzw.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mechanizmy uzależnienia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U osób uzależnionych wykształcają się podobne wzorce myślenia, regulacji emocji oraz problemy z tożsamością.</a:t>
            </a:r>
          </a:p>
          <a:p>
            <a:pPr marL="0" indent="0">
              <a:buNone/>
            </a:pPr>
            <a:endParaRPr lang="pl-PL" dirty="0"/>
          </a:p>
        </p:txBody>
      </p:sp>
    </p:spTree>
    <p:extLst>
      <p:ext uri="{BB962C8B-B14F-4D97-AF65-F5344CB8AC3E}">
        <p14:creationId xmlns:p14="http://schemas.microsoft.com/office/powerpoint/2010/main" val="1248770319"/>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20638A-3D22-FE79-9419-7BFB7834B5DD}"/>
              </a:ext>
            </a:extLst>
          </p:cNvPr>
          <p:cNvSpPr>
            <a:spLocks noGrp="1"/>
          </p:cNvSpPr>
          <p:nvPr>
            <p:ph type="title"/>
          </p:nvPr>
        </p:nvSpPr>
        <p:spPr/>
        <p:txBody>
          <a:bodyPr/>
          <a:lstStyle/>
          <a:p>
            <a:r>
              <a:rPr lang="pl-PL" b="1" dirty="0">
                <a:latin typeface="Book Antiqua" panose="02040602050305030304" pitchFamily="18" charset="0"/>
              </a:rPr>
              <a:t>Mechanizm nałogowej regulacji uczuć</a:t>
            </a:r>
          </a:p>
        </p:txBody>
      </p:sp>
      <p:sp>
        <p:nvSpPr>
          <p:cNvPr id="3" name="Symbol zastępczy zawartości 2">
            <a:extLst>
              <a:ext uri="{FF2B5EF4-FFF2-40B4-BE49-F238E27FC236}">
                <a16:creationId xmlns:a16="http://schemas.microsoft.com/office/drawing/2014/main" id="{E9287FDF-E03F-FB4A-20F8-12525B8E663B}"/>
              </a:ext>
            </a:extLst>
          </p:cNvPr>
          <p:cNvSpPr>
            <a:spLocks noGrp="1"/>
          </p:cNvSpPr>
          <p:nvPr>
            <p:ph sz="half" idx="1"/>
          </p:nvPr>
        </p:nvSpPr>
        <p:spPr>
          <a:xfrm>
            <a:off x="1342285" y="2600647"/>
            <a:ext cx="9507429" cy="3292661"/>
          </a:xfrm>
        </p:spPr>
        <p:txBody>
          <a:bodyPr>
            <a:normAutofit/>
          </a:bodyPr>
          <a:lstStyle/>
          <a:p>
            <a:pPr marL="0" indent="0">
              <a:buNone/>
            </a:pPr>
            <a:r>
              <a:rPr lang="pl-PL" sz="1600" dirty="0">
                <a:effectLst/>
                <a:latin typeface="Book Antiqua" panose="02040602050305030304" pitchFamily="18" charset="0"/>
                <a:ea typeface="Calibri" panose="020F0502020204030204" pitchFamily="34" charset="0"/>
                <a:cs typeface="Times New Roman" panose="02020603050405020304" pitchFamily="18" charset="0"/>
              </a:rPr>
              <a:t>Ludzie</a:t>
            </a:r>
            <a:r>
              <a:rPr lang="pl-PL" sz="1600" b="1" dirty="0">
                <a:effectLst/>
                <a:latin typeface="Book Antiqua" panose="02040602050305030304" pitchFamily="18" charset="0"/>
                <a:ea typeface="Calibri" panose="020F0502020204030204" pitchFamily="34" charset="0"/>
                <a:cs typeface="Times New Roman" panose="02020603050405020304" pitchFamily="18" charset="0"/>
              </a:rPr>
              <a:t> </a:t>
            </a:r>
            <a:r>
              <a:rPr lang="pl-PL" sz="1600" dirty="0">
                <a:effectLst/>
                <a:latin typeface="Book Antiqua" panose="02040602050305030304" pitchFamily="18" charset="0"/>
                <a:ea typeface="Calibri" panose="020F0502020204030204" pitchFamily="34" charset="0"/>
                <a:cs typeface="Times New Roman" panose="02020603050405020304" pitchFamily="18" charset="0"/>
              </a:rPr>
              <a:t>mający tendencję do uzależnień często słabiej tolerują negatywne emocje w jakimś obszarze życie i mogą mieć problemy z odraczaniem gratyfikacji. Zażywanie substancji przynosi im zwykle poprawę nastroju: ograniczenie napięcia lub przyjemne doznania. Zamiast zredukować stres poprzez wykształcenie nowych umiejętności lub rozwiązanie problemu, dążą do bezpośrednio poprawy nastroju. Z czasem poczucie zagrożenia narasta, przykre stany emocjonalne nasilają się, a w wyniku nabywanej tolerancji nagradzające efekty zażywania znikają. Dochodzi też do rozregulowania neurologicznego systemu nagrody, przez co trzeźwa aktywność sprawia coraz mniej satysfakcji i jest coraz rzadziej podejmowana. Człowiek coraz rzadziej angażuje się w inną aktywność. Obniża się odporność na cierpienie tolerancja na monotonię, potrzeba stymulacji, zdolność odraczania gratyfikacji, wrażliwość na realne kary i nagrody. W miarę rozwoju nałogu życie emocjonalne chorego „</a:t>
            </a:r>
            <a:r>
              <a:rPr lang="pl-PL" sz="1600" dirty="0" err="1">
                <a:effectLst/>
                <a:latin typeface="Book Antiqua" panose="02040602050305030304" pitchFamily="18" charset="0"/>
                <a:ea typeface="Calibri" panose="020F0502020204030204" pitchFamily="34" charset="0"/>
                <a:cs typeface="Times New Roman" panose="02020603050405020304" pitchFamily="18" charset="0"/>
              </a:rPr>
              <a:t>wypłaszcza</a:t>
            </a:r>
            <a:r>
              <a:rPr lang="pl-PL" sz="1600" dirty="0">
                <a:effectLst/>
                <a:latin typeface="Book Antiqua" panose="02040602050305030304" pitchFamily="18" charset="0"/>
                <a:ea typeface="Calibri" panose="020F0502020204030204" pitchFamily="34" charset="0"/>
                <a:cs typeface="Times New Roman" panose="02020603050405020304" pitchFamily="18" charset="0"/>
              </a:rPr>
              <a:t> się”: uzależniony doświadcza głównie cierpienia w okresach abstynencji oraz ulgi po zażyciu substancji. </a:t>
            </a:r>
            <a:endParaRPr lang="pl-PL" sz="1600" dirty="0">
              <a:latin typeface="Book Antiqua" panose="02040602050305030304" pitchFamily="18" charset="0"/>
            </a:endParaRPr>
          </a:p>
        </p:txBody>
      </p:sp>
    </p:spTree>
    <p:extLst>
      <p:ext uri="{BB962C8B-B14F-4D97-AF65-F5344CB8AC3E}">
        <p14:creationId xmlns:p14="http://schemas.microsoft.com/office/powerpoint/2010/main" val="671955110"/>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B9037D-1835-B5BE-0983-F6BBF2FC1C23}"/>
              </a:ext>
            </a:extLst>
          </p:cNvPr>
          <p:cNvSpPr>
            <a:spLocks noGrp="1"/>
          </p:cNvSpPr>
          <p:nvPr>
            <p:ph type="title"/>
          </p:nvPr>
        </p:nvSpPr>
        <p:spPr/>
        <p:txBody>
          <a:bodyPr/>
          <a:lstStyle/>
          <a:p>
            <a:r>
              <a:rPr lang="pl-PL" b="1" dirty="0">
                <a:latin typeface="Book Antiqua" panose="02040602050305030304" pitchFamily="18" charset="0"/>
              </a:rPr>
              <a:t>Mechanizm iluzji i zaprzeczeń</a:t>
            </a:r>
          </a:p>
        </p:txBody>
      </p:sp>
      <p:sp>
        <p:nvSpPr>
          <p:cNvPr id="3" name="Symbol zastępczy zawartości 2">
            <a:extLst>
              <a:ext uri="{FF2B5EF4-FFF2-40B4-BE49-F238E27FC236}">
                <a16:creationId xmlns:a16="http://schemas.microsoft.com/office/drawing/2014/main" id="{BB890654-A66A-9B58-B949-D440BBFA52F8}"/>
              </a:ext>
            </a:extLst>
          </p:cNvPr>
          <p:cNvSpPr>
            <a:spLocks noGrp="1"/>
          </p:cNvSpPr>
          <p:nvPr>
            <p:ph sz="half" idx="1"/>
          </p:nvPr>
        </p:nvSpPr>
        <p:spPr>
          <a:xfrm>
            <a:off x="1570885" y="2788023"/>
            <a:ext cx="9050229" cy="3301626"/>
          </a:xfrm>
        </p:spPr>
        <p:txBody>
          <a:bodyPr>
            <a:normAutofit/>
          </a:bodyPr>
          <a:lstStyle/>
          <a:p>
            <a:pPr marL="0" indent="0">
              <a:buNone/>
            </a:pPr>
            <a:r>
              <a:rPr lang="pl-PL" sz="1600" dirty="0">
                <a:effectLst/>
                <a:latin typeface="Book Antiqua" panose="02040602050305030304" pitchFamily="18" charset="0"/>
                <a:ea typeface="Calibri" panose="020F0502020204030204" pitchFamily="34" charset="0"/>
                <a:cs typeface="Times New Roman" panose="02020603050405020304" pitchFamily="18" charset="0"/>
              </a:rPr>
              <a:t>Uzależniony zauważa coraz więcej sygnałów świadczących o szkodliwości swojego nałogu. Jednocześnie w wyniku coraz gorzej radzi sobie z emocjami i coraz bardziej potrzebuje substancji, by regulować nastrój. Powstaje silny konflikt wewnętrzny, bo pragnienie zażywania zamienia się w potrzebę, a nawet przymus, a jednocześnie kolejne problemy wynikające z nałogu wskazują na konieczność zachowania abstynencji. Aby zredukować napięcie pojawiają się mechanizmy „samooszukiwania” (często nieświadome). Chory zaprzecza wiedzy o szkodliwych skutkach, minimalizuje negatywne konsekwencje, tworzy złudzenia o pozytywnym życiu narkomana lub alkoholika, koloryzuje wspomnienia, obwinia innych za swoje picie lub ćpanie, ubarwia wspomnienia i upiera się, że w każdej chwili, gdyby chciał, mógłby zaprzestać szkodliwego zażywania. Nałogowa logika obejmuje system przekonań oderwanych od rzeczywistości: to nie ja, to nie dlatego, od jutra.</a:t>
            </a:r>
            <a:endParaRPr lang="pl-PL" sz="1600" dirty="0">
              <a:latin typeface="Book Antiqua" panose="02040602050305030304" pitchFamily="18" charset="0"/>
            </a:endParaRPr>
          </a:p>
        </p:txBody>
      </p:sp>
    </p:spTree>
    <p:extLst>
      <p:ext uri="{BB962C8B-B14F-4D97-AF65-F5344CB8AC3E}">
        <p14:creationId xmlns:p14="http://schemas.microsoft.com/office/powerpoint/2010/main" val="149651787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A6A208-82D2-4283-C204-8A527E464E7A}"/>
              </a:ext>
            </a:extLst>
          </p:cNvPr>
          <p:cNvSpPr>
            <a:spLocks noGrp="1"/>
          </p:cNvSpPr>
          <p:nvPr>
            <p:ph type="title"/>
          </p:nvPr>
        </p:nvSpPr>
        <p:spPr/>
        <p:txBody>
          <a:bodyPr/>
          <a:lstStyle/>
          <a:p>
            <a:r>
              <a:rPr lang="pl-PL" dirty="0">
                <a:latin typeface="Book Antiqua" panose="02040602050305030304" pitchFamily="18" charset="0"/>
              </a:rPr>
              <a:t>Mechanizm rozpraszania i rozdwajania ,,ja</a:t>
            </a:r>
            <a:r>
              <a:rPr lang="pl-PL" dirty="0">
                <a:solidFill>
                  <a:srgbClr val="202124"/>
                </a:solidFill>
                <a:latin typeface="Book Antiqua" panose="02040602050305030304" pitchFamily="18" charset="0"/>
              </a:rPr>
              <a:t>”</a:t>
            </a:r>
            <a:endParaRPr lang="pl-PL" dirty="0">
              <a:latin typeface="Book Antiqua" panose="02040602050305030304" pitchFamily="18" charset="0"/>
            </a:endParaRPr>
          </a:p>
        </p:txBody>
      </p:sp>
      <p:sp>
        <p:nvSpPr>
          <p:cNvPr id="3" name="Symbol zastępczy zawartości 2">
            <a:extLst>
              <a:ext uri="{FF2B5EF4-FFF2-40B4-BE49-F238E27FC236}">
                <a16:creationId xmlns:a16="http://schemas.microsoft.com/office/drawing/2014/main" id="{3476C3FD-61F3-4B19-370A-FD025E350240}"/>
              </a:ext>
            </a:extLst>
          </p:cNvPr>
          <p:cNvSpPr>
            <a:spLocks noGrp="1"/>
          </p:cNvSpPr>
          <p:nvPr>
            <p:ph sz="half" idx="1"/>
          </p:nvPr>
        </p:nvSpPr>
        <p:spPr>
          <a:xfrm>
            <a:off x="1548473" y="2753047"/>
            <a:ext cx="9095053" cy="3140261"/>
          </a:xfrm>
        </p:spPr>
        <p:txBody>
          <a:bodyPr>
            <a:normAutofit fontScale="92500" lnSpcReduction="10000"/>
          </a:bodyPr>
          <a:lstStyle/>
          <a:p>
            <a:pPr marL="0" indent="0">
              <a:buNone/>
            </a:pPr>
            <a:r>
              <a:rPr lang="pl-PL" sz="1700" kern="100" dirty="0">
                <a:latin typeface="Book Antiqua" panose="02040602050305030304" pitchFamily="18" charset="0"/>
                <a:ea typeface="Calibri" panose="020F0502020204030204" pitchFamily="34" charset="0"/>
                <a:cs typeface="Times New Roman" panose="02020603050405020304" pitchFamily="18" charset="0"/>
              </a:rPr>
              <a:t>Chory</a:t>
            </a:r>
            <a:r>
              <a:rPr lang="pl-PL" sz="1700" kern="100" dirty="0">
                <a:effectLst/>
                <a:latin typeface="Book Antiqua" panose="02040602050305030304" pitchFamily="18" charset="0"/>
                <a:ea typeface="Calibri" panose="020F0502020204030204" pitchFamily="34" charset="0"/>
                <a:cs typeface="Times New Roman" panose="02020603050405020304" pitchFamily="18" charset="0"/>
              </a:rPr>
              <a:t> uważa, że jest w stanie sam poradzić sobie z uzależnieniem, jednak kolejne doświadczenia porażki dewastują jego samoocenę i (paradoksalnie) zmniejszają szansę na poszukiwanie pomocy. Uzależniony doświadcza stanów ekstatycznych, pełnych euforii, dających poczucie omnipotencji i prowadzących do inflacji „ja” lub przeżywa upodlenie, poczucie winy i wstydu tym boleśniejsze, że kontrastujące z wcześniejszą „wszechmocą”. Stopniowo zanika realna ocena mocnych i słabych stron, zaś centrum osobowości rozpada się. Ponieważ proces trwa latami, towarzyszy mu narastanie problemów rodzinnych, towarzyskich, finansowych i zdrowotnych, dlatego odbudowa poczucia własnej wartości jest dodatkowo utrudniona. Prowadzi to do poczucia pustki, braku trwałych treści i hierarchii wartości. System moralny załamuje się i jest fragmentaryczny. W procesie degradacji uzależniony dopuszcza się aktów przemocy i </a:t>
            </a:r>
            <a:r>
              <a:rPr lang="pl-PL" sz="1700" kern="100" dirty="0" err="1">
                <a:effectLst/>
                <a:latin typeface="Book Antiqua" panose="02040602050305030304" pitchFamily="18" charset="0"/>
                <a:ea typeface="Calibri" panose="020F0502020204030204" pitchFamily="34" charset="0"/>
                <a:cs typeface="Times New Roman" panose="02020603050405020304" pitchFamily="18" charset="0"/>
              </a:rPr>
              <a:t>zachowań</a:t>
            </a:r>
            <a:r>
              <a:rPr lang="pl-PL" sz="1700" kern="100" dirty="0">
                <a:effectLst/>
                <a:latin typeface="Book Antiqua" panose="02040602050305030304" pitchFamily="18" charset="0"/>
                <a:ea typeface="Calibri" panose="020F0502020204030204" pitchFamily="34" charset="0"/>
                <a:cs typeface="Times New Roman" panose="02020603050405020304" pitchFamily="18" charset="0"/>
              </a:rPr>
              <a:t> aspołecznych, po których następuje dalsze pogrążanie się samopotępienie, jeszcze większe rozdarcie i wewnętrzny chaos. Potrzeba obrony urojonej wyjątkowości narasta. Brak systemu trwałych wartości i sensu życia nie daje oparcia dla decyzji o poprawie.</a:t>
            </a:r>
          </a:p>
          <a:p>
            <a:pPr marL="0" indent="0">
              <a:buNone/>
            </a:pPr>
            <a:endParaRPr lang="pl-PL" dirty="0"/>
          </a:p>
        </p:txBody>
      </p:sp>
    </p:spTree>
    <p:extLst>
      <p:ext uri="{BB962C8B-B14F-4D97-AF65-F5344CB8AC3E}">
        <p14:creationId xmlns:p14="http://schemas.microsoft.com/office/powerpoint/2010/main" val="3363484308"/>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C5B815-21D5-DEDC-9BB0-B594925F304B}"/>
              </a:ext>
            </a:extLst>
          </p:cNvPr>
          <p:cNvSpPr>
            <a:spLocks noGrp="1"/>
          </p:cNvSpPr>
          <p:nvPr>
            <p:ph type="title"/>
          </p:nvPr>
        </p:nvSpPr>
        <p:spPr>
          <a:xfrm>
            <a:off x="2231136" y="408880"/>
            <a:ext cx="7729728" cy="1188720"/>
          </a:xfrm>
        </p:spPr>
        <p:txBody>
          <a:bodyPr/>
          <a:lstStyle/>
          <a:p>
            <a:r>
              <a:rPr lang="pl-PL" dirty="0">
                <a:latin typeface="Book Antiqua" panose="02040602050305030304" pitchFamily="18" charset="0"/>
              </a:rPr>
              <a:t>Sposób zażywania, a biologia</a:t>
            </a:r>
          </a:p>
        </p:txBody>
      </p:sp>
      <p:sp>
        <p:nvSpPr>
          <p:cNvPr id="3" name="Symbol zastępczy zawartości 2">
            <a:extLst>
              <a:ext uri="{FF2B5EF4-FFF2-40B4-BE49-F238E27FC236}">
                <a16:creationId xmlns:a16="http://schemas.microsoft.com/office/drawing/2014/main" id="{C596420F-1C95-C627-31C2-EC587BE95A63}"/>
              </a:ext>
            </a:extLst>
          </p:cNvPr>
          <p:cNvSpPr>
            <a:spLocks noGrp="1"/>
          </p:cNvSpPr>
          <p:nvPr>
            <p:ph sz="half" idx="1"/>
          </p:nvPr>
        </p:nvSpPr>
        <p:spPr>
          <a:xfrm>
            <a:off x="1325566" y="2070847"/>
            <a:ext cx="9540868" cy="4378273"/>
          </a:xfrm>
        </p:spPr>
        <p:txBody>
          <a:bodyPr>
            <a:normAutofit fontScale="62500" lnSpcReduction="20000"/>
          </a:bodyPr>
          <a:lstStyle/>
          <a:p>
            <a:pPr marL="0" indent="0" algn="just">
              <a:lnSpc>
                <a:spcPct val="107000"/>
              </a:lnSpc>
              <a:spcAft>
                <a:spcPts val="800"/>
              </a:spcAft>
              <a:buNone/>
            </a:pP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Lek</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(ang. </a:t>
            </a:r>
            <a:r>
              <a:rPr lang="pl-PL" sz="2100" kern="100" dirty="0" err="1">
                <a:effectLst/>
                <a:latin typeface="Book Antiqua" panose="02040602050305030304" pitchFamily="18" charset="0"/>
                <a:ea typeface="Calibri" panose="020F0502020204030204" pitchFamily="34" charset="0"/>
                <a:cs typeface="Times New Roman" panose="02020603050405020304" pitchFamily="18" charset="0"/>
              </a:rPr>
              <a:t>drug</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 lek, narkotyk, czyli substancja czynna farmakologicznie) to każdy związek chemiczny, który może powodować zmianę w układzie biologicznym. Substancje psychoaktywne mają wpływ na funkcjonowanie mózgu, nastrój i zachowanie. Skuteczność i siła wszystkich substancji zależy </a:t>
            </a:r>
            <a:r>
              <a:rPr lang="pl-PL" sz="2100" kern="100" dirty="0">
                <a:latin typeface="Book Antiqua" panose="02040602050305030304" pitchFamily="18" charset="0"/>
                <a:ea typeface="Calibri" panose="020F0502020204030204" pitchFamily="34" charset="0"/>
                <a:cs typeface="Times New Roman" panose="02020603050405020304" pitchFamily="18" charset="0"/>
              </a:rPr>
              <a:t>od</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 sposobu przyjmowania</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dostępu do struktur mózgu, interakcji z receptorami mieszczącymi się w mózgu oraz tempa przystosowanie organizmu i mózgu do tej substancji.</a:t>
            </a:r>
          </a:p>
          <a:p>
            <a:pPr marL="0" indent="0" algn="just">
              <a:lnSpc>
                <a:spcPct val="107000"/>
              </a:lnSpc>
              <a:spcAft>
                <a:spcPts val="800"/>
              </a:spcAft>
              <a:buNone/>
            </a:pP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Aby dana substancja mogła wpłynąć na stan umysłu człowieka, najpierw musi dotrzeć do struktur mózgu za pośrednictwem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układu krążenia</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Sposób zażywania określa ilość substancji, która dociera do mózgu, szybkość, z jaką wywołuje pożądany efekt, a nawet subiektywną reakcję organizmu na daną substancję. </a:t>
            </a:r>
            <a:r>
              <a:rPr lang="pl-PL" sz="2100" kern="100" dirty="0">
                <a:latin typeface="Book Antiqua" panose="02040602050305030304" pitchFamily="18" charset="0"/>
                <a:ea typeface="Calibri" panose="020F0502020204030204" pitchFamily="34" charset="0"/>
                <a:cs typeface="Times New Roman" panose="02020603050405020304" pitchFamily="18" charset="0"/>
              </a:rPr>
              <a:t>Kiedy substancja trafia do organizmu przez</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inhalację to </a:t>
            </a:r>
            <a:r>
              <a:rPr lang="pl-PL" sz="2100" kern="100" dirty="0">
                <a:latin typeface="Book Antiqua" panose="02040602050305030304" pitchFamily="18" charset="0"/>
                <a:ea typeface="Calibri" panose="020F0502020204030204" pitchFamily="34" charset="0"/>
                <a:cs typeface="Times New Roman" panose="02020603050405020304" pitchFamily="18" charset="0"/>
              </a:rPr>
              <a:t>s</a:t>
            </a:r>
            <a:r>
              <a:rPr lang="pl-PL" sz="2100" dirty="0">
                <a:effectLst/>
                <a:latin typeface="Book Antiqua" panose="02040602050305030304" pitchFamily="18" charset="0"/>
                <a:ea typeface="Calibri" panose="020F0502020204030204" pitchFamily="34" charset="0"/>
                <a:cs typeface="Times New Roman" panose="02020603050405020304" pitchFamily="18" charset="0"/>
              </a:rPr>
              <a:t>tosunkowo duże jej ilości mogą znaleźć się we krwi i dość szybko dotrzeć do struktur mózgu, ponieważ </a:t>
            </a:r>
            <a:r>
              <a:rPr lang="pl-PL" sz="2100" kern="100" dirty="0">
                <a:latin typeface="Book Antiqua" panose="02040602050305030304" pitchFamily="18" charset="0"/>
                <a:ea typeface="Calibri" panose="020F0502020204030204" pitchFamily="34" charset="0"/>
                <a:cs typeface="Times New Roman" panose="02020603050405020304" pitchFamily="18" charset="0"/>
              </a:rPr>
              <a:t>p</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owierzchnia płuc jest bardzo duża i pozostaje w ścisłym kontakcie z układem krążenia. Jeśli substancja przyjmowana jest doustnie, musi najpierw przejść przez przewód pokarmowy,  gdzie jest stopniowo wchłaniana przez układ krążenia. Substancje przyjmowane w ten sposób wchłaniane są również przez wątrobę, która posiada enzymy mogące dezaktywować ich działanie. Substancje przyjmowane doustnie docierają do mózgu z dużym opóźnieniem i w stosunkowo niewielkich ilościach. Dożylne wstrzyknięcie substancji tzw. „dawanie w żyłę” powoduje bardzo szybkie doprowadzenie jej do struktur mózgu. Możliwe jest też przyjmowanie leków przez śluzówkę  </a:t>
            </a:r>
            <a:r>
              <a:rPr lang="pl-PL" sz="2100" kern="100" dirty="0" err="1">
                <a:effectLst/>
                <a:latin typeface="Book Antiqua" panose="02040602050305030304" pitchFamily="18" charset="0"/>
                <a:ea typeface="Calibri" panose="020F0502020204030204" pitchFamily="34" charset="0"/>
                <a:cs typeface="Times New Roman" panose="02020603050405020304" pitchFamily="18" charset="0"/>
              </a:rPr>
              <a:t>śródnosową</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i </a:t>
            </a:r>
            <a:r>
              <a:rPr lang="pl-PL" sz="2100" kern="100" dirty="0" err="1">
                <a:effectLst/>
                <a:latin typeface="Book Antiqua" panose="02040602050305030304" pitchFamily="18" charset="0"/>
                <a:ea typeface="Calibri" panose="020F0502020204030204" pitchFamily="34" charset="0"/>
                <a:cs typeface="Times New Roman" panose="02020603050405020304" pitchFamily="18" charset="0"/>
              </a:rPr>
              <a:t>wewnątrzustną</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a:t>
            </a:r>
          </a:p>
          <a:p>
            <a:pPr marL="0" indent="0" algn="just">
              <a:lnSpc>
                <a:spcPct val="107000"/>
              </a:lnSpc>
              <a:spcAft>
                <a:spcPts val="800"/>
              </a:spcAft>
              <a:buNone/>
            </a:pP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Wszystkie substancje psychoaktywne zanim dotrą do mózgu, muszą przejść przez wiele błon biologicznych: wyściółkę żołądka, błony nosowe lub naczynia włosowate płuc. Istotnym czynnikiem określającym możliwość i szybkość dotarcia do mózgu jest rozpuszczalność lipidowa, inaczej tłuszczowa.  Błony komórkowe zbudowane są przede wszystkim z substancji tłuszczowych, dlatego  substancje łatwiej rozpuszczające się w tłuszczach będą wchłaniane szybciej. Jedną z najważniejszych błon, którą substancja czynna musi pokonać jest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bariera krew-mózg</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Jest ona zbudowana z wyspecjalizowanych komórek zapobiegających przenikaniu niektórych związków chemicznych z układu krążenia do mózgu. Przepuszcza ona jedne substancje, a zapobiega przenikaniu innych.</a:t>
            </a:r>
          </a:p>
          <a:p>
            <a:pPr marL="0" indent="0">
              <a:buNone/>
            </a:pPr>
            <a:endParaRPr lang="pl-PL" dirty="0"/>
          </a:p>
        </p:txBody>
      </p:sp>
    </p:spTree>
    <p:extLst>
      <p:ext uri="{BB962C8B-B14F-4D97-AF65-F5344CB8AC3E}">
        <p14:creationId xmlns:p14="http://schemas.microsoft.com/office/powerpoint/2010/main" val="275211284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4E408A-F010-2017-6711-B51B97A2F7BB}"/>
              </a:ext>
            </a:extLst>
          </p:cNvPr>
          <p:cNvSpPr>
            <a:spLocks noGrp="1"/>
          </p:cNvSpPr>
          <p:nvPr>
            <p:ph type="title"/>
          </p:nvPr>
        </p:nvSpPr>
        <p:spPr>
          <a:xfrm>
            <a:off x="1988819" y="364328"/>
            <a:ext cx="7729728" cy="1188720"/>
          </a:xfrm>
        </p:spPr>
        <p:txBody>
          <a:bodyPr/>
          <a:lstStyle/>
          <a:p>
            <a:r>
              <a:rPr lang="pl-PL" dirty="0">
                <a:latin typeface="Book Antiqua" panose="02040602050305030304" pitchFamily="18" charset="0"/>
              </a:rPr>
              <a:t>Tło historyczne i problemy z definicją uzależnienia</a:t>
            </a:r>
          </a:p>
        </p:txBody>
      </p:sp>
      <p:sp>
        <p:nvSpPr>
          <p:cNvPr id="3" name="Symbol zastępczy zawartości 2">
            <a:extLst>
              <a:ext uri="{FF2B5EF4-FFF2-40B4-BE49-F238E27FC236}">
                <a16:creationId xmlns:a16="http://schemas.microsoft.com/office/drawing/2014/main" id="{4B15E3CF-D949-ED1D-D077-76196FABAF7B}"/>
              </a:ext>
            </a:extLst>
          </p:cNvPr>
          <p:cNvSpPr>
            <a:spLocks noGrp="1"/>
          </p:cNvSpPr>
          <p:nvPr>
            <p:ph sz="half" idx="1"/>
          </p:nvPr>
        </p:nvSpPr>
        <p:spPr>
          <a:xfrm>
            <a:off x="1511392" y="2087418"/>
            <a:ext cx="9169215" cy="4262208"/>
          </a:xfrm>
        </p:spPr>
        <p:txBody>
          <a:bodyPr>
            <a:normAutofit fontScale="85000" lnSpcReduction="10000"/>
          </a:bodyPr>
          <a:lstStyle/>
          <a:p>
            <a:pPr marL="0" indent="0">
              <a:buNone/>
            </a:pPr>
            <a:r>
              <a:rPr lang="pl-PL" sz="1800" dirty="0">
                <a:effectLst/>
                <a:latin typeface="Book Antiqua" panose="02040602050305030304" pitchFamily="18" charset="0"/>
                <a:ea typeface="Calibri" panose="020F0502020204030204" pitchFamily="34" charset="0"/>
                <a:cs typeface="Times New Roman" panose="02020603050405020304" pitchFamily="18" charset="0"/>
              </a:rPr>
              <a:t>Umiarkowane spożywanie pewnych substancji psychoaktywnych uważa się za </a:t>
            </a:r>
            <a:r>
              <a:rPr lang="pl-PL" sz="1800" b="1" dirty="0">
                <a:effectLst/>
                <a:latin typeface="Book Antiqua" panose="02040602050305030304" pitchFamily="18" charset="0"/>
                <a:ea typeface="Calibri" panose="020F0502020204030204" pitchFamily="34" charset="0"/>
                <a:cs typeface="Times New Roman" panose="02020603050405020304" pitchFamily="18" charset="0"/>
              </a:rPr>
              <a:t>naturalne</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 Ludzie od wieków używali substancji zmieniających ich stan umysłu w celach społecznych, religijnych, medycznych i rekreacyjnych. Uzależnienie prowadzące do utraty zdolności funkcjonowania w społeczeństwie nie jest uważane za normalne. Jednak określenie tego, co rzeczywiście stanowi uzależnienie jest kwestią poglądów i nierzadko przedmiotem kontrowersji. </a:t>
            </a:r>
          </a:p>
          <a:p>
            <a:pPr marL="0" indent="0" algn="just">
              <a:lnSpc>
                <a:spcPct val="107000"/>
              </a:lnSpc>
              <a:spcAft>
                <a:spcPts val="800"/>
              </a:spcAft>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Przed XIX wiekiem nałóg był na ogół postrzegany jako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grzech</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występek i upadek moralny. Uważano, że to niepożądany nawyk, nad którym jednostka sprawuje ostateczną kontrolę, a nadmierne zażywanie jest skutkiem wyboru tego człowieka. W XX wieku dominuje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chorobowy model uzależnień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od substancji. Osoba uzależniona postrzegana jest jako ofiara lub pacjent cierpiący na daną chorobę, który wymaga leczenia medycznego lub psychiatrycznego. Z jednej strony doprowadziło to do skuteczniejszej pomocy i nieodrzucania uzależnionych przez system medyczny, a z drugiej do wzrostu </a:t>
            </a:r>
            <a:r>
              <a:rPr lang="pl-PL" sz="1800" kern="100" dirty="0" err="1">
                <a:effectLst/>
                <a:latin typeface="Book Antiqua" panose="02040602050305030304" pitchFamily="18" charset="0"/>
                <a:ea typeface="Calibri" panose="020F0502020204030204" pitchFamily="34" charset="0"/>
                <a:cs typeface="Times New Roman" panose="02020603050405020304" pitchFamily="18" charset="0"/>
              </a:rPr>
              <a:t>zachowań</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nałogowych poprzez usprawiedliwianie niekontrolowanego zachowania i interpretowanie braku </a:t>
            </a:r>
            <a:r>
              <a:rPr lang="pl-PL" sz="1800" kern="100" dirty="0" err="1">
                <a:effectLst/>
                <a:latin typeface="Book Antiqua" panose="02040602050305030304" pitchFamily="18" charset="0"/>
                <a:ea typeface="Calibri" panose="020F0502020204030204" pitchFamily="34" charset="0"/>
                <a:cs typeface="Times New Roman" panose="02020603050405020304" pitchFamily="18" charset="0"/>
              </a:rPr>
              <a:t>zahamowań</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jako oznakę choroby, z którą nie można nic zrobić.</a:t>
            </a:r>
          </a:p>
          <a:p>
            <a:pPr marL="0" indent="0">
              <a:buNone/>
            </a:pPr>
            <a:r>
              <a:rPr lang="pl-PL" sz="1800" dirty="0">
                <a:effectLst/>
                <a:latin typeface="Book Antiqua" panose="02040602050305030304" pitchFamily="18" charset="0"/>
                <a:ea typeface="Calibri" panose="020F0502020204030204" pitchFamily="34" charset="0"/>
                <a:cs typeface="Times New Roman" panose="02020603050405020304" pitchFamily="18" charset="0"/>
              </a:rPr>
              <a:t>Tradycyjnie uzależnienie zależało od tego, czy jednostka doświadczała fizycznego zespołu abstynencyjnego w momencie zakończenia działania danej substancji. Prowadziło to do błędów, gdyż badacze byli zdania, że niektóre substancje nie uzależniają, ponieważ nie obserwowano wyraźnych oznak zespołu abstynencyjnego.</a:t>
            </a:r>
            <a:endParaRPr lang="pl-PL" dirty="0">
              <a:latin typeface="Book Antiqua" panose="02040602050305030304" pitchFamily="18" charset="0"/>
            </a:endParaRPr>
          </a:p>
        </p:txBody>
      </p:sp>
    </p:spTree>
    <p:extLst>
      <p:ext uri="{BB962C8B-B14F-4D97-AF65-F5344CB8AC3E}">
        <p14:creationId xmlns:p14="http://schemas.microsoft.com/office/powerpoint/2010/main" val="921524148"/>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CC29D3-FFF8-DCAD-CA27-830A91712A49}"/>
              </a:ext>
            </a:extLst>
          </p:cNvPr>
          <p:cNvSpPr>
            <a:spLocks noGrp="1"/>
          </p:cNvSpPr>
          <p:nvPr>
            <p:ph type="title"/>
          </p:nvPr>
        </p:nvSpPr>
        <p:spPr/>
        <p:txBody>
          <a:bodyPr/>
          <a:lstStyle/>
          <a:p>
            <a:r>
              <a:rPr lang="pl-PL" dirty="0">
                <a:latin typeface="Book Antiqua" panose="02040602050305030304" pitchFamily="18" charset="0"/>
              </a:rPr>
              <a:t>Interakcja między receptorami i środkami psychoaktywnymi</a:t>
            </a:r>
          </a:p>
        </p:txBody>
      </p:sp>
      <p:sp>
        <p:nvSpPr>
          <p:cNvPr id="3" name="Symbol zastępczy zawartości 2">
            <a:extLst>
              <a:ext uri="{FF2B5EF4-FFF2-40B4-BE49-F238E27FC236}">
                <a16:creationId xmlns:a16="http://schemas.microsoft.com/office/drawing/2014/main" id="{E9085E7A-38A5-41CB-B9F2-ECEB12482CDD}"/>
              </a:ext>
            </a:extLst>
          </p:cNvPr>
          <p:cNvSpPr>
            <a:spLocks noGrp="1"/>
          </p:cNvSpPr>
          <p:nvPr>
            <p:ph sz="half" idx="1"/>
          </p:nvPr>
        </p:nvSpPr>
        <p:spPr>
          <a:xfrm>
            <a:off x="1499168" y="2725270"/>
            <a:ext cx="9193664" cy="2889250"/>
          </a:xfrm>
        </p:spPr>
        <p:txBody>
          <a:bodyPr>
            <a:normAutofit fontScale="77500" lnSpcReduction="20000"/>
          </a:bodyPr>
          <a:lstStyle/>
          <a:p>
            <a:pPr marL="0" indent="0">
              <a:buNone/>
            </a:pP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Substancje psychoaktywne w różny sposób oddziałują na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układ neuroprzekaźników</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Przede wszystkim naśladują one działanie neuroprzekaźników w mózgu i wchodzą w reakcję z ich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receptorami</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Receptory to złożone cząsteczki protein wtopione w błony neuronów. Pomagają one przenosić informacje przez rozpoznanie pasującego do nich przekaźnika, co przypomina dopasowywanie klucza do zamka. Cząsteczka neuroprzekaźnika uaktywnia receptor i wywołuje reakcję biologiczną, pobudzając albo hamując aktywność neuronu.  Neuroprzekaźnik zbudowany z aminokwasów jest magazynowany w komórkach znajdujących się w zakończeniach nerwowych. Kiedy neuron ulega pobudzeniu, wypuszcza neuroprzekaźniki w przestrzeń synaptyczną, gdzie mogą one oddziaływać na receptory neuronu postsynaptycznego. Po spełnieniu tego zadania, neuroprzekaźnik jest usuwany z przestrzeni synaptycznej na dwa sposoby: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1)</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przez ponowny wychwyt, kiedy jego cząsteczka zostaje ponownie wchłonięta przez zakończenie neuronu lub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2)</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przez dezaktywację, która polega na rozłożeniu neuroprzekaźnika przez enzymy. </a:t>
            </a:r>
          </a:p>
          <a:p>
            <a:pPr marL="0" indent="0">
              <a:buNone/>
            </a:pPr>
            <a:endParaRPr lang="pl-PL" dirty="0"/>
          </a:p>
        </p:txBody>
      </p:sp>
    </p:spTree>
    <p:extLst>
      <p:ext uri="{BB962C8B-B14F-4D97-AF65-F5344CB8AC3E}">
        <p14:creationId xmlns:p14="http://schemas.microsoft.com/office/powerpoint/2010/main" val="3251802767"/>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602EBF5-A1F6-8483-D1D3-A537BF993E25}"/>
              </a:ext>
            </a:extLst>
          </p:cNvPr>
          <p:cNvSpPr>
            <a:spLocks noGrp="1"/>
          </p:cNvSpPr>
          <p:nvPr>
            <p:ph sz="half" idx="1"/>
          </p:nvPr>
        </p:nvSpPr>
        <p:spPr>
          <a:xfrm>
            <a:off x="1647085" y="1119281"/>
            <a:ext cx="8897829" cy="4888379"/>
          </a:xfrm>
        </p:spPr>
        <p:txBody>
          <a:bodyPr>
            <a:normAutofit/>
          </a:bodyPr>
          <a:lstStyle/>
          <a:p>
            <a:pPr marL="0" indent="0" algn="just">
              <a:lnSpc>
                <a:spcPct val="107000"/>
              </a:lnSpc>
              <a:spcAft>
                <a:spcPts val="800"/>
              </a:spcAft>
              <a:buNone/>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Substancje psychoaktywne wpływają na działanie mózgu na kilka sposobów:</a:t>
            </a:r>
          </a:p>
          <a:p>
            <a:pPr lvl="0">
              <a:lnSpc>
                <a:spcPct val="107000"/>
              </a:lnSpc>
              <a:buClrTx/>
              <a:buFont typeface="Courier New" panose="02070309020205020404" pitchFamily="49" charset="0"/>
              <a:buChar char="o"/>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zakłócają produkcję (syntezę) neuroprzekaźników w komórkach nerwowych,</a:t>
            </a:r>
          </a:p>
          <a:p>
            <a:pPr lvl="0">
              <a:lnSpc>
                <a:spcPct val="107000"/>
              </a:lnSpc>
              <a:buClrTx/>
              <a:buFont typeface="Courier New" panose="02070309020205020404" pitchFamily="49" charset="0"/>
              <a:buChar char="o"/>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ingerują w proces wypuszczania neuroprzekaźników do przestrzeni synaptycznej,</a:t>
            </a:r>
          </a:p>
          <a:p>
            <a:pPr lvl="0">
              <a:lnSpc>
                <a:spcPct val="107000"/>
              </a:lnSpc>
              <a:buClrTx/>
              <a:buFont typeface="Courier New" panose="02070309020205020404" pitchFamily="49" charset="0"/>
              <a:buChar char="o"/>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blokują receptory neuronów postsynaptycznych,</a:t>
            </a:r>
          </a:p>
          <a:p>
            <a:pPr lvl="0">
              <a:lnSpc>
                <a:spcPct val="107000"/>
              </a:lnSpc>
              <a:buClrTx/>
              <a:buFont typeface="Courier New" panose="02070309020205020404" pitchFamily="49" charset="0"/>
              <a:buChar char="o"/>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hamują  mechanizmy powtórnego wychwytu lub proces rozpadu, dzięki czemu w przestrzeni synaptycznej znajdować się będzie nadmiar tego neuroprzekaźnika,</a:t>
            </a:r>
          </a:p>
          <a:p>
            <a:pPr lvl="0">
              <a:lnSpc>
                <a:spcPct val="107000"/>
              </a:lnSpc>
              <a:buClrTx/>
              <a:buFont typeface="Courier New" panose="02070309020205020404" pitchFamily="49" charset="0"/>
              <a:buChar char="o"/>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hamują działanie enzymów, które są odpowiedzialne za usuwanie nadmiaru neuroprzekaźników,</a:t>
            </a:r>
          </a:p>
          <a:p>
            <a:pPr lvl="0">
              <a:lnSpc>
                <a:spcPct val="107000"/>
              </a:lnSpc>
              <a:spcAft>
                <a:spcPts val="800"/>
              </a:spcAft>
              <a:buClrTx/>
              <a:buFont typeface="Courier New" panose="02070309020205020404" pitchFamily="49" charset="0"/>
              <a:buChar char="o"/>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naśladują neuroprzekaźnik, łącząc się z receptorami </a:t>
            </a:r>
            <a:r>
              <a:rPr lang="pl-PL" sz="1600" kern="100" dirty="0" err="1">
                <a:effectLst/>
                <a:latin typeface="Book Antiqua" panose="02040602050305030304" pitchFamily="18" charset="0"/>
                <a:ea typeface="Calibri" panose="020F0502020204030204" pitchFamily="34" charset="0"/>
                <a:cs typeface="Times New Roman" panose="02020603050405020304" pitchFamily="18" charset="0"/>
              </a:rPr>
              <a:t>postsynamtycznymi</a:t>
            </a:r>
            <a:endParaRPr lang="pl-PL" sz="1600" kern="1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Proces ten jest bardzo złożony, gdyż określona substancja może wpływać na kilka neuroprzekaźników jednocześnie.</a:t>
            </a:r>
          </a:p>
          <a:p>
            <a:pPr marL="0" indent="0">
              <a:buNone/>
            </a:pPr>
            <a:endParaRPr lang="pl-PL" dirty="0"/>
          </a:p>
        </p:txBody>
      </p:sp>
    </p:spTree>
    <p:extLst>
      <p:ext uri="{BB962C8B-B14F-4D97-AF65-F5344CB8AC3E}">
        <p14:creationId xmlns:p14="http://schemas.microsoft.com/office/powerpoint/2010/main" val="4196139456"/>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5C8A3B-238C-651D-91EC-5BB2D885A604}"/>
              </a:ext>
            </a:extLst>
          </p:cNvPr>
          <p:cNvSpPr>
            <a:spLocks noGrp="1"/>
          </p:cNvSpPr>
          <p:nvPr>
            <p:ph type="title"/>
          </p:nvPr>
        </p:nvSpPr>
        <p:spPr>
          <a:xfrm>
            <a:off x="2231136" y="695751"/>
            <a:ext cx="7729728" cy="1188720"/>
          </a:xfrm>
        </p:spPr>
        <p:txBody>
          <a:bodyPr/>
          <a:lstStyle/>
          <a:p>
            <a:r>
              <a:rPr lang="pl-PL" dirty="0" err="1">
                <a:latin typeface="Book Antiqua" panose="02040602050305030304" pitchFamily="18" charset="0"/>
              </a:rPr>
              <a:t>Neuroadaptacja</a:t>
            </a:r>
            <a:r>
              <a:rPr lang="pl-PL" dirty="0">
                <a:latin typeface="Book Antiqua" panose="02040602050305030304" pitchFamily="18" charset="0"/>
              </a:rPr>
              <a:t>: tolerancja i uzależnienie fizyczne</a:t>
            </a:r>
          </a:p>
        </p:txBody>
      </p:sp>
      <p:sp>
        <p:nvSpPr>
          <p:cNvPr id="3" name="Symbol zastępczy zawartości 2">
            <a:extLst>
              <a:ext uri="{FF2B5EF4-FFF2-40B4-BE49-F238E27FC236}">
                <a16:creationId xmlns:a16="http://schemas.microsoft.com/office/drawing/2014/main" id="{74EFBF9C-4F6A-B005-A2CE-8C864EA15E86}"/>
              </a:ext>
            </a:extLst>
          </p:cNvPr>
          <p:cNvSpPr>
            <a:spLocks noGrp="1"/>
          </p:cNvSpPr>
          <p:nvPr>
            <p:ph sz="half" idx="1"/>
          </p:nvPr>
        </p:nvSpPr>
        <p:spPr>
          <a:xfrm>
            <a:off x="1581912" y="2483224"/>
            <a:ext cx="9229523" cy="3256802"/>
          </a:xfrm>
        </p:spPr>
        <p:txBody>
          <a:bodyPr>
            <a:normAutofit fontScale="85000" lnSpcReduction="20000"/>
          </a:bodyPr>
          <a:lstStyle/>
          <a:p>
            <a:pPr marL="0" indent="0" algn="just">
              <a:lnSpc>
                <a:spcPct val="107000"/>
              </a:lnSpc>
              <a:spcAft>
                <a:spcPts val="800"/>
              </a:spcAft>
              <a:buNone/>
            </a:pPr>
            <a:r>
              <a:rPr lang="pl-PL" sz="1800" b="1" kern="100" dirty="0" err="1">
                <a:effectLst/>
                <a:latin typeface="Book Antiqua" panose="02040602050305030304" pitchFamily="18" charset="0"/>
                <a:ea typeface="Calibri" panose="020F0502020204030204" pitchFamily="34" charset="0"/>
                <a:cs typeface="Times New Roman" panose="02020603050405020304" pitchFamily="18" charset="0"/>
              </a:rPr>
              <a:t>Neuroadaptacja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to skomplikowane zmiany biologiczne, które zachodzą w mózgu pod wpływem wielokrotnego lub chronicznego działania substancji psychoaktywnej, która powoduje zmiany w neurochemicznym środowisku mózgu. Wielokrotne aplikowanie narkotyku sprawia, że organizm i mózg przystosowuje się do obecności tej substancji. Poprzez mechanizmy </a:t>
            </a:r>
            <a:r>
              <a:rPr lang="pl-PL" sz="1800" kern="100" dirty="0" err="1">
                <a:effectLst/>
                <a:latin typeface="Book Antiqua" panose="02040602050305030304" pitchFamily="18" charset="0"/>
                <a:ea typeface="Calibri" panose="020F0502020204030204" pitchFamily="34" charset="0"/>
                <a:cs typeface="Times New Roman" panose="02020603050405020304" pitchFamily="18" charset="0"/>
              </a:rPr>
              <a:t>autokorekcyjne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układ nerwowy próbuje eliminować działanie substancji, dążąc do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homeostazy</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W wyniku adaptacji wytwarza się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tolerancja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która oznacza osłabienie reakcji w wyniku wcześniejszego wielokrotnego poddawania się działaniu określonej substancji. Aby osiągnąć określony efekt potrzeba większej ilości substancji. </a:t>
            </a:r>
          </a:p>
          <a:p>
            <a:pPr marL="0" indent="0" algn="just">
              <a:lnSpc>
                <a:spcPct val="107000"/>
              </a:lnSpc>
              <a:spcAft>
                <a:spcPts val="800"/>
              </a:spcAft>
              <a:buNone/>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Fizyczne (chemiczne) uzależnienie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charakteryzuje się potrzebą substancji, by móc normalnie funkcjonować i przejawia się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zespołem abstynencyjnym</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w momencie zaprzestania działania tego związku chemicznego. Zespół abstynencyjny  polega na występowaniu widocznych, fizycznych objawów, takich jak: zmiany temperatury lub ciała akcji serca, drgawki, drżenie lub wymioty. Może wystąpić w wyniku nagłego przerwania chronicznego spożywania dużych ilości substancji. W przypadku niektórych substancji, zespół abstynencyjny nie jest tak wyraźnie zauważalny i może przyjąć formę głębokiej depresji, podrażnienia lub silnego  głodu.</a:t>
            </a:r>
          </a:p>
          <a:p>
            <a:pPr marL="0" indent="0">
              <a:buNone/>
            </a:pPr>
            <a:endParaRPr lang="pl-PL" dirty="0"/>
          </a:p>
        </p:txBody>
      </p:sp>
    </p:spTree>
    <p:extLst>
      <p:ext uri="{BB962C8B-B14F-4D97-AF65-F5344CB8AC3E}">
        <p14:creationId xmlns:p14="http://schemas.microsoft.com/office/powerpoint/2010/main" val="2452867150"/>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DA492E-602F-B1CE-22A5-6FFCA645C6F3}"/>
              </a:ext>
            </a:extLst>
          </p:cNvPr>
          <p:cNvSpPr>
            <a:spLocks noGrp="1"/>
          </p:cNvSpPr>
          <p:nvPr>
            <p:ph type="title"/>
          </p:nvPr>
        </p:nvSpPr>
        <p:spPr>
          <a:xfrm>
            <a:off x="2231136" y="523614"/>
            <a:ext cx="7729728" cy="1188720"/>
          </a:xfrm>
        </p:spPr>
        <p:txBody>
          <a:bodyPr/>
          <a:lstStyle/>
          <a:p>
            <a:r>
              <a:rPr lang="pl-PL" dirty="0">
                <a:latin typeface="Book Antiqua" panose="02040602050305030304" pitchFamily="18" charset="0"/>
              </a:rPr>
              <a:t>Modele uzależnienia</a:t>
            </a:r>
          </a:p>
        </p:txBody>
      </p:sp>
      <p:sp>
        <p:nvSpPr>
          <p:cNvPr id="3" name="Symbol zastępczy zawartości 2">
            <a:extLst>
              <a:ext uri="{FF2B5EF4-FFF2-40B4-BE49-F238E27FC236}">
                <a16:creationId xmlns:a16="http://schemas.microsoft.com/office/drawing/2014/main" id="{CF9BFFE4-69D2-7524-94D0-8516D212090A}"/>
              </a:ext>
            </a:extLst>
          </p:cNvPr>
          <p:cNvSpPr>
            <a:spLocks noGrp="1"/>
          </p:cNvSpPr>
          <p:nvPr>
            <p:ph sz="half" idx="1"/>
          </p:nvPr>
        </p:nvSpPr>
        <p:spPr>
          <a:xfrm>
            <a:off x="1055415" y="2160493"/>
            <a:ext cx="10081170" cy="4078943"/>
          </a:xfrm>
        </p:spPr>
        <p:txBody>
          <a:bodyPr>
            <a:normAutofit fontScale="77500" lnSpcReduction="20000"/>
          </a:bodyPr>
          <a:lstStyle/>
          <a:p>
            <a:pPr marL="0" indent="0" algn="just">
              <a:lnSpc>
                <a:spcPct val="107000"/>
              </a:lnSpc>
              <a:spcAft>
                <a:spcPts val="800"/>
              </a:spcAft>
              <a:buNone/>
            </a:pPr>
            <a:r>
              <a:rPr lang="pl-PL" sz="1900" b="1" kern="100" dirty="0">
                <a:effectLst/>
                <a:latin typeface="Book Antiqua" panose="02040602050305030304" pitchFamily="18" charset="0"/>
                <a:ea typeface="Calibri" panose="020F0502020204030204" pitchFamily="34" charset="0"/>
                <a:cs typeface="Times New Roman" panose="02020603050405020304" pitchFamily="18" charset="0"/>
              </a:rPr>
              <a:t>Uzależnienie</a:t>
            </a: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 to zjawisko złożone, wynikające z wzajemnego oddziaływania wielu czynników. Przez wiele lat poszukiwano </a:t>
            </a:r>
            <a:r>
              <a:rPr lang="pl-PL" sz="1900" b="1" kern="100" dirty="0">
                <a:effectLst/>
                <a:latin typeface="Book Antiqua" panose="02040602050305030304" pitchFamily="18" charset="0"/>
                <a:ea typeface="Calibri" panose="020F0502020204030204" pitchFamily="34" charset="0"/>
                <a:cs typeface="Times New Roman" panose="02020603050405020304" pitchFamily="18" charset="0"/>
              </a:rPr>
              <a:t>„osobowości </a:t>
            </a:r>
            <a:r>
              <a:rPr lang="pl-PL" sz="1900" b="1" kern="100" dirty="0" err="1">
                <a:effectLst/>
                <a:latin typeface="Book Antiqua" panose="02040602050305030304" pitchFamily="18" charset="0"/>
                <a:ea typeface="Calibri" panose="020F0502020204030204" pitchFamily="34" charset="0"/>
                <a:cs typeface="Times New Roman" panose="02020603050405020304" pitchFamily="18" charset="0"/>
              </a:rPr>
              <a:t>uzależnieniowej</a:t>
            </a:r>
            <a:r>
              <a:rPr lang="pl-PL" sz="1900" b="1"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sądząc, że uzależnienie jest defektem charakteru. Osoby posiadające ten defekt miały być podatne na zażywanie substancji i uzależnianie się od związków chemicznych z uwagi na problemy z osobowością. Jednak próby empirycznego zademonstrowania takiego typu osobowości nie powiodły się. </a:t>
            </a:r>
          </a:p>
          <a:p>
            <a:pPr marL="0" indent="0">
              <a:buNone/>
            </a:pPr>
            <a:r>
              <a:rPr lang="pl-PL" sz="1900" dirty="0">
                <a:effectLst/>
                <a:latin typeface="Book Antiqua" panose="02040602050305030304" pitchFamily="18" charset="0"/>
                <a:ea typeface="Calibri" panose="020F0502020204030204" pitchFamily="34" charset="0"/>
                <a:cs typeface="Times New Roman" panose="02020603050405020304" pitchFamily="18" charset="0"/>
              </a:rPr>
              <a:t>Ryzyko wystąpienia uzależnienia od substancji psychoaktywnych może </a:t>
            </a:r>
            <a:r>
              <a:rPr lang="pl-PL" sz="1900" b="1" dirty="0">
                <a:effectLst/>
                <a:latin typeface="Book Antiqua" panose="02040602050305030304" pitchFamily="18" charset="0"/>
                <a:ea typeface="Calibri" panose="020F0502020204030204" pitchFamily="34" charset="0"/>
                <a:cs typeface="Times New Roman" panose="02020603050405020304" pitchFamily="18" charset="0"/>
              </a:rPr>
              <a:t>wynikać z czynników biologicznych</a:t>
            </a:r>
            <a:r>
              <a:rPr lang="pl-PL" sz="1900" dirty="0">
                <a:effectLst/>
                <a:latin typeface="Book Antiqua" panose="02040602050305030304" pitchFamily="18" charset="0"/>
                <a:ea typeface="Calibri" panose="020F0502020204030204" pitchFamily="34" charset="0"/>
                <a:cs typeface="Times New Roman" panose="02020603050405020304" pitchFamily="18" charset="0"/>
              </a:rPr>
              <a:t>, które zostały odziedziczone po przodkach. Nadużywanie jednej substancji kojarzy się ze wzrostem ryzyka nadużywania innych substancji. Czynniki genetyczne mają stosunkowo niewielki wpływ na to czy osoba sięgnie po narkotyk, ale pozwalają przewidzieć kto zacznie nadużywać lub uzależni się od niego, jeżeli takie próby zostaną podjęte. Nadużywanie substancji jest więc formą </a:t>
            </a:r>
            <a:r>
              <a:rPr lang="pl-PL" sz="1900" b="1" dirty="0">
                <a:effectLst/>
                <a:latin typeface="Book Antiqua" panose="02040602050305030304" pitchFamily="18" charset="0"/>
                <a:ea typeface="Calibri" panose="020F0502020204030204" pitchFamily="34" charset="0"/>
                <a:cs typeface="Times New Roman" panose="02020603050405020304" pitchFamily="18" charset="0"/>
              </a:rPr>
              <a:t>„</a:t>
            </a:r>
            <a:r>
              <a:rPr lang="pl-PL" sz="1900" b="1" dirty="0" err="1">
                <a:effectLst/>
                <a:latin typeface="Book Antiqua" panose="02040602050305030304" pitchFamily="18" charset="0"/>
                <a:ea typeface="Calibri" panose="020F0502020204030204" pitchFamily="34" charset="0"/>
                <a:cs typeface="Times New Roman" panose="02020603050405020304" pitchFamily="18" charset="0"/>
              </a:rPr>
              <a:t>autokuracji</a:t>
            </a:r>
            <a:r>
              <a:rPr lang="pl-PL" sz="1900" b="1" dirty="0">
                <a:effectLst/>
                <a:latin typeface="Book Antiqua" panose="02040602050305030304" pitchFamily="18" charset="0"/>
                <a:ea typeface="Calibri" panose="020F0502020204030204" pitchFamily="34" charset="0"/>
                <a:cs typeface="Times New Roman" panose="02020603050405020304" pitchFamily="18" charset="0"/>
              </a:rPr>
              <a:t>”</a:t>
            </a:r>
            <a:r>
              <a:rPr lang="pl-PL" sz="1900" dirty="0">
                <a:effectLst/>
                <a:latin typeface="Book Antiqua" panose="02040602050305030304" pitchFamily="18" charset="0"/>
                <a:ea typeface="Calibri" panose="020F0502020204030204" pitchFamily="34" charset="0"/>
                <a:cs typeface="Times New Roman" panose="02020603050405020304" pitchFamily="18" charset="0"/>
              </a:rPr>
              <a:t> tzn. ludzie zażywają te substancje, by nieświadomie skorygować zakłóconą równowagę biochemiczną w mózgu. </a:t>
            </a:r>
          </a:p>
          <a:p>
            <a:pPr marL="0" indent="0" algn="just">
              <a:lnSpc>
                <a:spcPct val="107000"/>
              </a:lnSpc>
              <a:spcAft>
                <a:spcPts val="800"/>
              </a:spcAft>
              <a:buNone/>
            </a:pP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Nadużywanie substancji psychoaktywnych współistnieje z innymi </a:t>
            </a:r>
            <a:r>
              <a:rPr lang="pl-PL" sz="1900" b="1" kern="100" dirty="0">
                <a:effectLst/>
                <a:latin typeface="Book Antiqua" panose="02040602050305030304" pitchFamily="18" charset="0"/>
                <a:ea typeface="Calibri" panose="020F0502020204030204" pitchFamily="34" charset="0"/>
                <a:cs typeface="Times New Roman" panose="02020603050405020304" pitchFamily="18" charset="0"/>
              </a:rPr>
              <a:t>zaburzeniami psychicznymi</a:t>
            </a: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 Często obserwuje się depresję, zaburzenia lękowe i nadużywanie innych substancji. Prawie wszystkie zaburzenia psychiczne, takie jak depresja, schizofrenia, zaburzenia osobowości wiążą się ze wzrostem poziomu zażywania niektórych substancji. </a:t>
            </a:r>
          </a:p>
          <a:p>
            <a:pPr marL="0" indent="0" algn="just">
              <a:lnSpc>
                <a:spcPct val="107000"/>
              </a:lnSpc>
              <a:spcAft>
                <a:spcPts val="800"/>
              </a:spcAft>
              <a:buNone/>
            </a:pP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Większość osób przyjmujących narkotyki ma również tendencję do nadużywania alkoholu. Istnieje silny trend do </a:t>
            </a:r>
            <a:r>
              <a:rPr lang="pl-PL" sz="1900" b="1" kern="100" dirty="0">
                <a:effectLst/>
                <a:latin typeface="Book Antiqua" panose="02040602050305030304" pitchFamily="18" charset="0"/>
                <a:ea typeface="Calibri" panose="020F0502020204030204" pitchFamily="34" charset="0"/>
                <a:cs typeface="Times New Roman" panose="02020603050405020304" pitchFamily="18" charset="0"/>
              </a:rPr>
              <a:t>zażywania kilku substancji naraz</a:t>
            </a: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 Obecnie rzadko występuje problem uzależnienia od jednej substancji, częściej natomiast obserwuje się wielorakie uzależnienia od kilku związków psychoaktywnych, czy przymusów behawioralnych.</a:t>
            </a:r>
          </a:p>
          <a:p>
            <a:pPr marL="0" indent="0">
              <a:buNone/>
            </a:pPr>
            <a:endParaRPr lang="pl-PL" dirty="0"/>
          </a:p>
        </p:txBody>
      </p:sp>
    </p:spTree>
    <p:extLst>
      <p:ext uri="{BB962C8B-B14F-4D97-AF65-F5344CB8AC3E}">
        <p14:creationId xmlns:p14="http://schemas.microsoft.com/office/powerpoint/2010/main" val="1649187949"/>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63175F9-68C9-3C1A-8A19-D46B0182FAB8}"/>
              </a:ext>
            </a:extLst>
          </p:cNvPr>
          <p:cNvSpPr txBox="1"/>
          <p:nvPr/>
        </p:nvSpPr>
        <p:spPr>
          <a:xfrm>
            <a:off x="2115670" y="1720840"/>
            <a:ext cx="7960659" cy="3970318"/>
          </a:xfrm>
          <a:prstGeom prst="rect">
            <a:avLst/>
          </a:prstGeom>
          <a:noFill/>
        </p:spPr>
        <p:txBody>
          <a:bodyPr wrap="square" rtlCol="0">
            <a:spAutoFit/>
          </a:bodyPr>
          <a:lstStyle/>
          <a:p>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Według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koncepcji </a:t>
            </a:r>
            <a:r>
              <a:rPr lang="pl-PL" sz="1800" b="1" kern="100" dirty="0" err="1">
                <a:effectLst/>
                <a:latin typeface="Book Antiqua" panose="02040602050305030304" pitchFamily="18" charset="0"/>
                <a:ea typeface="Calibri" panose="020F0502020204030204" pitchFamily="34" charset="0"/>
                <a:cs typeface="Times New Roman" panose="02020603050405020304" pitchFamily="18" charset="0"/>
              </a:rPr>
              <a:t>psychodynamicznych</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substancja psychoaktywna jest środkiem kompensującym wadliwe funkcjonowanie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ego</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które może być skutkiem zakłócenia wczesnych faz rozwojowych, zwłaszcza gdy dochodzi do traum w obszarze relacji z bliskimi osobami. Zapotrzebowanie na substancję może też być wyrazem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„deficytu obiektu”</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czyli braku zadowalających relacji z innymi ludźmi. Substancja działa wówczas, jak obiekt przejściowy potrzebny do tego, by jednostka zdołała zachować dobre samopoczucie. Jeśli jednostka nie zdobyła dużego doświadczenia w tworzeniu pozytywnych relacji, utrzymywanie intymnych kontaktów w wieku dorosłym może być szczególnie stresujące. Pojawia się wówczas pokusa użycia substancji psychoaktywnych jako środka pomagającego poradzić sobie z niepokojem wywołanym intymnością stosunków międzyludzkich.</a:t>
            </a:r>
          </a:p>
          <a:p>
            <a:endParaRPr lang="pl-PL" dirty="0"/>
          </a:p>
        </p:txBody>
      </p:sp>
    </p:spTree>
    <p:extLst>
      <p:ext uri="{BB962C8B-B14F-4D97-AF65-F5344CB8AC3E}">
        <p14:creationId xmlns:p14="http://schemas.microsoft.com/office/powerpoint/2010/main" val="108687576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86A649-95C0-FAC6-CE2A-90B34754AAD1}"/>
              </a:ext>
            </a:extLst>
          </p:cNvPr>
          <p:cNvSpPr>
            <a:spLocks noGrp="1"/>
          </p:cNvSpPr>
          <p:nvPr>
            <p:ph type="title"/>
          </p:nvPr>
        </p:nvSpPr>
        <p:spPr>
          <a:xfrm>
            <a:off x="2231136" y="525421"/>
            <a:ext cx="7729728" cy="1188720"/>
          </a:xfrm>
        </p:spPr>
        <p:txBody>
          <a:bodyPr/>
          <a:lstStyle/>
          <a:p>
            <a:r>
              <a:rPr lang="pl-PL" b="1" dirty="0">
                <a:latin typeface="Book Antiqua" panose="02040602050305030304" pitchFamily="18" charset="0"/>
              </a:rPr>
              <a:t>Teoria oponent-proces</a:t>
            </a:r>
          </a:p>
        </p:txBody>
      </p:sp>
      <p:sp>
        <p:nvSpPr>
          <p:cNvPr id="3" name="Symbol zastępczy zawartości 2">
            <a:extLst>
              <a:ext uri="{FF2B5EF4-FFF2-40B4-BE49-F238E27FC236}">
                <a16:creationId xmlns:a16="http://schemas.microsoft.com/office/drawing/2014/main" id="{F3FD4692-0C1D-45CA-4B14-1F763EF0DB41}"/>
              </a:ext>
            </a:extLst>
          </p:cNvPr>
          <p:cNvSpPr>
            <a:spLocks noGrp="1"/>
          </p:cNvSpPr>
          <p:nvPr>
            <p:ph sz="half" idx="1"/>
          </p:nvPr>
        </p:nvSpPr>
        <p:spPr>
          <a:xfrm>
            <a:off x="1076795" y="2181921"/>
            <a:ext cx="10038409" cy="4150658"/>
          </a:xfrm>
        </p:spPr>
        <p:txBody>
          <a:bodyPr>
            <a:normAutofit fontScale="70000" lnSpcReduction="20000"/>
          </a:bodyPr>
          <a:lstStyle/>
          <a:p>
            <a:pPr marL="0" indent="0">
              <a:buNone/>
            </a:pP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Teoria ta dotyczy nabytej motywacji i zakłada, że ustrój reaguje i dostosowuje się do działania bodźców przez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przeciwstawienie się ich początkowemu działaniu</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Pragnienie lub dążenie, które wyraźnie przed zetknięciem się z substancją nie istniało, wzrasta w momencie doświadczenia jej działania. Skutki farmakologiczne następujące po pierwszym zażyciu wywołują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stan przyjemności</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emocjonalnej zwanej także przyjemnością afektywną. Wielokrotne przyjmowanie substancji prowadzi do ustanowienia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tolerancji afektywnej</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co oznacza osłabienie efektu wywoływanego przez daną substancję w wyniku wielokrotnego jej zażycia. Ciągłe jej zażywanie powoduje, że uczucie podniecenia lub przyjemności nie jest tak intensywne, jak za pierwszym razem i aby uzyskać ten sam subiektywny efekt osoba będzie zażywać coraz większe dawki. Wraz z tolerancją pojawia się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abstynencja efektywna</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czyli stan, gdy substancja nie zostanie zażyta, który stanowi przeciwieństwo przyjemności efektywnej. Kiedy substancja przestaje działać, dochodzi do efektu kompensacyjnego przeciwnego do pierwszej reakcji na substancję. Zazwyczaj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„efekt następczy” </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jest nieprzyjemny dla osoby, która zażyła substancję. Neurony, których działanie było początkowo hamowane przez daną substancję, mogą w wyniku wielokrotnego jej oddziaływania podnieść podstawowy poziom częstotliwości uaktywnienia w celu przezwyciężenia lub zobojętnienia działania  substancji. W momencie odstawienia substancji komórki te nadal reagują na nienaturalnie wysokim  poziomie. W miarę postępowania procesu uzależnienia przyjemne odczucia pierwotne zaczynają słabnąć co do intensywności i czasu trwania. Jednocześnie intensywność efektu następczego narasta i powoduje to pojawienie się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kontrastu afektywnego</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w którym emocjonalne stany negatywne zaczynają dominować i silnie kontrastują ze wspomnieniami odczuć pozytywnych. Mimo, że zażywanie tej substancji nie sprawia już tak wielkiej przyjemności, cykl </a:t>
            </a:r>
            <a:r>
              <a:rPr lang="pl-PL" sz="2100" kern="100" dirty="0" err="1">
                <a:effectLst/>
                <a:latin typeface="Book Antiqua" panose="02040602050305030304" pitchFamily="18" charset="0"/>
                <a:ea typeface="Calibri" panose="020F0502020204030204" pitchFamily="34" charset="0"/>
                <a:cs typeface="Times New Roman" panose="02020603050405020304" pitchFamily="18" charset="0"/>
              </a:rPr>
              <a:t>zachowań</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2100" kern="100" dirty="0" err="1">
                <a:effectLst/>
                <a:latin typeface="Book Antiqua" panose="02040602050305030304" pitchFamily="18" charset="0"/>
                <a:ea typeface="Calibri" panose="020F0502020204030204" pitchFamily="34" charset="0"/>
                <a:cs typeface="Times New Roman" panose="02020603050405020304" pitchFamily="18" charset="0"/>
              </a:rPr>
              <a:t>uzależnieniowych</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nie zostaje przerwany, ponieważ pozwala przynajmniej na utrzymanie stanu stabilności lub neutralnego poziomu. </a:t>
            </a:r>
            <a:endParaRPr lang="pl-PL" dirty="0"/>
          </a:p>
        </p:txBody>
      </p:sp>
    </p:spTree>
    <p:extLst>
      <p:ext uri="{BB962C8B-B14F-4D97-AF65-F5344CB8AC3E}">
        <p14:creationId xmlns:p14="http://schemas.microsoft.com/office/powerpoint/2010/main" val="4003550246"/>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E7EF984-E4CE-5670-1CE7-21B2B3C08E04}"/>
              </a:ext>
            </a:extLst>
          </p:cNvPr>
          <p:cNvSpPr txBox="1"/>
          <p:nvPr/>
        </p:nvSpPr>
        <p:spPr>
          <a:xfrm>
            <a:off x="1949823" y="564777"/>
            <a:ext cx="8292353" cy="6206827"/>
          </a:xfrm>
          <a:prstGeom prst="rect">
            <a:avLst/>
          </a:prstGeom>
          <a:noFill/>
        </p:spPr>
        <p:txBody>
          <a:bodyPr wrap="square" rtlCol="0">
            <a:spAutoFit/>
          </a:bodyPr>
          <a:lstStyle/>
          <a:p>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Teoria oponent-proces </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opiera się na pojęciu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wzmocnienia negatywnego</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Ludzie nie zaprzestają przyjmowania substancji i uzależniają się, by złagodzić pragnienie związane z efektem abstynencji.</a:t>
            </a:r>
          </a:p>
          <a:p>
            <a:pPr algn="just">
              <a:lnSpc>
                <a:spcPct val="107000"/>
              </a:lnSpc>
              <a:spcAft>
                <a:spcPts val="800"/>
              </a:spcAft>
            </a:pP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Modele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wzmocnienia pozytywnego</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skupiają się na odczuciach przyjemności i euforii wywołanych przez substancje psychoaktywne. Silne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efekty nagradzania</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stanowią podstawę wyjaśnienia zażywania substancji psychoaktywnych. Uzależnienie fizyczne nie jest warunkiem koniecznym, by aplikować sobie określone substancje. Pozytywny efekt wywołany przyjmowaniem tych substancji stanowi bardzo silny czynnik wzmacniający, który skłania do tego by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sięgać po tę substancję ponownie</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Aby zainicjować zażywanie tych substancji nie musimy mieć wcześniej do czynienia z zaburzeniami psychicznymi ani podatnością </a:t>
            </a:r>
            <a:r>
              <a:rPr lang="pl-PL" sz="1500" kern="100" dirty="0" err="1">
                <a:effectLst/>
                <a:latin typeface="Book Antiqua" panose="02040602050305030304" pitchFamily="18" charset="0"/>
                <a:ea typeface="Calibri" panose="020F0502020204030204" pitchFamily="34" charset="0"/>
                <a:cs typeface="Times New Roman" panose="02020603050405020304" pitchFamily="18" charset="0"/>
              </a:rPr>
              <a:t>uzależnieniową</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Wiele spośród systemów, które pośredniczą w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doświadczaniu nagrody</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to te same systemy, które reagują na działanie substancji stanowiących czynnik wzmocnienia. Na szczególną uwagę zasługuje obszar zwany jądrem półleżącym i dochodzące do niego drogi. Jest to grupa komórek umiejscowionych w głębi podstawy przodomózgowia, które otrzymuje z systemu limbicznego informacje dotyczące emocji i nastroju, a następnie przetwarza je. Jeden z kanałów łączących dostarcza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dopaminę</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Substancje wywołujące silne stany euforii, takie jak kokaina i amfetamina powodują ogromny wzrost poziomu dopaminy w przestrzeni synaptycznej. Zjawisko to zachodzi w wielu obszarach mózgu, jednak szczególnie silnie w rejonie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jądra półleżącego</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co wydaje się mieć decydujące znaczenie w wywoływaniu zjawiska wzmocnienia. Alkohol, nikotyna, marihuana, kokaina i heroina tą samą drogą wpływają na poziom dopaminy w mózgu. Wszystkie najczęściej nadużywane substancje choć różnie klasyfikowane pod względem chemicznym były w stanie uaktywnić system dopaminowy w jądrze półleżącym. </a:t>
            </a:r>
          </a:p>
          <a:p>
            <a:endParaRPr lang="pl-PL" dirty="0"/>
          </a:p>
        </p:txBody>
      </p:sp>
    </p:spTree>
    <p:extLst>
      <p:ext uri="{BB962C8B-B14F-4D97-AF65-F5344CB8AC3E}">
        <p14:creationId xmlns:p14="http://schemas.microsoft.com/office/powerpoint/2010/main" val="3252264811"/>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4EBD92-C366-EFF2-B206-262075810A68}"/>
              </a:ext>
            </a:extLst>
          </p:cNvPr>
          <p:cNvSpPr>
            <a:spLocks noGrp="1"/>
          </p:cNvSpPr>
          <p:nvPr>
            <p:ph type="title"/>
          </p:nvPr>
        </p:nvSpPr>
        <p:spPr>
          <a:xfrm>
            <a:off x="2231136" y="740574"/>
            <a:ext cx="7729728" cy="1188720"/>
          </a:xfrm>
        </p:spPr>
        <p:txBody>
          <a:bodyPr/>
          <a:lstStyle/>
          <a:p>
            <a:r>
              <a:rPr lang="pl-PL" b="1" dirty="0">
                <a:latin typeface="Book Antiqua" panose="02040602050305030304" pitchFamily="18" charset="0"/>
              </a:rPr>
              <a:t>Model uczenia się</a:t>
            </a:r>
          </a:p>
        </p:txBody>
      </p:sp>
      <p:sp>
        <p:nvSpPr>
          <p:cNvPr id="3" name="Symbol zastępczy zawartości 2">
            <a:extLst>
              <a:ext uri="{FF2B5EF4-FFF2-40B4-BE49-F238E27FC236}">
                <a16:creationId xmlns:a16="http://schemas.microsoft.com/office/drawing/2014/main" id="{01595D38-1BB7-A762-07D9-EDD65E5BB938}"/>
              </a:ext>
            </a:extLst>
          </p:cNvPr>
          <p:cNvSpPr>
            <a:spLocks noGrp="1"/>
          </p:cNvSpPr>
          <p:nvPr>
            <p:ph sz="half" idx="1"/>
          </p:nvPr>
        </p:nvSpPr>
        <p:spPr>
          <a:xfrm>
            <a:off x="1436415" y="2384611"/>
            <a:ext cx="9319170" cy="3899647"/>
          </a:xfrm>
        </p:spPr>
        <p:txBody>
          <a:bodyPr>
            <a:normAutofit fontScale="70000" lnSpcReduction="20000"/>
          </a:bodyPr>
          <a:lstStyle/>
          <a:p>
            <a:pPr marL="0" indent="0" algn="just">
              <a:lnSpc>
                <a:spcPct val="107000"/>
              </a:lnSpc>
              <a:spcAft>
                <a:spcPts val="800"/>
              </a:spcAft>
              <a:buNone/>
            </a:pP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W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modelu uczenia się</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substancja psychoaktywna jest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bodźcem bezwarunkowym</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który zostaje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skojarzony</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z wieloma sygnałami z otoczenia osoby ją zażywającej: obrazami, dźwiękami,  odczuciami i sytuacjami. Substancje psychoaktywne sprawiają przyjemność i osłabiają negatywne odczucia spowodowane przez zespół abstynencyjny. Sygnały z otoczenia stają się silnym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bodźcem warunkowym</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przez łączenie ich ze stanem wywołanym działaniem danej substancji i mogą przyczyniać się do powstania zachowania polegającego na poszukiwaniu tej substancji. </a:t>
            </a:r>
            <a:r>
              <a:rPr lang="pl-PL" sz="2100" b="1" kern="100" dirty="0">
                <a:latin typeface="Book Antiqua" panose="02040602050305030304" pitchFamily="18" charset="0"/>
                <a:ea typeface="Calibri" panose="020F0502020204030204" pitchFamily="34" charset="0"/>
                <a:cs typeface="Times New Roman" panose="02020603050405020304" pitchFamily="18" charset="0"/>
              </a:rPr>
              <a:t>A</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bstynencja warunkowa </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to w praktyce podwyższone ryzyko nawrotu uzależnienia w sytuacji, gdy były narkoman wraca do środowiska, w którym wcześniej popadł w nałóg. W wyniku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klasycznego warunkowania</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bodźce środowiskowe nabywają zdolności wywoływania oznak odstawienia.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Wskazówki narkotyczne</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inaczej „wspominki”, również uruchamiają poczucie głodu i zwiększają ryzyko nawrotu. Przedstawienie osobie uzależnionej poddającej się leczeniu, bodźców związanych z sytuacją psychoaktywną powoduje silne oznaki fizjologicznego pobudzenia oraz przyznanie się do odczuwanego głodu. Wskazówki warunkowe wywołują także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reakcje przeciwne</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 podobne do reakcji następczych w teorii oponent-proces, które przywracają silne pragnienie danej substancji. Samo powtórzenie rytuału zażywania substancji psychoaktywnych z pominięciem samej substancji wywołuje reakcje warunkowe przeciwne do działania tej substancji. Największym problemem w leczeniu uzależnienia jest </a:t>
            </a:r>
            <a:r>
              <a:rPr lang="pl-PL" sz="2100" b="1" kern="100" dirty="0">
                <a:effectLst/>
                <a:latin typeface="Book Antiqua" panose="02040602050305030304" pitchFamily="18" charset="0"/>
                <a:ea typeface="Calibri" panose="020F0502020204030204" pitchFamily="34" charset="0"/>
                <a:cs typeface="Times New Roman" panose="02020603050405020304" pitchFamily="18" charset="0"/>
              </a:rPr>
              <a:t>utrzymanie jednostki w abstynencji </a:t>
            </a:r>
            <a:r>
              <a:rPr lang="pl-PL" sz="2100" kern="100" dirty="0">
                <a:effectLst/>
                <a:latin typeface="Book Antiqua" panose="02040602050305030304" pitchFamily="18" charset="0"/>
                <a:ea typeface="Calibri" panose="020F0502020204030204" pitchFamily="34" charset="0"/>
                <a:cs typeface="Times New Roman" panose="02020603050405020304" pitchFamily="18" charset="0"/>
              </a:rPr>
              <a:t>wiele tygodni, miesięcy, a nawet lat. Po pomyślnie przeprowadzonej detoksykacji u pacjenta może pojawić się niepohamowane pragnienie i nastąpić nawrót nadużywania danej substancji nawet po wielu latach abstynencji.</a:t>
            </a:r>
          </a:p>
          <a:p>
            <a:pPr marL="0" indent="0" algn="just">
              <a:lnSpc>
                <a:spcPct val="107000"/>
              </a:lnSpc>
              <a:spcAft>
                <a:spcPts val="800"/>
              </a:spcAft>
              <a:buNone/>
            </a:pPr>
            <a:endParaRPr lang="pl-PL" sz="2100" kern="1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2100628835"/>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AAF26-FFE4-02B1-E4B2-F8907584FB22}"/>
              </a:ext>
            </a:extLst>
          </p:cNvPr>
          <p:cNvSpPr>
            <a:spLocks noGrp="1"/>
          </p:cNvSpPr>
          <p:nvPr>
            <p:ph type="title"/>
          </p:nvPr>
        </p:nvSpPr>
        <p:spPr/>
        <p:txBody>
          <a:bodyPr>
            <a:normAutofit/>
          </a:bodyPr>
          <a:lstStyle/>
          <a:p>
            <a:r>
              <a:rPr lang="pl-PL" dirty="0">
                <a:latin typeface="Book Antiqua" panose="02040602050305030304" pitchFamily="18" charset="0"/>
              </a:rPr>
              <a:t>Anatomia i Neurobiologia uzależnienia chemicznego</a:t>
            </a:r>
          </a:p>
        </p:txBody>
      </p:sp>
      <p:sp>
        <p:nvSpPr>
          <p:cNvPr id="3" name="Symbol zastępczy zawartości 2">
            <a:extLst>
              <a:ext uri="{FF2B5EF4-FFF2-40B4-BE49-F238E27FC236}">
                <a16:creationId xmlns:a16="http://schemas.microsoft.com/office/drawing/2014/main" id="{9B7F781B-7A68-413C-B146-C95DAAF50263}"/>
              </a:ext>
            </a:extLst>
          </p:cNvPr>
          <p:cNvSpPr>
            <a:spLocks noGrp="1"/>
          </p:cNvSpPr>
          <p:nvPr>
            <p:ph sz="half" idx="1"/>
          </p:nvPr>
        </p:nvSpPr>
        <p:spPr>
          <a:xfrm>
            <a:off x="1906524" y="2851658"/>
            <a:ext cx="8378952" cy="3041650"/>
          </a:xfrm>
        </p:spPr>
        <p:txBody>
          <a:bodyPr>
            <a:normAutofit/>
          </a:bodyPr>
          <a:lstStyle/>
          <a:p>
            <a:pPr marL="0" indent="0">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Z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chorobą uzależnienia chemicznego</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związane jest zaburzenie aktywności neuronalnej w mózgu. Rozregulowanie oznacza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zakłócenie wytwarzania lub uwalniania neuroprzekaźników</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albo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zaburzoną pracę receptorów</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Wadliwa regulacja może zachodzić jeszcze zanim określona osoba zacznie przyjmować substancje, może zostać wywołana przez stałe zażywanie narkotyków, bądź pojawić się w reakcji na czynniki psychospołeczne, wywołujące stres. Wszystkie trzy przyczyny mogą oczywiście wystąpić jednocześnie.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Rozregulowanie </a:t>
            </a:r>
            <a:r>
              <a:rPr lang="pl-PL" sz="1800" b="1" kern="100" dirty="0" err="1">
                <a:effectLst/>
                <a:latin typeface="Book Antiqua" panose="02040602050305030304" pitchFamily="18" charset="0"/>
                <a:ea typeface="Calibri" panose="020F0502020204030204" pitchFamily="34" charset="0"/>
                <a:cs typeface="Times New Roman" panose="02020603050405020304" pitchFamily="18" charset="0"/>
              </a:rPr>
              <a:t>neurotransmisji</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nie poddaje się łatwo leczeniu. </a:t>
            </a:r>
          </a:p>
          <a:p>
            <a:pPr marL="0" indent="0">
              <a:buNone/>
            </a:pPr>
            <a:endParaRPr lang="pl-PL" dirty="0"/>
          </a:p>
        </p:txBody>
      </p:sp>
    </p:spTree>
    <p:extLst>
      <p:ext uri="{BB962C8B-B14F-4D97-AF65-F5344CB8AC3E}">
        <p14:creationId xmlns:p14="http://schemas.microsoft.com/office/powerpoint/2010/main" val="181147711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7C811C-2E10-4774-64C9-44EA575BC8D1}"/>
              </a:ext>
            </a:extLst>
          </p:cNvPr>
          <p:cNvSpPr>
            <a:spLocks noGrp="1"/>
          </p:cNvSpPr>
          <p:nvPr>
            <p:ph type="title"/>
          </p:nvPr>
        </p:nvSpPr>
        <p:spPr/>
        <p:txBody>
          <a:bodyPr/>
          <a:lstStyle/>
          <a:p>
            <a:r>
              <a:rPr lang="pl-PL" b="1" dirty="0" err="1">
                <a:latin typeface="Book Antiqua" panose="02040602050305030304" pitchFamily="18" charset="0"/>
              </a:rPr>
              <a:t>Mezolimbiczny</a:t>
            </a:r>
            <a:r>
              <a:rPr lang="pl-PL" b="1" dirty="0">
                <a:latin typeface="Book Antiqua" panose="02040602050305030304" pitchFamily="18" charset="0"/>
              </a:rPr>
              <a:t> układ dopaminowy</a:t>
            </a:r>
          </a:p>
        </p:txBody>
      </p:sp>
      <p:sp>
        <p:nvSpPr>
          <p:cNvPr id="3" name="Symbol zastępczy zawartości 2">
            <a:extLst>
              <a:ext uri="{FF2B5EF4-FFF2-40B4-BE49-F238E27FC236}">
                <a16:creationId xmlns:a16="http://schemas.microsoft.com/office/drawing/2014/main" id="{2B431992-052E-4CB1-CBC6-43E6CEC3A4DB}"/>
              </a:ext>
            </a:extLst>
          </p:cNvPr>
          <p:cNvSpPr>
            <a:spLocks noGrp="1"/>
          </p:cNvSpPr>
          <p:nvPr>
            <p:ph sz="half" idx="1"/>
          </p:nvPr>
        </p:nvSpPr>
        <p:spPr>
          <a:xfrm>
            <a:off x="1581912" y="2752164"/>
            <a:ext cx="8548206" cy="2987861"/>
          </a:xfrm>
        </p:spPr>
        <p:txBody>
          <a:bodyPr>
            <a:normAutofit fontScale="92500"/>
          </a:bodyPr>
          <a:lstStyle/>
          <a:p>
            <a:pPr marL="0" indent="0">
              <a:buNone/>
            </a:pPr>
            <a:r>
              <a:rPr lang="pl-PL" sz="1800" b="1" kern="100" dirty="0" err="1">
                <a:effectLst/>
                <a:latin typeface="Book Antiqua" panose="02040602050305030304" pitchFamily="18" charset="0"/>
                <a:ea typeface="Calibri" panose="020F0502020204030204" pitchFamily="34" charset="0"/>
                <a:cs typeface="Times New Roman" panose="02020603050405020304" pitchFamily="18" charset="0"/>
              </a:rPr>
              <a:t>Mezolimbiczny</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 układ dopaminowy</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(MDS)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występuje w środkowej części mózgu. Główne obszary MDS obejmują brzuszny obszar nakrywki, jądro półleżące przegrody (odpowiedzialny za doświadczanie nagrody), korę czołową i przedczołową. Znajdują się w nim ważne wiązki zakończeń komórek nerwowych wypełnionych neurotransmiterami, z których najważniejszym jest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dopamina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Zasadnicze części tego obwodu występują poniżej obszaru kory nowej oraz rejonów mózgu związanych ze świadomością. Oznacza to, że wady wrodzone lub uszkodzenia MDS pozostają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poza bezpośrednią kontrolą osób</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które na nie cierpią. Funkcje układu mogą być zaburzone w wyniku</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 1)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genetycznie uwarunkowanego wadliwego „okablowania”,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2)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długoterminowego wystawienia na działanie narkotyków,</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 3)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czynników środowiskowych lub współwystępowania wyżej wymienionych. </a:t>
            </a:r>
          </a:p>
          <a:p>
            <a:pPr marL="0" indent="0">
              <a:buNone/>
            </a:pPr>
            <a:endParaRPr lang="pl-PL" dirty="0"/>
          </a:p>
        </p:txBody>
      </p:sp>
    </p:spTree>
    <p:extLst>
      <p:ext uri="{BB962C8B-B14F-4D97-AF65-F5344CB8AC3E}">
        <p14:creationId xmlns:p14="http://schemas.microsoft.com/office/powerpoint/2010/main" val="75690842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95F90E-1057-D2B2-07EE-19B1ACCC729B}"/>
              </a:ext>
            </a:extLst>
          </p:cNvPr>
          <p:cNvSpPr>
            <a:spLocks noGrp="1"/>
          </p:cNvSpPr>
          <p:nvPr>
            <p:ph type="title"/>
          </p:nvPr>
        </p:nvSpPr>
        <p:spPr>
          <a:xfrm>
            <a:off x="2231136" y="946762"/>
            <a:ext cx="7729728" cy="1188720"/>
          </a:xfrm>
        </p:spPr>
        <p:txBody>
          <a:bodyPr/>
          <a:lstStyle/>
          <a:p>
            <a:r>
              <a:rPr lang="pl-PL" dirty="0" err="1">
                <a:latin typeface="Book Antiqua" panose="02040602050305030304" pitchFamily="18" charset="0"/>
              </a:rPr>
              <a:t>Medykalizacja</a:t>
            </a:r>
            <a:r>
              <a:rPr lang="pl-PL" dirty="0">
                <a:latin typeface="Book Antiqua" panose="02040602050305030304" pitchFamily="18" charset="0"/>
              </a:rPr>
              <a:t> problemu uzależnień</a:t>
            </a:r>
          </a:p>
        </p:txBody>
      </p:sp>
      <p:sp>
        <p:nvSpPr>
          <p:cNvPr id="3" name="Symbol zastępczy zawartości 2">
            <a:extLst>
              <a:ext uri="{FF2B5EF4-FFF2-40B4-BE49-F238E27FC236}">
                <a16:creationId xmlns:a16="http://schemas.microsoft.com/office/drawing/2014/main" id="{1F07EE7F-E756-E976-3A48-60296F3F50A5}"/>
              </a:ext>
            </a:extLst>
          </p:cNvPr>
          <p:cNvSpPr>
            <a:spLocks noGrp="1"/>
          </p:cNvSpPr>
          <p:nvPr>
            <p:ph sz="half" idx="1"/>
          </p:nvPr>
        </p:nvSpPr>
        <p:spPr>
          <a:xfrm>
            <a:off x="1983262" y="2887518"/>
            <a:ext cx="8225476" cy="3023720"/>
          </a:xfrm>
        </p:spPr>
        <p:txBody>
          <a:bodyPr>
            <a:normAutofit/>
          </a:bodyPr>
          <a:lstStyle/>
          <a:p>
            <a:pPr marL="0" indent="0">
              <a:buNone/>
            </a:pPr>
            <a:r>
              <a:rPr lang="pl-PL" sz="1800" b="1" kern="100" dirty="0" err="1">
                <a:effectLst/>
                <a:latin typeface="Book Antiqua" panose="02040602050305030304" pitchFamily="18" charset="0"/>
                <a:ea typeface="Calibri" panose="020F0502020204030204" pitchFamily="34" charset="0"/>
                <a:cs typeface="Times New Roman" panose="02020603050405020304" pitchFamily="18" charset="0"/>
              </a:rPr>
              <a:t>Medykalizacja</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 problemu uzależnienia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to kwestia stosunkowo nowa: dopiero w latach 40-tych biegłego stulecia zaczęto myśleć o nałogu, jak o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chorobie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którą należy zrozumieć i leczyć, zaś pacjentów postrzegać jako osoby zasługujące na współczucie i pomoc. Wcześniej panowało przekonanie, że to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słabość charakteru i niemoralne zachowanie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które należy piętnować. Chociaż w środowisku specjalistów medyczne podejście do problemu zyskało przewagę,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w opinii publicznej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wciąż pokutuje wiara w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grzech i potępienie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a:t>
            </a:r>
            <a:endParaRPr lang="pl-PL" dirty="0">
              <a:latin typeface="Book Antiqua" panose="02040602050305030304" pitchFamily="18" charset="0"/>
            </a:endParaRPr>
          </a:p>
        </p:txBody>
      </p:sp>
    </p:spTree>
    <p:extLst>
      <p:ext uri="{BB962C8B-B14F-4D97-AF65-F5344CB8AC3E}">
        <p14:creationId xmlns:p14="http://schemas.microsoft.com/office/powerpoint/2010/main" val="4170927505"/>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7E9E324-B33C-F3DB-0AEC-FBE2B6229E37}"/>
              </a:ext>
            </a:extLst>
          </p:cNvPr>
          <p:cNvSpPr>
            <a:spLocks noGrp="1"/>
          </p:cNvSpPr>
          <p:nvPr>
            <p:ph sz="half" idx="1"/>
          </p:nvPr>
        </p:nvSpPr>
        <p:spPr>
          <a:xfrm>
            <a:off x="1724495" y="691869"/>
            <a:ext cx="8743009" cy="5474261"/>
          </a:xfrm>
        </p:spPr>
        <p:txBody>
          <a:bodyPr>
            <a:normAutofit fontScale="47500" lnSpcReduction="20000"/>
          </a:bodyPr>
          <a:lstStyle/>
          <a:p>
            <a:pPr marL="0" indent="0" algn="just">
              <a:lnSpc>
                <a:spcPct val="107000"/>
              </a:lnSpc>
              <a:spcAft>
                <a:spcPts val="800"/>
              </a:spcAft>
              <a:buNone/>
            </a:pP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Osoby uzależnione chemicznie często mówią, że odczuwają potrzebę (przymus) zażywania narkotyku, a to znaczy coś więcej niż to że „lubią” lub „chcą” to robić. Często już nie odczuwają euforii w czasie brania substancji, ale muszą przyjmować ją nadal, aby dobrze funkcjonować, czuć się normalnie albo zaspokoić podświadome, instynktowne pragnienie. Potrzeba </a:t>
            </a:r>
            <a:r>
              <a:rPr lang="pl-PL" sz="3200" b="1" kern="100" dirty="0">
                <a:effectLst/>
                <a:latin typeface="Book Antiqua" panose="02040602050305030304" pitchFamily="18" charset="0"/>
                <a:ea typeface="Calibri" panose="020F0502020204030204" pitchFamily="34" charset="0"/>
                <a:cs typeface="Times New Roman" panose="02020603050405020304" pitchFamily="18" charset="0"/>
              </a:rPr>
              <a:t>bierze się z rozregulowania MDS</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które może być wynikiem długoterminowego zażywania narkotyków. Szlaki w tym układzie zwiększają / zmniejszają swoją aktywność pod wpływem narkotyków, co jest nazywane </a:t>
            </a:r>
            <a:r>
              <a:rPr lang="pl-PL" sz="3200" b="1" kern="100" dirty="0">
                <a:effectLst/>
                <a:latin typeface="Book Antiqua" panose="02040602050305030304" pitchFamily="18" charset="0"/>
                <a:ea typeface="Calibri" panose="020F0502020204030204" pitchFamily="34" charset="0"/>
                <a:cs typeface="Times New Roman" panose="02020603050405020304" pitchFamily="18" charset="0"/>
              </a:rPr>
              <a:t>plastycznością synaptyczną</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lub </a:t>
            </a:r>
            <a:r>
              <a:rPr lang="pl-PL" sz="3200" b="1" kern="100" dirty="0" err="1">
                <a:effectLst/>
                <a:latin typeface="Book Antiqua" panose="02040602050305030304" pitchFamily="18" charset="0"/>
                <a:ea typeface="Calibri" panose="020F0502020204030204" pitchFamily="34" charset="0"/>
                <a:cs typeface="Times New Roman" panose="02020603050405020304" pitchFamily="18" charset="0"/>
              </a:rPr>
              <a:t>neuroadaptacją</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Warto zauważyć, że</a:t>
            </a:r>
            <a:r>
              <a:rPr lang="pl-PL" sz="3200" b="1" kern="100" dirty="0">
                <a:effectLst/>
                <a:latin typeface="Book Antiqua" panose="02040602050305030304" pitchFamily="18" charset="0"/>
                <a:ea typeface="Calibri" panose="020F0502020204030204" pitchFamily="34" charset="0"/>
                <a:cs typeface="Times New Roman" panose="02020603050405020304" pitchFamily="18" charset="0"/>
              </a:rPr>
              <a:t> zmiany w mózgu rozwijają się tu bez udziału świadomości</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„Brak silnej woli” lub „słabość charakteru” nie grają więc żadnej roli w rozwoju uzależnienia od narkotyków. Oczywiście, jeśli ktoś nie miał kontaktu z narkotykami, cały proces nie zainicjuje procesu rozregulowania MDS i tym samym uniknie uzależnienia. Jeżeli rozwój nałogu obejmuje zmiany w chemii mózgu, to przywrócenie kontroli behawioralnej musi wiązać się z przeciwstawnymi zmianami na poziomie neurochemicznym.</a:t>
            </a:r>
          </a:p>
          <a:p>
            <a:pPr marL="0" indent="0" algn="just">
              <a:lnSpc>
                <a:spcPct val="107000"/>
              </a:lnSpc>
              <a:spcAft>
                <a:spcPts val="800"/>
              </a:spcAft>
              <a:buNone/>
            </a:pP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Wielu naukowców uważa, że podatność na chorobę związaną z MDS charakteryzuje </a:t>
            </a:r>
            <a:r>
              <a:rPr lang="pl-PL" sz="3200" b="1" kern="100" dirty="0">
                <a:effectLst/>
                <a:latin typeface="Book Antiqua" panose="02040602050305030304" pitchFamily="18" charset="0"/>
                <a:ea typeface="Calibri" panose="020F0502020204030204" pitchFamily="34" charset="0"/>
                <a:cs typeface="Times New Roman" panose="02020603050405020304" pitchFamily="18" charset="0"/>
              </a:rPr>
              <a:t>daną osobę od urodzenia</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a długotrwała </a:t>
            </a:r>
            <a:r>
              <a:rPr lang="pl-PL" sz="3200" kern="100" dirty="0" err="1">
                <a:effectLst/>
                <a:latin typeface="Book Antiqua" panose="02040602050305030304" pitchFamily="18" charset="0"/>
                <a:ea typeface="Calibri" panose="020F0502020204030204" pitchFamily="34" charset="0"/>
                <a:cs typeface="Times New Roman" panose="02020603050405020304" pitchFamily="18" charset="0"/>
              </a:rPr>
              <a:t>neuroadaptacja</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wywołana wpływem substancji jest mniej istotna przy powstawaniu choroby </a:t>
            </a:r>
            <a:r>
              <a:rPr lang="pl-PL" sz="3200" kern="100" dirty="0" err="1">
                <a:effectLst/>
                <a:latin typeface="Book Antiqua" panose="02040602050305030304" pitchFamily="18" charset="0"/>
                <a:ea typeface="Calibri" panose="020F0502020204030204" pitchFamily="34" charset="0"/>
                <a:cs typeface="Times New Roman" panose="02020603050405020304" pitchFamily="18" charset="0"/>
              </a:rPr>
              <a:t>uzależnieniowej</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niż predyspozycja uwarunkowana </a:t>
            </a:r>
            <a:r>
              <a:rPr lang="pl-PL" sz="3200" b="1" kern="100" dirty="0">
                <a:effectLst/>
                <a:latin typeface="Book Antiqua" panose="02040602050305030304" pitchFamily="18" charset="0"/>
                <a:ea typeface="Calibri" panose="020F0502020204030204" pitchFamily="34" charset="0"/>
                <a:cs typeface="Times New Roman" panose="02020603050405020304" pitchFamily="18" charset="0"/>
              </a:rPr>
              <a:t>genetycznie</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Wyjaśniałoby to znaczące różnice osobnicze. Po pierwsze istnieje znacząca korelacja dotycząca podatności na uzależnianie się od substancji psychoaktywnych w ramach osób biologicznie spokrewnionych. Po drugie znaczna część populacji eksperymentuje z substancjami psychoaktywnymi, zaś niektórzy zażywają narkotyki latami bez utraty kontroli nad ich stosowaniem. Po trzecie zdarzają się przypadki uzależnienia od pierwszej dawki. Wreszcie wielu ludzi po zażyciu narkotyku ma poczucie, że substancja koryguje wadliwe działanie ich mózgu, dzięki czemu właśnie po intoksykacji czują się normalnie, jakby ich wcześniejszym doświadczeniom </a:t>
            </a:r>
            <a:r>
              <a:rPr lang="pl-PL" sz="3200" b="1" kern="100" dirty="0">
                <a:effectLst/>
                <a:latin typeface="Book Antiqua" panose="02040602050305030304" pitchFamily="18" charset="0"/>
                <a:ea typeface="Calibri" panose="020F0502020204030204" pitchFamily="34" charset="0"/>
                <a:cs typeface="Times New Roman" panose="02020603050405020304" pitchFamily="18" charset="0"/>
              </a:rPr>
              <a:t>brakowało czegoś istotnego</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Narkotyk powodujący najlepszą korekcję będzie dla nich narkotykiem „z wyboru”. Pojawienie się potrzeby może więc oznaczać, że organizm wymaga lub pożąda narkotyku, aby </a:t>
            </a:r>
            <a:r>
              <a:rPr lang="pl-PL" sz="3200" b="1" kern="100" dirty="0">
                <a:effectLst/>
                <a:latin typeface="Book Antiqua" panose="02040602050305030304" pitchFamily="18" charset="0"/>
                <a:ea typeface="Calibri" panose="020F0502020204030204" pitchFamily="34" charset="0"/>
                <a:cs typeface="Times New Roman" panose="02020603050405020304" pitchFamily="18" charset="0"/>
              </a:rPr>
              <a:t>funkcjonować normalnie</a:t>
            </a:r>
            <a:r>
              <a:rPr lang="pl-PL" sz="3200" kern="100" dirty="0">
                <a:effectLst/>
                <a:latin typeface="Book Antiqua" panose="02040602050305030304" pitchFamily="18" charset="0"/>
                <a:ea typeface="Calibri" panose="020F0502020204030204" pitchFamily="34" charset="0"/>
                <a:cs typeface="Times New Roman" panose="02020603050405020304" pitchFamily="18" charset="0"/>
              </a:rPr>
              <a:t>. </a:t>
            </a:r>
          </a:p>
          <a:p>
            <a:pPr marL="0" indent="0">
              <a:buNone/>
            </a:pPr>
            <a:endParaRPr lang="pl-PL" dirty="0"/>
          </a:p>
        </p:txBody>
      </p:sp>
    </p:spTree>
    <p:extLst>
      <p:ext uri="{BB962C8B-B14F-4D97-AF65-F5344CB8AC3E}">
        <p14:creationId xmlns:p14="http://schemas.microsoft.com/office/powerpoint/2010/main" val="1891239095"/>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4AD3CCD-2376-007D-9B8B-19A867C8B4B6}"/>
              </a:ext>
            </a:extLst>
          </p:cNvPr>
          <p:cNvSpPr>
            <a:spLocks noGrp="1"/>
          </p:cNvSpPr>
          <p:nvPr>
            <p:ph idx="1"/>
          </p:nvPr>
        </p:nvSpPr>
        <p:spPr>
          <a:xfrm>
            <a:off x="2231136" y="2270491"/>
            <a:ext cx="7729728" cy="3101983"/>
          </a:xfrm>
        </p:spPr>
        <p:txBody>
          <a:bodyPr/>
          <a:lstStyle/>
          <a:p>
            <a:pPr marL="0" indent="0">
              <a:buNone/>
            </a:pPr>
            <a:r>
              <a:rPr lang="pl-PL" sz="1800" b="1" dirty="0">
                <a:effectLst/>
                <a:latin typeface="Book Antiqua" panose="02040602050305030304" pitchFamily="18" charset="0"/>
                <a:ea typeface="Calibri" panose="020F0502020204030204" pitchFamily="34" charset="0"/>
                <a:cs typeface="Times New Roman" panose="02020603050405020304" pitchFamily="18" charset="0"/>
              </a:rPr>
              <a:t>Uzależnienie chemiczne </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jest szczególnym typem zmiany plastyczności synaptycznej: </a:t>
            </a:r>
            <a:r>
              <a:rPr lang="pl-PL" sz="1800" dirty="0" err="1">
                <a:effectLst/>
                <a:latin typeface="Book Antiqua" panose="02040602050305030304" pitchFamily="18" charset="0"/>
                <a:ea typeface="Calibri" panose="020F0502020204030204" pitchFamily="34" charset="0"/>
                <a:cs typeface="Times New Roman" panose="02020603050405020304" pitchFamily="18" charset="0"/>
              </a:rPr>
              <a:t>neuroadaptacji</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 zachodzącej w mózgu. Wywołujący je czynnik (narkotyki) są bodźcem bardzo potężnym, powodującym </a:t>
            </a:r>
            <a:r>
              <a:rPr lang="pl-PL" sz="1800" b="1" dirty="0">
                <a:effectLst/>
                <a:latin typeface="Book Antiqua" panose="02040602050305030304" pitchFamily="18" charset="0"/>
                <a:ea typeface="Calibri" panose="020F0502020204030204" pitchFamily="34" charset="0"/>
                <a:cs typeface="Times New Roman" panose="02020603050405020304" pitchFamily="18" charset="0"/>
              </a:rPr>
              <a:t>zmiany w chemii mózgu</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 Substancje te mają znaczną przewagę jako bodźce oddziałujące na plastyczność synaptyczną, ponieważ ich wpływ na chemię mózgu prawdopodobnie znacznie </a:t>
            </a:r>
            <a:r>
              <a:rPr lang="pl-PL" sz="1800" b="1" dirty="0">
                <a:effectLst/>
                <a:latin typeface="Book Antiqua" panose="02040602050305030304" pitchFamily="18" charset="0"/>
                <a:ea typeface="Calibri" panose="020F0502020204030204" pitchFamily="34" charset="0"/>
                <a:cs typeface="Times New Roman" panose="02020603050405020304" pitchFamily="18" charset="0"/>
              </a:rPr>
              <a:t>przewyższa efekty </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jakichkolwiek innych bodźców, nawet fizjologicznych </a:t>
            </a:r>
            <a:endParaRPr lang="pl-PL" dirty="0">
              <a:latin typeface="Book Antiqua" panose="02040602050305030304" pitchFamily="18" charset="0"/>
            </a:endParaRPr>
          </a:p>
        </p:txBody>
      </p:sp>
    </p:spTree>
    <p:extLst>
      <p:ext uri="{BB962C8B-B14F-4D97-AF65-F5344CB8AC3E}">
        <p14:creationId xmlns:p14="http://schemas.microsoft.com/office/powerpoint/2010/main" val="1972000770"/>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543490-D7E0-ED22-4F8C-5F2C32D95ECC}"/>
              </a:ext>
            </a:extLst>
          </p:cNvPr>
          <p:cNvSpPr>
            <a:spLocks noGrp="1"/>
          </p:cNvSpPr>
          <p:nvPr>
            <p:ph type="title"/>
          </p:nvPr>
        </p:nvSpPr>
        <p:spPr>
          <a:xfrm>
            <a:off x="2231136" y="659892"/>
            <a:ext cx="7729728" cy="1188720"/>
          </a:xfrm>
        </p:spPr>
        <p:txBody>
          <a:bodyPr/>
          <a:lstStyle/>
          <a:p>
            <a:r>
              <a:rPr lang="pl-PL" dirty="0">
                <a:latin typeface="Book Antiqua" panose="02040602050305030304" pitchFamily="18" charset="0"/>
              </a:rPr>
              <a:t>,,to coś”</a:t>
            </a:r>
          </a:p>
        </p:txBody>
      </p:sp>
      <p:sp>
        <p:nvSpPr>
          <p:cNvPr id="3" name="Symbol zastępczy zawartości 2">
            <a:extLst>
              <a:ext uri="{FF2B5EF4-FFF2-40B4-BE49-F238E27FC236}">
                <a16:creationId xmlns:a16="http://schemas.microsoft.com/office/drawing/2014/main" id="{1C39E3D7-5A31-4B4C-B28D-2FB4C0DE5599}"/>
              </a:ext>
            </a:extLst>
          </p:cNvPr>
          <p:cNvSpPr>
            <a:spLocks noGrp="1"/>
          </p:cNvSpPr>
          <p:nvPr>
            <p:ph idx="1"/>
          </p:nvPr>
        </p:nvSpPr>
        <p:spPr>
          <a:xfrm>
            <a:off x="1565327" y="2223247"/>
            <a:ext cx="9061345" cy="4249271"/>
          </a:xfrm>
        </p:spPr>
        <p:txBody>
          <a:bodyPr>
            <a:normAutofit fontScale="55000" lnSpcReduction="20000"/>
          </a:bodyPr>
          <a:lstStyle/>
          <a:p>
            <a:pPr marL="0" indent="0">
              <a:lnSpc>
                <a:spcPct val="107000"/>
              </a:lnSpc>
              <a:spcAft>
                <a:spcPts val="800"/>
              </a:spcAft>
              <a:buNone/>
            </a:pP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Ludzie leczący się często mówią o takim momencie w ich życiu, w </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którym „coś im się włączyło w mózgu” </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i wtedy zrozumieli że nie są już w stanie zapanować nad sobą i braniem narkotyków. Podobnie czasami relacjonują, że </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„coś im się wyłączyło w mózgu” </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i mogą wreszcie decydować sami o tym, czy biorą. Uzależnienie chemiczne </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to coś więcej </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niż poszukiwanie przyjemności czy unikanie bólu lub objawów odstawienia. Uzupełnienie efektów przyjemnościowych przez dodanie do nich znaczenia motywacyjnego oraz pamięci emocjonalnej i poznawczej to nowy kierunek badań nad uzależnieniami. Otoczenie, w którym przyjmuje się narkotyki, stopień w jakim wpływają one na emocje oraz znaczenie wszystkich tych powiązań mogą razem determinować prawdopodobieństwo ponownego sięgnięcia po substancje. </a:t>
            </a:r>
          </a:p>
          <a:p>
            <a:pPr marL="0" indent="0">
              <a:lnSpc>
                <a:spcPct val="107000"/>
              </a:lnSpc>
              <a:spcAft>
                <a:spcPts val="800"/>
              </a:spcAft>
              <a:buNone/>
            </a:pP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Niektóre narkotyki mają w sobie </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„to coś”</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co przenosi substancje ze statusu czegoś dającego przyjemność, do statusu tego, co uzależnia i przyjemność nie jest już w tym przypadku istotna dla podtrzymania regularnego sięgania po nie. Narkotyki w wielu przypadkach nie powodują uzależnienia chemicznego, jest ono bowiem uwarunkowaną genetycznie chorobą, której objawem jest przymus zażywania u osób które mają </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„to coś”</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co warunkuje rozwój choroby. Genetyczna podatność na uzależnienie zostaje wyzwolona przez </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zażycie narkotyku</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2700" b="1" kern="100" dirty="0">
                <a:effectLst/>
                <a:latin typeface="Book Antiqua" panose="02040602050305030304" pitchFamily="18" charset="0"/>
                <a:ea typeface="Calibri" panose="020F0502020204030204" pitchFamily="34" charset="0"/>
                <a:cs typeface="Times New Roman" panose="02020603050405020304" pitchFamily="18" charset="0"/>
              </a:rPr>
              <a:t>Reasumując</a:t>
            </a:r>
            <a:r>
              <a:rPr lang="pl-PL" sz="2700" kern="100" dirty="0">
                <a:effectLst/>
                <a:latin typeface="Book Antiqua" panose="02040602050305030304" pitchFamily="18" charset="0"/>
                <a:ea typeface="Calibri" panose="020F0502020204030204" pitchFamily="34" charset="0"/>
                <a:cs typeface="Times New Roman" panose="02020603050405020304" pitchFamily="18" charset="0"/>
              </a:rPr>
              <a:t>: niektóre narkotyki mają „to coś”, aby wywołać uzależnienie chemiczne, a zarazem uzależnienie dotyka wyłącznie te osoby, które mają „to coś”, aby doszło u nich do rozwoju choroby.</a:t>
            </a:r>
          </a:p>
          <a:p>
            <a:pPr marL="0" indent="0">
              <a:buNone/>
            </a:pPr>
            <a:endParaRPr lang="pl-PL" dirty="0"/>
          </a:p>
        </p:txBody>
      </p:sp>
    </p:spTree>
    <p:extLst>
      <p:ext uri="{BB962C8B-B14F-4D97-AF65-F5344CB8AC3E}">
        <p14:creationId xmlns:p14="http://schemas.microsoft.com/office/powerpoint/2010/main" val="56351009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AE65DE-9E67-38F6-F04D-9CCC0BB27C1F}"/>
              </a:ext>
            </a:extLst>
          </p:cNvPr>
          <p:cNvSpPr>
            <a:spLocks noGrp="1"/>
          </p:cNvSpPr>
          <p:nvPr>
            <p:ph type="title"/>
          </p:nvPr>
        </p:nvSpPr>
        <p:spPr>
          <a:xfrm>
            <a:off x="2231135" y="1170880"/>
            <a:ext cx="7729728" cy="1188720"/>
          </a:xfrm>
        </p:spPr>
        <p:txBody>
          <a:bodyPr/>
          <a:lstStyle/>
          <a:p>
            <a:r>
              <a:rPr lang="pl-PL" dirty="0">
                <a:latin typeface="Book Antiqua" panose="02040602050305030304" pitchFamily="18" charset="0"/>
              </a:rPr>
              <a:t>Terapia uzależnienia</a:t>
            </a:r>
          </a:p>
        </p:txBody>
      </p:sp>
      <p:sp>
        <p:nvSpPr>
          <p:cNvPr id="3" name="Symbol zastępczy zawartości 2">
            <a:extLst>
              <a:ext uri="{FF2B5EF4-FFF2-40B4-BE49-F238E27FC236}">
                <a16:creationId xmlns:a16="http://schemas.microsoft.com/office/drawing/2014/main" id="{3E1777C9-8869-AE6D-ABBF-102A24F307DE}"/>
              </a:ext>
            </a:extLst>
          </p:cNvPr>
          <p:cNvSpPr>
            <a:spLocks noGrp="1"/>
          </p:cNvSpPr>
          <p:nvPr>
            <p:ph sz="half" idx="1"/>
          </p:nvPr>
        </p:nvSpPr>
        <p:spPr>
          <a:xfrm>
            <a:off x="2310473" y="3153598"/>
            <a:ext cx="7571053" cy="3101982"/>
          </a:xfrm>
        </p:spPr>
        <p:txBody>
          <a:bodyPr>
            <a:normAutofit/>
          </a:bodyPr>
          <a:lstStyle/>
          <a:p>
            <a:pPr marL="0" indent="0">
              <a:buNone/>
            </a:pPr>
            <a:r>
              <a:rPr lang="pl-PL" sz="2400" b="1" dirty="0">
                <a:latin typeface="Book Antiqua" panose="02040602050305030304" pitchFamily="18" charset="0"/>
              </a:rPr>
              <a:t>Terapia uzależnienia </a:t>
            </a:r>
            <a:r>
              <a:rPr lang="pl-PL" sz="2400" dirty="0">
                <a:latin typeface="Book Antiqua" panose="02040602050305030304" pitchFamily="18" charset="0"/>
              </a:rPr>
              <a:t>dzieli się na </a:t>
            </a:r>
            <a:r>
              <a:rPr lang="pl-PL" sz="2400" b="1" dirty="0">
                <a:latin typeface="Book Antiqua" panose="02040602050305030304" pitchFamily="18" charset="0"/>
              </a:rPr>
              <a:t>2 fazy </a:t>
            </a:r>
            <a:r>
              <a:rPr lang="pl-PL" sz="2400" dirty="0">
                <a:latin typeface="Book Antiqua" panose="02040602050305030304" pitchFamily="18" charset="0"/>
              </a:rPr>
              <a:t>– intensywną i pogłębioną. </a:t>
            </a:r>
          </a:p>
        </p:txBody>
      </p:sp>
    </p:spTree>
    <p:extLst>
      <p:ext uri="{BB962C8B-B14F-4D97-AF65-F5344CB8AC3E}">
        <p14:creationId xmlns:p14="http://schemas.microsoft.com/office/powerpoint/2010/main" val="2322110023"/>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45B2E4-54C2-4C91-EDB7-C384829688C0}"/>
              </a:ext>
            </a:extLst>
          </p:cNvPr>
          <p:cNvSpPr>
            <a:spLocks noGrp="1"/>
          </p:cNvSpPr>
          <p:nvPr>
            <p:ph type="title"/>
          </p:nvPr>
        </p:nvSpPr>
        <p:spPr>
          <a:xfrm>
            <a:off x="2231136" y="523614"/>
            <a:ext cx="7729728" cy="1188720"/>
          </a:xfrm>
        </p:spPr>
        <p:txBody>
          <a:bodyPr/>
          <a:lstStyle/>
          <a:p>
            <a:r>
              <a:rPr lang="pl-PL" b="1" dirty="0">
                <a:latin typeface="Book Antiqua" panose="02040602050305030304" pitchFamily="18" charset="0"/>
              </a:rPr>
              <a:t>Faza intensywna</a:t>
            </a:r>
          </a:p>
        </p:txBody>
      </p:sp>
      <p:sp>
        <p:nvSpPr>
          <p:cNvPr id="3" name="Symbol zastępczy zawartości 2">
            <a:extLst>
              <a:ext uri="{FF2B5EF4-FFF2-40B4-BE49-F238E27FC236}">
                <a16:creationId xmlns:a16="http://schemas.microsoft.com/office/drawing/2014/main" id="{D3199CBF-794B-A326-5FBD-6EB8851D585E}"/>
              </a:ext>
            </a:extLst>
          </p:cNvPr>
          <p:cNvSpPr>
            <a:spLocks noGrp="1"/>
          </p:cNvSpPr>
          <p:nvPr>
            <p:ph sz="half" idx="1"/>
          </p:nvPr>
        </p:nvSpPr>
        <p:spPr>
          <a:xfrm>
            <a:off x="1567613" y="2411506"/>
            <a:ext cx="9056774" cy="3433481"/>
          </a:xfrm>
        </p:spPr>
        <p:txBody>
          <a:bodyPr>
            <a:normAutofit fontScale="92500" lnSpcReduction="10000"/>
          </a:bodyPr>
          <a:lstStyle/>
          <a:p>
            <a:pPr marL="0" indent="0">
              <a:buNone/>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Koncentruje się ona na edukacji uzależnionego na temat zaburzenia, tj. przyczyn, charakterystycznych objawów (tolerancja, głód, nawroty, sposoby utrzymania abstynencji) oraz szkód zdrowotnych i społecznych nałogu. Zaczyna się od poinformowania pacjenta, że jest nosicielem choroby i określenia, czy chce coś z nią zrobić. W przypadku pozytywnej odpowiedzi terapeuta skłania uzależnionego do podjęcia decyzji o abstynencji. Ta faza terapii trwa 2-3 miesiące, a głównym tematem, na którym koncentruje się pacjent i terapeuta jest radzenie sobie z głodem. Często niezbędne jest podjęcie wielu konkretnych działań w celu zmniejszenia ryzyka ponownej intoksykacji. Chodzi o wypracowanie wzorców behawioralnych dla utrzymania abstynencji przez określony czas niezbędny do powrotu do trzeźwego myślenia. Każdy człowiek, który wykształcił w sobie nawyk silnie nacechowany emocjonalnie wie, jak trudno jest ten nawyk zmienić – odmowa zaspokojenia potrzeby budzi protest, opór i niechęć. W przypadku </a:t>
            </a:r>
            <a:r>
              <a:rPr lang="pl-PL" sz="1600" kern="100" dirty="0" err="1">
                <a:effectLst/>
                <a:latin typeface="Book Antiqua" panose="02040602050305030304" pitchFamily="18" charset="0"/>
                <a:ea typeface="Calibri" panose="020F0502020204030204" pitchFamily="34" charset="0"/>
                <a:cs typeface="Times New Roman" panose="02020603050405020304" pitchFamily="18" charset="0"/>
              </a:rPr>
              <a:t>zachowań</a:t>
            </a: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 przymusowych bunt jest wielokrotnie silniejszy. Należy zaznaczyć, że nawroty zażywania w przypadku nałogu są czymś naturalnym. </a:t>
            </a:r>
          </a:p>
          <a:p>
            <a:pPr marL="0" indent="0">
              <a:buNone/>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Faza intensywna kończy się podjęciem decyzji: czy chcę żyć na trzeźwo i w sposób świadomy, czy też wolę nadal korzystać z substancji, bo abstynencja nie podoba mi się – zwykle nie mam bowiem przymusu leczenia.</a:t>
            </a:r>
          </a:p>
          <a:p>
            <a:pPr marL="0" indent="0">
              <a:buNone/>
            </a:pPr>
            <a:endParaRPr lang="pl-PL" sz="1600" kern="1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3081970999"/>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3F3FC866-C2F3-096D-0EB3-6325137662F8}"/>
              </a:ext>
            </a:extLst>
          </p:cNvPr>
          <p:cNvSpPr txBox="1"/>
          <p:nvPr/>
        </p:nvSpPr>
        <p:spPr>
          <a:xfrm>
            <a:off x="2438400" y="853772"/>
            <a:ext cx="7315200" cy="5510098"/>
          </a:xfrm>
          <a:prstGeom prst="rect">
            <a:avLst/>
          </a:prstGeom>
          <a:noFill/>
        </p:spPr>
        <p:txBody>
          <a:bodyPr wrap="square" rtlCol="0">
            <a:spAutoFit/>
          </a:bodyPr>
          <a:lstStyle/>
          <a:p>
            <a:pPr algn="just">
              <a:lnSpc>
                <a:spcPct val="107000"/>
              </a:lnSpc>
              <a:spcAft>
                <a:spcPts val="800"/>
              </a:spcAft>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Terapia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może być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stacjonarna</a:t>
            </a:r>
            <a:r>
              <a:rPr lang="pl-PL" b="1" kern="100" dirty="0">
                <a:latin typeface="Book Antiqua" panose="02040602050305030304" pitchFamily="18" charset="0"/>
                <a:ea typeface="Calibri" panose="020F0502020204030204" pitchFamily="34" charset="0"/>
                <a:cs typeface="Times New Roman" panose="02020603050405020304" pitchFamily="18" charset="0"/>
              </a:rPr>
              <a:t>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prowadzona w wyspecjalizowanym ośrodku zamkniętym lub szpitalu przez okres 6-8 tygodni po 6-8 godzin dziennie. Zaletą tego modelu jest pełna opieka lekarska (w tym detoks niezbędny przy niektórych zatruciach), wikt, opierunek i intensywny program terapeutyczny, ale nie każdy może pozwolić sobie na tak długo wykluczenie z normalnego życia zawodowego i rodzinnego. Ponadto pacjent funkcjonuje w eksperymentalnych warunkach, w których wszyscy o niego dbają i nie doświadcza trudów dnia codziennego i związanych z nim zagrożeń i obowiązków. Po powrocie do normalnych warunków może nie być w stanie poradzić sobie z pokusami i otoczeniem. Terapia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dzienna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oznacza pracę kilka razy w tygodniu w określonej placówce między godziną 8 a 14, po czym pacjenci wracają do domu. Również jest intensywna, ale nie wymaga odcięcia od codziennego życia. Może też być terapia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ambulatoryjna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popołudniowa, 1-2 razy w tygodniu lub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indywidualna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prowadzona przez psychoterapeutę uzależnień na warunkach ustalonych w </a:t>
            </a:r>
            <a:r>
              <a:rPr lang="pl-PL" sz="1800" kern="100" dirty="0" err="1">
                <a:effectLst/>
                <a:latin typeface="Book Antiqua" panose="02040602050305030304" pitchFamily="18" charset="0"/>
                <a:ea typeface="Calibri" panose="020F0502020204030204" pitchFamily="34" charset="0"/>
                <a:cs typeface="Times New Roman" panose="02020603050405020304" pitchFamily="18" charset="0"/>
              </a:rPr>
              <a:t>settingu</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a:t>
            </a:r>
          </a:p>
          <a:p>
            <a:endParaRPr lang="pl-PL" dirty="0"/>
          </a:p>
        </p:txBody>
      </p:sp>
    </p:spTree>
    <p:extLst>
      <p:ext uri="{BB962C8B-B14F-4D97-AF65-F5344CB8AC3E}">
        <p14:creationId xmlns:p14="http://schemas.microsoft.com/office/powerpoint/2010/main" val="3245160102"/>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BCC81B-AEFE-65AE-65E6-FD658A71C757}"/>
              </a:ext>
            </a:extLst>
          </p:cNvPr>
          <p:cNvSpPr>
            <a:spLocks noGrp="1"/>
          </p:cNvSpPr>
          <p:nvPr>
            <p:ph type="title"/>
          </p:nvPr>
        </p:nvSpPr>
        <p:spPr>
          <a:xfrm>
            <a:off x="2231136" y="641963"/>
            <a:ext cx="7729728" cy="1188720"/>
          </a:xfrm>
        </p:spPr>
        <p:txBody>
          <a:bodyPr/>
          <a:lstStyle/>
          <a:p>
            <a:r>
              <a:rPr lang="pl-PL" b="1" dirty="0">
                <a:latin typeface="Book Antiqua" panose="02040602050305030304" pitchFamily="18" charset="0"/>
              </a:rPr>
              <a:t>Faza pogłębiona</a:t>
            </a:r>
          </a:p>
        </p:txBody>
      </p:sp>
      <p:sp>
        <p:nvSpPr>
          <p:cNvPr id="3" name="Symbol zastępczy zawartości 2">
            <a:extLst>
              <a:ext uri="{FF2B5EF4-FFF2-40B4-BE49-F238E27FC236}">
                <a16:creationId xmlns:a16="http://schemas.microsoft.com/office/drawing/2014/main" id="{B6D89980-A94B-D779-A0D2-23D00CE6A652}"/>
              </a:ext>
            </a:extLst>
          </p:cNvPr>
          <p:cNvSpPr>
            <a:spLocks noGrp="1"/>
          </p:cNvSpPr>
          <p:nvPr>
            <p:ph sz="half" idx="1"/>
          </p:nvPr>
        </p:nvSpPr>
        <p:spPr>
          <a:xfrm>
            <a:off x="1584332" y="2725270"/>
            <a:ext cx="9023335" cy="3220944"/>
          </a:xfrm>
        </p:spPr>
        <p:txBody>
          <a:bodyPr>
            <a:normAutofit/>
          </a:bodyPr>
          <a:lstStyle/>
          <a:p>
            <a:pPr marL="0" indent="0">
              <a:buNone/>
            </a:pPr>
            <a:r>
              <a:rPr lang="pl-PL" sz="1600" kern="100" dirty="0">
                <a:effectLst/>
                <a:latin typeface="Book Antiqua" panose="02040602050305030304" pitchFamily="18" charset="0"/>
                <a:ea typeface="Calibri" panose="020F0502020204030204" pitchFamily="34" charset="0"/>
                <a:cs typeface="Times New Roman" panose="02020603050405020304" pitchFamily="18" charset="0"/>
              </a:rPr>
              <a:t>Jeżeli pacjent wybiera trzeźwość, przechodzi się do terapii pogłębionej, która ma zasadniczo ten sam przebieg, co zwykła psychoterapia dla ludzi nie zgłaszających problemów nałogu. Na popularności zyskuje podejście, że uzależnienie jest wynikiem traumy, ciągu urazów lub deficytów rozwojowych wynikających ze znaczących zaniedbać ze strony opiekunów we wczesnych fazach rozwoju. Praca zmierza do zaleczenia bólu, zagojenia starych ran, zwiększenia świadomości potrzeb i lepszej ich regulacji. Często konieczne jest odnalezienie zasobów, do których człowiek miał dostęp zanim uzależnił się lub wykształcenie kompetencji, które zastąpione zostały zmienionym przez substancję stanem świadomości. Tę terapię prowadzi się dopóki ,,rana się nie zagoi”.</a:t>
            </a:r>
            <a:endParaRPr lang="pl-PL" sz="1600" dirty="0">
              <a:latin typeface="Book Antiqua" panose="02040602050305030304" pitchFamily="18" charset="0"/>
            </a:endParaRPr>
          </a:p>
        </p:txBody>
      </p:sp>
    </p:spTree>
    <p:extLst>
      <p:ext uri="{BB962C8B-B14F-4D97-AF65-F5344CB8AC3E}">
        <p14:creationId xmlns:p14="http://schemas.microsoft.com/office/powerpoint/2010/main" val="957521151"/>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1B608D-ADD2-9A90-BD22-E3DB960B593E}"/>
              </a:ext>
            </a:extLst>
          </p:cNvPr>
          <p:cNvSpPr>
            <a:spLocks noGrp="1"/>
          </p:cNvSpPr>
          <p:nvPr>
            <p:ph type="title"/>
          </p:nvPr>
        </p:nvSpPr>
        <p:spPr/>
        <p:txBody>
          <a:bodyPr/>
          <a:lstStyle/>
          <a:p>
            <a:r>
              <a:rPr lang="pl-PL" dirty="0">
                <a:latin typeface="Book Antiqua" panose="02040602050305030304" pitchFamily="18" charset="0"/>
              </a:rPr>
              <a:t>Prawdziwy obraz terapii</a:t>
            </a:r>
          </a:p>
        </p:txBody>
      </p:sp>
      <p:sp>
        <p:nvSpPr>
          <p:cNvPr id="3" name="Symbol zastępczy zawartości 2">
            <a:extLst>
              <a:ext uri="{FF2B5EF4-FFF2-40B4-BE49-F238E27FC236}">
                <a16:creationId xmlns:a16="http://schemas.microsoft.com/office/drawing/2014/main" id="{DC07ED71-8D99-5FF6-956E-ACACEBE5EF1D}"/>
              </a:ext>
            </a:extLst>
          </p:cNvPr>
          <p:cNvSpPr>
            <a:spLocks noGrp="1"/>
          </p:cNvSpPr>
          <p:nvPr>
            <p:ph idx="1"/>
          </p:nvPr>
        </p:nvSpPr>
        <p:spPr/>
        <p:txBody>
          <a:bodyPr>
            <a:normAutofit fontScale="92500" lnSpcReduction="20000"/>
          </a:bodyPr>
          <a:lstStyle/>
          <a:p>
            <a:pPr marL="0" indent="0">
              <a:buNone/>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Psychoterapia uzależnionych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może kojarzyć się z fatalna walką – pełną frustracji, porażek i tonięcia w odmętach ludzkiego upadku. Taki obraz choroby nałogu nie jest nieprawdziwy. W praktyce jednak praca koncentruje się bardziej na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próbie zrozumienia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Ciekawsze jest, jak komuś udaje się zachować czystość i co jest w stanie z nią zrobić, niż z czego wynikał kolejny upadek. Ludzie przychodzą na terapię po wolność, którą niegdyś utracili. To proces odzyskiwania kontroli nad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swoim umysłem i życiem</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Co więcej, wielu trzeźwiejących, jako osoby ciężko doświadczone przez życie, ma głębokie refleksje, które posiadają głębie ich zmagań, wzlotów i upadków, dzięki czemu nie są to jedynie rozmowy ocierające się o banał. To praca nad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ludzką nadzieją</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Terapeuci uzależnień nie pouczają, ani nie poświęcają przeszłości więcej czasu, niż potrzeba, bo szukają sposobów na uzyskanie, utrzymanie i docenienie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trzeźwości</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przez chorych. </a:t>
            </a:r>
          </a:p>
          <a:p>
            <a:pPr marL="0" indent="0">
              <a:buNone/>
            </a:pPr>
            <a:endParaRPr lang="pl-PL" dirty="0"/>
          </a:p>
        </p:txBody>
      </p:sp>
    </p:spTree>
    <p:extLst>
      <p:ext uri="{BB962C8B-B14F-4D97-AF65-F5344CB8AC3E}">
        <p14:creationId xmlns:p14="http://schemas.microsoft.com/office/powerpoint/2010/main" val="3506317200"/>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8E7CBD-1E78-7115-C250-E1480218FC9D}"/>
              </a:ext>
            </a:extLst>
          </p:cNvPr>
          <p:cNvSpPr>
            <a:spLocks noGrp="1"/>
          </p:cNvSpPr>
          <p:nvPr>
            <p:ph type="title"/>
          </p:nvPr>
        </p:nvSpPr>
        <p:spPr>
          <a:xfrm>
            <a:off x="2231135" y="552315"/>
            <a:ext cx="7729728" cy="1188720"/>
          </a:xfrm>
        </p:spPr>
        <p:txBody>
          <a:bodyPr/>
          <a:lstStyle/>
          <a:p>
            <a:r>
              <a:rPr lang="pl-PL" dirty="0">
                <a:latin typeface="Book Antiqua" panose="02040602050305030304" pitchFamily="18" charset="0"/>
              </a:rPr>
              <a:t>profilaktyka</a:t>
            </a:r>
          </a:p>
        </p:txBody>
      </p:sp>
      <p:sp>
        <p:nvSpPr>
          <p:cNvPr id="3" name="Symbol zastępczy zawartości 2">
            <a:extLst>
              <a:ext uri="{FF2B5EF4-FFF2-40B4-BE49-F238E27FC236}">
                <a16:creationId xmlns:a16="http://schemas.microsoft.com/office/drawing/2014/main" id="{BC8FBE83-48CF-C9FE-768C-DF925C57DAF1}"/>
              </a:ext>
            </a:extLst>
          </p:cNvPr>
          <p:cNvSpPr>
            <a:spLocks noGrp="1"/>
          </p:cNvSpPr>
          <p:nvPr>
            <p:ph sz="half" idx="1"/>
          </p:nvPr>
        </p:nvSpPr>
        <p:spPr>
          <a:xfrm>
            <a:off x="1288496" y="2169459"/>
            <a:ext cx="9615007" cy="4916156"/>
          </a:xfrm>
        </p:spPr>
        <p:txBody>
          <a:bodyPr>
            <a:normAutofit/>
          </a:bodyPr>
          <a:lstStyle/>
          <a:p>
            <a:pPr marL="0" indent="0">
              <a:buNone/>
            </a:pP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W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Polsce</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profilaktyka uzależnień jest na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dramatycznym poziomie</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Prowadzą ją ludzie mający niewielką wiedzę i doświadczenie w temacie uzależnień. Ponadto przekaz jest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skrajnie nieatrakcyjny</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dla odbiorców, którymi są 13-15 letni uczniowie szkół. Podstawą szkolnych pogadanek jest straszenie młodzieży przerysowanymi narracjami. W zamyśle mocny przekaz ma działać prewencyjnie. W praktyce młodzi ludzie nie dowiadują się niczego przydatnego, co mogliby zastosować w życiu, a ponadto szybko zauważają, że przekaz absurdalnie rozmija się z ich obserwacjami i doświadczeniami, więc mają poczucie, że to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tylko kłamstwa</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Jednocześnie kompletnie niczego nie mówi się o rozsądnym używaniu substancji psychoaktywnych, choć młodzież od wczesnych lat obserwuje intoksykację legalnymi substancjami powszechnie występującą w ich otoczeniu (alkohol, nikotyna, leki, energetyki). </a:t>
            </a:r>
          </a:p>
          <a:p>
            <a:pPr marL="0" indent="0">
              <a:buNone/>
            </a:pP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Prawdziwa profilaktyka zaczyna od pytania: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„czego młodzież szuka w substancjach?”</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Pewne rzeczy prościej jest na początku robić na haju. Alkohol wpływa rozluźniająco i dodaje śmiałości. Marihuana działa rozweselająco, co ułatwia przełamywanie barier towarzyskich. Amfetamina i kokaina zwiększają poczucie pewności siebie i wywołują euforię. Heroina pozwala doświadczać błogości bez wkładania dodatkowego wysiłku. Jeśli młody człowiek ma do wyboru: wprowadzić się w dobry nastrój i osiągnąć korzyści w grupie rówieśniczej natychmiast lub stać pod ścianą na dyskotece,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pokusa może okazać się zbyt silna</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a:t>
            </a:r>
          </a:p>
          <a:p>
            <a:pPr marL="0" indent="0">
              <a:buNone/>
            </a:pPr>
            <a:endParaRPr lang="pl-PL" sz="1500" dirty="0">
              <a:latin typeface="Book Antiqua" panose="02040602050305030304" pitchFamily="18" charset="0"/>
            </a:endParaRPr>
          </a:p>
        </p:txBody>
      </p:sp>
    </p:spTree>
    <p:extLst>
      <p:ext uri="{BB962C8B-B14F-4D97-AF65-F5344CB8AC3E}">
        <p14:creationId xmlns:p14="http://schemas.microsoft.com/office/powerpoint/2010/main" val="1922444504"/>
      </p:ext>
    </p:extLst>
  </p:cSld>
  <p:clrMapOvr>
    <a:masterClrMapping/>
  </p:clrMapOvr>
  <p:transition spd="slow">
    <p:wip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A9BB076-868D-175F-0C0A-447AF687AA11}"/>
              </a:ext>
            </a:extLst>
          </p:cNvPr>
          <p:cNvSpPr>
            <a:spLocks noGrp="1"/>
          </p:cNvSpPr>
          <p:nvPr>
            <p:ph sz="half" idx="2"/>
          </p:nvPr>
        </p:nvSpPr>
        <p:spPr>
          <a:xfrm>
            <a:off x="1545582" y="2339790"/>
            <a:ext cx="9100835" cy="3409202"/>
          </a:xfrm>
        </p:spPr>
        <p:txBody>
          <a:bodyPr>
            <a:noAutofit/>
          </a:bodyPr>
          <a:lstStyle/>
          <a:p>
            <a:pPr marL="0" indent="0">
              <a:buNone/>
            </a:pP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Skuteczna profilaktyka </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oznacza pracę u podstaw, nakierowaną na szukanie odpowiedzi na pytanie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„jak żyć w sposób spełniony i dający satysfakcję”</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Zdrowy model wychowawczy powinien obejmować naukę praktycznych umiejętności związanych z rozwiązywaniem realnych problemów życiowych od najmłodszych lat.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Model fiński </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polega na tym, że zaczyna się od uczenia dzieci w klasach podstawowych, jak stać się uczestnikiem dynamiki grupowej: komunikacji z innymi, rozwiązywania konfliktów i praktycznych problemów. Jednocześnie podstawa programowa w klasach początkowych jest bardzo ograniczona w zakresie wiedzy teoretycznej. Dzięki temu Finowie potrafią odnajdywać swoje miejsce w grupie rówieśniczej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bez sięgania po używki</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Zbyt restrykcyjne zasady przynoszą efekt odwrotny do zamierzonego: zachęcają do łamania, stają się obszarem łatwo podlegającym bezsensownej romantyzacji, w ramach której tym większym ktoś jest lepszy, im więcej spożył narkotyku lub alkoholu i im gorsze były tego skutki. Palenie papierosów, picie alkoholu, kontakt z nielegalnymi substancjami w wielu środowiskach dodają prestiżu i traktowane są jako przejaw odwagi i fantazji. Choć programy fińskie oparte są na wyposażaniu dzieci i młodzieży w „narzędzia do obsługi” życia i wiedzę o zdrowym korzystaniu z używek, mogą kontrowersje, przemawia za nimi kilkadziesiąt lat doświadczeń, w wyniku których w krajach tych </a:t>
            </a:r>
            <a:r>
              <a:rPr lang="pl-PL" sz="1500" b="1" kern="100" dirty="0">
                <a:effectLst/>
                <a:latin typeface="Book Antiqua" panose="02040602050305030304" pitchFamily="18" charset="0"/>
                <a:ea typeface="Calibri" panose="020F0502020204030204" pitchFamily="34" charset="0"/>
                <a:cs typeface="Times New Roman" panose="02020603050405020304" pitchFamily="18" charset="0"/>
              </a:rPr>
              <a:t>znacząco ograniczono problem uzależniania wśród młodzieży</a:t>
            </a:r>
            <a:r>
              <a:rPr lang="pl-PL" sz="1500" kern="100" dirty="0">
                <a:effectLst/>
                <a:latin typeface="Book Antiqua" panose="02040602050305030304" pitchFamily="18" charset="0"/>
                <a:ea typeface="Calibri" panose="020F0502020204030204" pitchFamily="34" charset="0"/>
                <a:cs typeface="Times New Roman" panose="02020603050405020304" pitchFamily="18" charset="0"/>
              </a:rPr>
              <a:t>. </a:t>
            </a:r>
          </a:p>
        </p:txBody>
      </p:sp>
      <p:sp>
        <p:nvSpPr>
          <p:cNvPr id="6" name="Tytuł 5">
            <a:extLst>
              <a:ext uri="{FF2B5EF4-FFF2-40B4-BE49-F238E27FC236}">
                <a16:creationId xmlns:a16="http://schemas.microsoft.com/office/drawing/2014/main" id="{095DFECA-E1E0-D6F5-221D-539D6A9E9E16}"/>
              </a:ext>
            </a:extLst>
          </p:cNvPr>
          <p:cNvSpPr>
            <a:spLocks noGrp="1"/>
          </p:cNvSpPr>
          <p:nvPr>
            <p:ph type="title"/>
          </p:nvPr>
        </p:nvSpPr>
        <p:spPr>
          <a:xfrm>
            <a:off x="2231136" y="444739"/>
            <a:ext cx="7729728" cy="1188720"/>
          </a:xfrm>
        </p:spPr>
        <p:txBody>
          <a:bodyPr/>
          <a:lstStyle/>
          <a:p>
            <a:r>
              <a:rPr lang="pl-PL" dirty="0">
                <a:latin typeface="Book Antiqua" panose="02040602050305030304" pitchFamily="18" charset="0"/>
              </a:rPr>
              <a:t>Skuteczna profilaktyka</a:t>
            </a:r>
          </a:p>
        </p:txBody>
      </p:sp>
    </p:spTree>
    <p:extLst>
      <p:ext uri="{BB962C8B-B14F-4D97-AF65-F5344CB8AC3E}">
        <p14:creationId xmlns:p14="http://schemas.microsoft.com/office/powerpoint/2010/main" val="129735289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161B45-FA0C-CF47-4721-A9542701FD28}"/>
              </a:ext>
            </a:extLst>
          </p:cNvPr>
          <p:cNvSpPr>
            <a:spLocks noGrp="1"/>
          </p:cNvSpPr>
          <p:nvPr>
            <p:ph type="title"/>
          </p:nvPr>
        </p:nvSpPr>
        <p:spPr>
          <a:xfrm>
            <a:off x="2231136" y="419746"/>
            <a:ext cx="7729728" cy="1188720"/>
          </a:xfrm>
        </p:spPr>
        <p:txBody>
          <a:bodyPr/>
          <a:lstStyle/>
          <a:p>
            <a:r>
              <a:rPr lang="pl-PL" dirty="0">
                <a:latin typeface="Book Antiqua" panose="02040602050305030304" pitchFamily="18" charset="0"/>
              </a:rPr>
              <a:t>Kryteria diagnozy uzależnienia</a:t>
            </a:r>
          </a:p>
        </p:txBody>
      </p:sp>
      <p:sp>
        <p:nvSpPr>
          <p:cNvPr id="3" name="Symbol zastępczy zawartości 2">
            <a:extLst>
              <a:ext uri="{FF2B5EF4-FFF2-40B4-BE49-F238E27FC236}">
                <a16:creationId xmlns:a16="http://schemas.microsoft.com/office/drawing/2014/main" id="{4628C772-578D-5213-BC4E-40B81C0973FA}"/>
              </a:ext>
            </a:extLst>
          </p:cNvPr>
          <p:cNvSpPr>
            <a:spLocks noGrp="1"/>
          </p:cNvSpPr>
          <p:nvPr>
            <p:ph sz="half" idx="1"/>
          </p:nvPr>
        </p:nvSpPr>
        <p:spPr>
          <a:xfrm>
            <a:off x="1581913" y="2079812"/>
            <a:ext cx="8781288" cy="4043626"/>
          </a:xfrm>
        </p:spPr>
        <p:txBody>
          <a:bodyPr>
            <a:normAutofit fontScale="77500" lnSpcReduction="20000"/>
          </a:bodyPr>
          <a:lstStyle/>
          <a:p>
            <a:pPr marL="0" indent="0">
              <a:buNone/>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Kryteria diagnozy</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uzależnienia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obejmują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utratę kontroli</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nad zażywaniem substancji, upośledzenie codziennego funkcjonowania oraz niezaprzestanie przyjmowania danej substancji mimo przykrych skutków zażywania oraz fizyczne lub emocjonalne przystosowanie do substancji, takie jak ustabilizowanie poziomu tolerancji lub zespół abstynencyjny. Uzależnienie od substancji można określić za pomocą trzech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K</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1.utrata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k</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ontroli nad zażywaniem substancji, 2.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k</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ontynuacja zażywania substancji pomimo nieprzyjemnych skutków, jakie ona wywołuje, 3.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k</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ompulsja, czyli przymus zażywania substancji.</a:t>
            </a:r>
          </a:p>
          <a:p>
            <a:pPr marL="0" indent="0">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Według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Światowej Organizacja Zdrowia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(WHO) zespół uzależnienia to zespół fizjologicznych, behawioralnych i poznawczych zjawisk, w którym przyjmowanie pewnej substancji lub grupy substancji zajmuje ważniejszą pozycję niż inne zachowania mające niegdyś większą wartość. Główną charakterystyczną cechą zespołu uzależnienia jest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przymus</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często silny i nadrzędny, zażycia używki. Model ten również podkreśla wysoką częstotliwość występowania </a:t>
            </a:r>
            <a:r>
              <a:rPr lang="pl-PL" sz="1800" kern="100" dirty="0" err="1">
                <a:effectLst/>
                <a:latin typeface="Book Antiqua" panose="02040602050305030304" pitchFamily="18" charset="0"/>
                <a:ea typeface="Calibri" panose="020F0502020204030204" pitchFamily="34" charset="0"/>
                <a:cs typeface="Times New Roman" panose="02020603050405020304" pitchFamily="18" charset="0"/>
              </a:rPr>
              <a:t>zachowań</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a:t>
            </a:r>
            <a:r>
              <a:rPr lang="pl-PL" sz="1800" kern="100" dirty="0" err="1">
                <a:effectLst/>
                <a:latin typeface="Book Antiqua" panose="02040602050305030304" pitchFamily="18" charset="0"/>
                <a:ea typeface="Calibri" panose="020F0502020204030204" pitchFamily="34" charset="0"/>
                <a:cs typeface="Times New Roman" panose="02020603050405020304" pitchFamily="18" charset="0"/>
              </a:rPr>
              <a:t>nieprzystosowawczych</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utratę kontroli, zaniedbanie alternatywnych przyjemności na rzecz zażywania substancji. Ponadto występuje tu zjawisko </a:t>
            </a:r>
            <a:r>
              <a:rPr lang="pl-PL" sz="1800" kern="100" dirty="0" err="1">
                <a:effectLst/>
                <a:latin typeface="Book Antiqua" panose="02040602050305030304" pitchFamily="18" charset="0"/>
                <a:ea typeface="Calibri" panose="020F0502020204030204" pitchFamily="34" charset="0"/>
                <a:cs typeface="Times New Roman" panose="02020603050405020304" pitchFamily="18" charset="0"/>
              </a:rPr>
              <a:t>neuroprzystosowania</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stała obecność substancji w organizmie wywołuje długotrwałe zmiany w funkcjonowaniu mózgu.</a:t>
            </a:r>
          </a:p>
          <a:p>
            <a:pPr marL="0" indent="0">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Tajemnicą procesu uzależnienia jest fakt że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wiele osób eksperymentowało</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z substancjami psychoaktywnymi, a jednak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tylko niewielka ich część kontynuuje przyjmowanie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i zaczyna tych substancji nadużywać. Wiele osób w procesie leczenia na dłuższy czas zaprzestaje zażywania substancji, a mimo to w pewnym momencie powracają one do nałogu. Dotyczy to również osób które posiadają silną motywację i dostęp do leczenia. W znacznym stopniu powrót do zażywania substancji jest niezależny od świadomej wolnej woli i motywacji. Dlatego zasadne jest mówienie o chemicznym uzależnieniu będącym wynikiem trwałych zmian w funkcjonowaniu układu nerwowego (zwłaszcza mózgu).</a:t>
            </a:r>
          </a:p>
          <a:p>
            <a:pPr marL="0" indent="0">
              <a:buNone/>
            </a:pPr>
            <a:endParaRPr lang="pl-PL" sz="1800" kern="1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buNone/>
            </a:pPr>
            <a:endParaRPr lang="pl-PL" sz="1800" kern="100" dirty="0">
              <a:effectLst/>
              <a:latin typeface="Book Antiqua" panose="02040602050305030304" pitchFamily="18" charset="0"/>
              <a:ea typeface="Calibri" panose="020F0502020204030204" pitchFamily="34"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3352210810"/>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CF4DC7B7-1D00-5C5E-3C65-600F22C63134}"/>
              </a:ext>
            </a:extLst>
          </p:cNvPr>
          <p:cNvSpPr>
            <a:spLocks noGrp="1"/>
          </p:cNvSpPr>
          <p:nvPr>
            <p:ph idx="1"/>
          </p:nvPr>
        </p:nvSpPr>
        <p:spPr>
          <a:xfrm>
            <a:off x="2314866" y="1751292"/>
            <a:ext cx="7562268" cy="3355415"/>
          </a:xfrm>
        </p:spPr>
        <p:txBody>
          <a:bodyPr>
            <a:normAutofit fontScale="92500" lnSpcReduction="10000"/>
          </a:bodyPr>
          <a:lstStyle/>
          <a:p>
            <a:pPr marL="0" indent="0">
              <a:buNone/>
            </a:pPr>
            <a:r>
              <a:rPr lang="pl-PL" sz="1900" b="1" kern="100" dirty="0">
                <a:effectLst/>
                <a:latin typeface="Book Antiqua" panose="02040602050305030304" pitchFamily="18" charset="0"/>
                <a:ea typeface="Calibri" panose="020F0502020204030204" pitchFamily="34" charset="0"/>
                <a:cs typeface="Times New Roman" panose="02020603050405020304" pitchFamily="18" charset="0"/>
              </a:rPr>
              <a:t>Reasumując:</a:t>
            </a: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 profilaktykę należy rozpocząć wcześnie, skupić się na konkretnych umiejętnościach interpersonalnych i kierować się prawdą, a nie kłamstwami, które nie przekonają ludzi w fazie buntu i walki o niezależność. Należy ponadto pokazać nastolatkom inne atrakcyjne sposoby potwierdzające ich wkraczanie w dorosłość i nabywanie praw dojrzałego człowieka.</a:t>
            </a:r>
            <a:endParaRPr lang="pl-PL" sz="1900" dirty="0">
              <a:latin typeface="Book Antiqua" panose="02040602050305030304" pitchFamily="18" charset="0"/>
            </a:endParaRPr>
          </a:p>
          <a:p>
            <a:pPr marL="0" indent="0">
              <a:buNone/>
            </a:pPr>
            <a:r>
              <a:rPr lang="pl-PL" sz="1900" b="1" kern="100" dirty="0">
                <a:effectLst/>
                <a:latin typeface="Book Antiqua" panose="02040602050305030304" pitchFamily="18" charset="0"/>
                <a:ea typeface="Calibri" panose="020F0502020204030204" pitchFamily="34" charset="0"/>
                <a:cs typeface="Times New Roman" panose="02020603050405020304" pitchFamily="18" charset="0"/>
              </a:rPr>
              <a:t>Podstawa profilaktyki </a:t>
            </a:r>
            <a:r>
              <a:rPr lang="pl-PL" sz="1900" kern="100" dirty="0">
                <a:effectLst/>
                <a:latin typeface="Book Antiqua" panose="02040602050305030304" pitchFamily="18" charset="0"/>
                <a:ea typeface="Calibri" panose="020F0502020204030204" pitchFamily="34" charset="0"/>
                <a:cs typeface="Times New Roman" panose="02020603050405020304" pitchFamily="18" charset="0"/>
              </a:rPr>
              <a:t>to pokazanie młodym ludziom świata rzeczywistego, którego mogą stać się aktywnymi uczestnikami. Nauczyć ich, że wielkiej radości towarzyszy wyzwanie i wysiłek, a fantazje i wirtualny świat są jedynie cieniem realnego życia. Więcej w kwestii ochrony kolejnych pokoleń przed uzależnieniami zrobią sekcje sportowe, kursy tańca i treningi komunikacji, niż tanie moralizatorstwo.</a:t>
            </a:r>
          </a:p>
          <a:p>
            <a:pPr marL="0" indent="0">
              <a:buNone/>
            </a:pPr>
            <a:endParaRPr lang="pl-PL" dirty="0"/>
          </a:p>
        </p:txBody>
      </p:sp>
    </p:spTree>
    <p:extLst>
      <p:ext uri="{BB962C8B-B14F-4D97-AF65-F5344CB8AC3E}">
        <p14:creationId xmlns:p14="http://schemas.microsoft.com/office/powerpoint/2010/main" val="2045060716"/>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8AEC31-D827-436D-9EC3-3EB7ABE89064}"/>
              </a:ext>
            </a:extLst>
          </p:cNvPr>
          <p:cNvSpPr>
            <a:spLocks noGrp="1"/>
          </p:cNvSpPr>
          <p:nvPr>
            <p:ph type="title"/>
          </p:nvPr>
        </p:nvSpPr>
        <p:spPr/>
        <p:txBody>
          <a:bodyPr/>
          <a:lstStyle/>
          <a:p>
            <a:r>
              <a:rPr lang="pl-PL" dirty="0">
                <a:latin typeface="Book Antiqua" panose="02040602050305030304" pitchFamily="18" charset="0"/>
              </a:rPr>
              <a:t>Wstyd</a:t>
            </a:r>
          </a:p>
        </p:txBody>
      </p:sp>
      <p:sp>
        <p:nvSpPr>
          <p:cNvPr id="3" name="Symbol zastępczy zawartości 2">
            <a:extLst>
              <a:ext uri="{FF2B5EF4-FFF2-40B4-BE49-F238E27FC236}">
                <a16:creationId xmlns:a16="http://schemas.microsoft.com/office/drawing/2014/main" id="{866FB84D-059D-CC3B-C328-E210003358D4}"/>
              </a:ext>
            </a:extLst>
          </p:cNvPr>
          <p:cNvSpPr>
            <a:spLocks noGrp="1"/>
          </p:cNvSpPr>
          <p:nvPr>
            <p:ph sz="half" idx="1"/>
          </p:nvPr>
        </p:nvSpPr>
        <p:spPr>
          <a:xfrm>
            <a:off x="2231137" y="2707341"/>
            <a:ext cx="7729728" cy="3077507"/>
          </a:xfrm>
        </p:spPr>
        <p:txBody>
          <a:bodyPr>
            <a:normAutofit lnSpcReduction="10000"/>
          </a:bodyPr>
          <a:lstStyle/>
          <a:p>
            <a:pPr marL="0" indent="0">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Istotnym czynnikiem utrudniającym podjęcie procesu szukania pomocy jest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wstyd</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Upokarzającym jest doświadczenie utraty kontroli nad własnym zachowaniem, świadomość popełnionych błędów oraz społeczna stygmatyzacja chorych. W historii pacjentów częstym problemem są zaniedbania rodzicielskie, konflikty w grupach rówieśniczych oraz niskie kompetencje w wybranych obszarach społecznych, a w dalszej konsekwencji poczucie wyizolowania. Dlatego początkowo terapia uzależnień odbywała się w systemie pracy grupowej i do dziś istotnym elementem systemu leczenia są grupy samopomocowe (np. Anonimowi Alkoholicy). Dodatkową korzyścią z towarzyszenia w procesie zdrowienia osób bardziej doświadczonych w trzeźwieniu jest ich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wsparcie merytoryczne i towarzyskie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a:t>
            </a:r>
          </a:p>
          <a:p>
            <a:pPr marL="0" indent="0">
              <a:buNone/>
            </a:pPr>
            <a:endParaRPr lang="pl-PL" dirty="0"/>
          </a:p>
        </p:txBody>
      </p:sp>
    </p:spTree>
    <p:extLst>
      <p:ext uri="{BB962C8B-B14F-4D97-AF65-F5344CB8AC3E}">
        <p14:creationId xmlns:p14="http://schemas.microsoft.com/office/powerpoint/2010/main" val="2571823145"/>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E6E1D5-8B4D-C29D-8CC5-2972C39F7264}"/>
              </a:ext>
            </a:extLst>
          </p:cNvPr>
          <p:cNvSpPr>
            <a:spLocks noGrp="1"/>
          </p:cNvSpPr>
          <p:nvPr>
            <p:ph type="title"/>
          </p:nvPr>
        </p:nvSpPr>
        <p:spPr/>
        <p:txBody>
          <a:bodyPr/>
          <a:lstStyle/>
          <a:p>
            <a:r>
              <a:rPr lang="pl-PL" dirty="0">
                <a:latin typeface="Book Antiqua" panose="02040602050305030304" pitchFamily="18" charset="0"/>
              </a:rPr>
              <a:t>Legalizacja czy penalizacja?</a:t>
            </a:r>
          </a:p>
        </p:txBody>
      </p:sp>
      <p:sp>
        <p:nvSpPr>
          <p:cNvPr id="3" name="Symbol zastępczy zawartości 2">
            <a:extLst>
              <a:ext uri="{FF2B5EF4-FFF2-40B4-BE49-F238E27FC236}">
                <a16:creationId xmlns:a16="http://schemas.microsoft.com/office/drawing/2014/main" id="{9443BFE6-49B8-413C-032F-90F5C36E368D}"/>
              </a:ext>
            </a:extLst>
          </p:cNvPr>
          <p:cNvSpPr>
            <a:spLocks noGrp="1"/>
          </p:cNvSpPr>
          <p:nvPr>
            <p:ph sz="half" idx="1"/>
          </p:nvPr>
        </p:nvSpPr>
        <p:spPr>
          <a:xfrm>
            <a:off x="1581912" y="2662518"/>
            <a:ext cx="8619923" cy="3077508"/>
          </a:xfrm>
        </p:spPr>
        <p:txBody>
          <a:bodyPr>
            <a:normAutofit lnSpcReduction="10000"/>
          </a:bodyPr>
          <a:lstStyle/>
          <a:p>
            <a:pPr marL="0" indent="0">
              <a:buNone/>
            </a:pPr>
            <a:r>
              <a:rPr lang="pl-PL" sz="1800" dirty="0">
                <a:effectLst/>
                <a:latin typeface="Book Antiqua" panose="02040602050305030304" pitchFamily="18" charset="0"/>
                <a:ea typeface="Calibri" panose="020F0502020204030204" pitchFamily="34" charset="0"/>
                <a:cs typeface="Times New Roman" panose="02020603050405020304" pitchFamily="18" charset="0"/>
              </a:rPr>
              <a:t>W większości krajów na świecie ogromna ilość substancji psychoaktywnych jest </a:t>
            </a:r>
            <a:r>
              <a:rPr lang="pl-PL" sz="1800" b="1" dirty="0">
                <a:effectLst/>
                <a:latin typeface="Book Antiqua" panose="02040602050305030304" pitchFamily="18" charset="0"/>
                <a:ea typeface="Calibri" panose="020F0502020204030204" pitchFamily="34" charset="0"/>
                <a:cs typeface="Times New Roman" panose="02020603050405020304" pitchFamily="18" charset="0"/>
              </a:rPr>
              <a:t>nielegalna</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 Oficjalnie chodzi o ochronę społeczeństwa przed negatywnymi skutkami uzależnienia od toksycznych substancji. Panuje przekonanie, że utrudnianie dostępu do nielegalnych narkotyków spowoduje ograniczenie ich spożycia i negatywnych następstw społecznych. Uważa się też, że państwo nie powinno legalizować tego, co niemoralne, bo przyczynia się w ten sposób do demoralizacji obywateli. Jednocześnie pełna prohibicja okazała się niemożliwa do wprowadzenia na dłużej w żadnym kraju. Dlatego zwykle istnieje </a:t>
            </a:r>
            <a:r>
              <a:rPr lang="pl-PL" sz="1800" b="1" dirty="0">
                <a:effectLst/>
                <a:latin typeface="Book Antiqua" panose="02040602050305030304" pitchFamily="18" charset="0"/>
                <a:ea typeface="Calibri" panose="020F0502020204030204" pitchFamily="34" charset="0"/>
                <a:cs typeface="Times New Roman" panose="02020603050405020304" pitchFamily="18" charset="0"/>
              </a:rPr>
              <a:t>hybryda</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 ustrój, w którym istnieją legalne oraz nielegalne narkotyki. Należy zauważyć, że decyzje o tym, które substancje uznaje się za nielegalne, jest </a:t>
            </a:r>
            <a:r>
              <a:rPr lang="pl-PL" sz="1800" b="1" dirty="0">
                <a:effectLst/>
                <a:latin typeface="Book Antiqua" panose="02040602050305030304" pitchFamily="18" charset="0"/>
                <a:ea typeface="Calibri" panose="020F0502020204030204" pitchFamily="34" charset="0"/>
                <a:cs typeface="Times New Roman" panose="02020603050405020304" pitchFamily="18" charset="0"/>
              </a:rPr>
              <a:t>raczej polityczna i obyczajowa</a:t>
            </a:r>
            <a:r>
              <a:rPr lang="pl-PL" sz="1800" dirty="0">
                <a:effectLst/>
                <a:latin typeface="Book Antiqua" panose="02040602050305030304" pitchFamily="18" charset="0"/>
                <a:ea typeface="Calibri" panose="020F0502020204030204" pitchFamily="34" charset="0"/>
                <a:cs typeface="Times New Roman" panose="02020603050405020304" pitchFamily="18" charset="0"/>
              </a:rPr>
              <a:t>, niewiele zaś ma wspólnego z aktualną wiedzą naukową na temat szkodliwości poszczególnych substancji.</a:t>
            </a:r>
            <a:endParaRPr lang="pl-PL" dirty="0">
              <a:latin typeface="Book Antiqua" panose="02040602050305030304" pitchFamily="18" charset="0"/>
            </a:endParaRPr>
          </a:p>
        </p:txBody>
      </p:sp>
    </p:spTree>
    <p:extLst>
      <p:ext uri="{BB962C8B-B14F-4D97-AF65-F5344CB8AC3E}">
        <p14:creationId xmlns:p14="http://schemas.microsoft.com/office/powerpoint/2010/main" val="426593995"/>
      </p:ext>
    </p:extLst>
  </p:cSld>
  <p:clrMapOvr>
    <a:masterClrMapping/>
  </p:clrMapOvr>
  <p:transition spd="slow">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ADAB521-5BBA-E9F9-D871-BC0FA9BBB243}"/>
              </a:ext>
            </a:extLst>
          </p:cNvPr>
          <p:cNvSpPr>
            <a:spLocks noGrp="1"/>
          </p:cNvSpPr>
          <p:nvPr>
            <p:ph sz="half" idx="1"/>
          </p:nvPr>
        </p:nvSpPr>
        <p:spPr>
          <a:xfrm>
            <a:off x="1745697" y="1704882"/>
            <a:ext cx="8700605" cy="3448236"/>
          </a:xfrm>
        </p:spPr>
        <p:txBody>
          <a:bodyPr>
            <a:normAutofit/>
          </a:bodyPr>
          <a:lstStyle/>
          <a:p>
            <a:pPr marL="0" indent="0">
              <a:buNone/>
            </a:pP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Warto zauważyć, że większość narkomanów nie umiera z powodu przedawkowania substancji, od których są uzależnieni. Największą destrukcję zdrowotną powodują nie same narkotyki, ale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„wypełniacze”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które dilerzy dodają do substancji aktywnej w celu zwiększenia jej wagi/objętości. Jednocześnie kiedy kupuje się narkotyki z nielegalnego źródła nigdy nie wiadomo, co tak naprawdę jest nabywane. Ponadto między organami ścigania, a nielegalnymi laboratoriami trwa swoisty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„wyścig zbrojeń”</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ustawodawca stara się delegalizować kolejne środki psychoaktywne, a przestępcy wymyślają nowe receptury, które jeszcze nie znalazły się na liście zakazanych. Jest to skrajnie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niebezpieczny proceder</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w wyniku którego na rynek trafia wiele substancji, które w żaden sposób nie były testowane, stąd nie wiadomo jako skutki będą miały dla osób zażywających. Jeżeli dojdzie do zatrucia, lekarze nie będą wiedzieli, jak przeciwdziałać intoksykacji. </a:t>
            </a:r>
          </a:p>
          <a:p>
            <a:pPr marL="0" indent="0">
              <a:buNone/>
            </a:pPr>
            <a:endParaRPr lang="pl-PL" dirty="0"/>
          </a:p>
        </p:txBody>
      </p:sp>
    </p:spTree>
    <p:extLst>
      <p:ext uri="{BB962C8B-B14F-4D97-AF65-F5344CB8AC3E}">
        <p14:creationId xmlns:p14="http://schemas.microsoft.com/office/powerpoint/2010/main" val="553016207"/>
      </p:ext>
    </p:extLst>
  </p:cSld>
  <p:clrMapOvr>
    <a:masterClrMapping/>
  </p:clrMapOvr>
  <p:transition spd="slow">
    <p:wip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3C6C427-1DAD-216D-35AA-FAC14A01DD80}"/>
              </a:ext>
            </a:extLst>
          </p:cNvPr>
          <p:cNvSpPr>
            <a:spLocks noGrp="1"/>
          </p:cNvSpPr>
          <p:nvPr>
            <p:ph idx="1"/>
          </p:nvPr>
        </p:nvSpPr>
        <p:spPr>
          <a:xfrm>
            <a:off x="1823780" y="1043080"/>
            <a:ext cx="8544440" cy="4771839"/>
          </a:xfrm>
        </p:spPr>
        <p:txBody>
          <a:bodyPr>
            <a:normAutofit lnSpcReduction="10000"/>
          </a:bodyPr>
          <a:lstStyle/>
          <a:p>
            <a:pPr marL="0" indent="0">
              <a:buNone/>
            </a:pPr>
            <a:r>
              <a:rPr lang="pl-PL" sz="1700" kern="100" dirty="0">
                <a:effectLst/>
                <a:latin typeface="Book Antiqua" panose="02040602050305030304" pitchFamily="18" charset="0"/>
                <a:ea typeface="Calibri" panose="020F0502020204030204" pitchFamily="34" charset="0"/>
                <a:cs typeface="Times New Roman" panose="02020603050405020304" pitchFamily="18" charset="0"/>
              </a:rPr>
              <a:t>Samo oddanie znaczącej części rynku substancji psychoaktywnych w ręce przestępców rodzi </a:t>
            </a:r>
            <a:r>
              <a:rPr lang="pl-PL" sz="1700" b="1" kern="100" dirty="0">
                <a:effectLst/>
                <a:latin typeface="Book Antiqua" panose="02040602050305030304" pitchFamily="18" charset="0"/>
                <a:ea typeface="Calibri" panose="020F0502020204030204" pitchFamily="34" charset="0"/>
                <a:cs typeface="Times New Roman" panose="02020603050405020304" pitchFamily="18" charset="0"/>
              </a:rPr>
              <a:t>dalsze patologie</a:t>
            </a:r>
            <a:r>
              <a:rPr lang="pl-PL" sz="1700" kern="100" dirty="0">
                <a:effectLst/>
                <a:latin typeface="Book Antiqua" panose="02040602050305030304" pitchFamily="18" charset="0"/>
                <a:ea typeface="Calibri" panose="020F0502020204030204" pitchFamily="34" charset="0"/>
                <a:cs typeface="Times New Roman" panose="02020603050405020304" pitchFamily="18" charset="0"/>
              </a:rPr>
              <a:t>. Oznacza to ogromne wpływy dla mafii i gangów. Demoralizuje użytkowników, którzy decydują się na kontakt ze światem przestępczym i uczą się łamać prawo i traktować organy ścigania jako wrogie. Dilerom narkotyków jest obojętne co, ile i komu sprzedają, więc nie mają oporów przed dystrybucją wśród osób nieletnich oraz namawiania na środki o wyższym potencjale uzależniającym. Ofiarom znacznie trudniej jest szukać pomocy, gdy eksperymenty przyniosą niebezpieczne efekty. Korupcja nie ogranicza się jedynie do zażywających. Obrót narkotykami generuje ogromne sumy pieniędzy, przez co dochodzi przekupywania instytucji państwowych. Dlatego rozsądnym podejściem wydaje się być depenalizacja i kontrolowana przez państwo dystrybucja narkotyków na </a:t>
            </a:r>
            <a:r>
              <a:rPr lang="pl-PL" sz="1700" b="1" kern="100" dirty="0">
                <a:effectLst/>
                <a:latin typeface="Book Antiqua" panose="02040602050305030304" pitchFamily="18" charset="0"/>
                <a:ea typeface="Calibri" panose="020F0502020204030204" pitchFamily="34" charset="0"/>
                <a:cs typeface="Times New Roman" panose="02020603050405020304" pitchFamily="18" charset="0"/>
              </a:rPr>
              <a:t>wzór Portugalii</a:t>
            </a:r>
            <a:r>
              <a:rPr lang="pl-PL" sz="1700" kern="100" dirty="0">
                <a:effectLst/>
                <a:latin typeface="Book Antiqua" panose="02040602050305030304" pitchFamily="18" charset="0"/>
                <a:ea typeface="Calibri" panose="020F0502020204030204" pitchFamily="34" charset="0"/>
                <a:cs typeface="Times New Roman" panose="02020603050405020304" pitchFamily="18" charset="0"/>
              </a:rPr>
              <a:t>, w której dorosły człowiek, ma prawo do zakupu określonej ilości środków w jednej aptece. Jeżeli próbuje spożywać nadmierne ilości, państwo może odmówić sprzedaży narkotyku. Dzięki temu substancje są czyste, spożycie utrzymywane do pewnego stopnia pod kontrolą, ilość skutków ubocznych i chorób towarzyszących mniejsza, dostęp nieletnich utrudniony, a nielegalny handel mocno ograniczony. Dla odmiany w tym czasie walka na narkomanią w Polsce ogranicza się głównie do wyłapywania młodych ludzi eksperymentujących z zażywaniem narkotyków, czego skutkiem jest karanie złapanych, </a:t>
            </a:r>
            <a:r>
              <a:rPr lang="pl-PL" sz="1700" b="1" kern="100" dirty="0">
                <a:effectLst/>
                <a:latin typeface="Book Antiqua" panose="02040602050305030304" pitchFamily="18" charset="0"/>
                <a:ea typeface="Calibri" panose="020F0502020204030204" pitchFamily="34" charset="0"/>
                <a:cs typeface="Times New Roman" panose="02020603050405020304" pitchFamily="18" charset="0"/>
              </a:rPr>
              <a:t>nie mająca większego wpływu</a:t>
            </a:r>
            <a:r>
              <a:rPr lang="pl-PL" sz="1700" kern="100" dirty="0">
                <a:effectLst/>
                <a:latin typeface="Book Antiqua" panose="02040602050305030304" pitchFamily="18" charset="0"/>
                <a:ea typeface="Calibri" panose="020F0502020204030204" pitchFamily="34" charset="0"/>
                <a:cs typeface="Times New Roman" panose="02020603050405020304" pitchFamily="18" charset="0"/>
              </a:rPr>
              <a:t> na poziom spożycia substancji psychoaktywnych w naszym kraju.</a:t>
            </a:r>
          </a:p>
          <a:p>
            <a:pPr marL="0" indent="0">
              <a:buNone/>
            </a:pPr>
            <a:endParaRPr lang="pl-PL" dirty="0"/>
          </a:p>
        </p:txBody>
      </p:sp>
    </p:spTree>
    <p:extLst>
      <p:ext uri="{BB962C8B-B14F-4D97-AF65-F5344CB8AC3E}">
        <p14:creationId xmlns:p14="http://schemas.microsoft.com/office/powerpoint/2010/main" val="717976866"/>
      </p:ext>
    </p:extLst>
  </p:cSld>
  <p:clrMapOvr>
    <a:masterClrMapping/>
  </p:clrMapOvr>
  <p:transition spd="slow">
    <p:wipe/>
  </p:transition>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0B2D23-DE1A-BB98-0934-0DC08D8F3762}"/>
              </a:ext>
            </a:extLst>
          </p:cNvPr>
          <p:cNvSpPr>
            <a:spLocks noGrp="1"/>
          </p:cNvSpPr>
          <p:nvPr>
            <p:ph type="ctrTitle"/>
          </p:nvPr>
        </p:nvSpPr>
        <p:spPr>
          <a:xfrm>
            <a:off x="2915226" y="275916"/>
            <a:ext cx="6361545" cy="1150919"/>
          </a:xfrm>
        </p:spPr>
        <p:txBody>
          <a:bodyPr/>
          <a:lstStyle/>
          <a:p>
            <a:r>
              <a:rPr lang="pl-PL" dirty="0">
                <a:latin typeface="Book Antiqua" panose="02040602050305030304" pitchFamily="18" charset="0"/>
              </a:rPr>
              <a:t>Bibliografia</a:t>
            </a:r>
          </a:p>
        </p:txBody>
      </p:sp>
      <p:sp>
        <p:nvSpPr>
          <p:cNvPr id="3" name="Symbol zastępczy zawartości 2">
            <a:extLst>
              <a:ext uri="{FF2B5EF4-FFF2-40B4-BE49-F238E27FC236}">
                <a16:creationId xmlns:a16="http://schemas.microsoft.com/office/drawing/2014/main" id="{1A8ED898-64F6-4FCE-14F3-5A238738EC74}"/>
              </a:ext>
            </a:extLst>
          </p:cNvPr>
          <p:cNvSpPr>
            <a:spLocks noGrp="1"/>
          </p:cNvSpPr>
          <p:nvPr>
            <p:ph type="subTitle" idx="1"/>
          </p:nvPr>
        </p:nvSpPr>
        <p:spPr>
          <a:xfrm>
            <a:off x="1772467" y="1624785"/>
            <a:ext cx="8647062" cy="4202545"/>
          </a:xfrm>
        </p:spPr>
        <p:txBody>
          <a:bodyPr>
            <a:normAutofit fontScale="25000" lnSpcReduction="20000"/>
          </a:bodyPr>
          <a:lstStyle/>
          <a:p>
            <a:pPr marL="457200" indent="-457200" algn="just">
              <a:lnSpc>
                <a:spcPct val="107000"/>
              </a:lnSpc>
              <a:spcAft>
                <a:spcPts val="800"/>
              </a:spcAft>
              <a:buClr>
                <a:schemeClr val="tx1"/>
              </a:buClr>
              <a:buFont typeface="Courier New" panose="02070309020205020404" pitchFamily="49" charset="0"/>
              <a:buChar char="o"/>
            </a:pP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Światowa Organizacja Zdrowia, (1998). </a:t>
            </a:r>
            <a:r>
              <a:rPr lang="pl-PL" sz="5600" i="1" kern="100" dirty="0">
                <a:effectLst/>
                <a:latin typeface="Book Antiqua" panose="02040602050305030304" pitchFamily="18" charset="0"/>
                <a:ea typeface="Calibri" panose="020F0502020204030204" pitchFamily="34" charset="0"/>
                <a:cs typeface="Times New Roman" panose="02020603050405020304" pitchFamily="18" charset="0"/>
              </a:rPr>
              <a:t>Klasyfikacja zaburzeń psychicznych i zaburzeń zachowana w ICD-10</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Kraków: Uniwersyteckie Wydawnictwo Medyczne „</a:t>
            </a:r>
            <a:r>
              <a:rPr lang="pl-PL" sz="5600" kern="100" dirty="0" err="1">
                <a:effectLst/>
                <a:latin typeface="Book Antiqua" panose="02040602050305030304" pitchFamily="18" charset="0"/>
                <a:ea typeface="Calibri" panose="020F0502020204030204" pitchFamily="34" charset="0"/>
                <a:cs typeface="Times New Roman" panose="02020603050405020304" pitchFamily="18" charset="0"/>
              </a:rPr>
              <a:t>Vesalius</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a:t>
            </a:r>
          </a:p>
          <a:p>
            <a:pPr marL="457200" indent="-457200" algn="just">
              <a:lnSpc>
                <a:spcPct val="107000"/>
              </a:lnSpc>
              <a:spcAft>
                <a:spcPts val="800"/>
              </a:spcAft>
              <a:buClr>
                <a:schemeClr val="tx1"/>
              </a:buClr>
              <a:buFont typeface="Courier New" panose="02070309020205020404" pitchFamily="49" charset="0"/>
              <a:buChar char="o"/>
            </a:pP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Konsultacje z psychoterapeutą uzależnień Jerzym </a:t>
            </a:r>
            <a:r>
              <a:rPr lang="pl-PL" sz="5600" kern="100" dirty="0" err="1">
                <a:effectLst/>
                <a:latin typeface="Book Antiqua" panose="02040602050305030304" pitchFamily="18" charset="0"/>
                <a:ea typeface="Calibri" panose="020F0502020204030204" pitchFamily="34" charset="0"/>
                <a:cs typeface="Times New Roman" panose="02020603050405020304" pitchFamily="18" charset="0"/>
              </a:rPr>
              <a:t>Brokmanem</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(sesje w dniach 25.07 i 22.08.2023r.)</a:t>
            </a:r>
          </a:p>
          <a:p>
            <a:pPr marL="457200" indent="-457200" algn="just">
              <a:lnSpc>
                <a:spcPct val="107000"/>
              </a:lnSpc>
              <a:spcAft>
                <a:spcPts val="800"/>
              </a:spcAft>
              <a:buClr>
                <a:schemeClr val="tx1"/>
              </a:buClr>
              <a:buFont typeface="Courier New" panose="02070309020205020404" pitchFamily="49" charset="0"/>
              <a:buChar char="o"/>
            </a:pPr>
            <a:r>
              <a:rPr lang="en-US" sz="5600" kern="100" dirty="0">
                <a:effectLst/>
                <a:latin typeface="Book Antiqua" panose="02040602050305030304" pitchFamily="18" charset="0"/>
                <a:ea typeface="Calibri" panose="020F0502020204030204" pitchFamily="34" charset="0"/>
                <a:cs typeface="Times New Roman" panose="02020603050405020304" pitchFamily="18" charset="0"/>
              </a:rPr>
              <a:t>Boyle D. (1996). </a:t>
            </a:r>
            <a:r>
              <a:rPr lang="en-US" sz="5600" i="1" kern="100" dirty="0">
                <a:effectLst/>
                <a:latin typeface="Book Antiqua" panose="02040602050305030304" pitchFamily="18" charset="0"/>
                <a:ea typeface="Calibri" panose="020F0502020204030204" pitchFamily="34" charset="0"/>
                <a:cs typeface="Times New Roman" panose="02020603050405020304" pitchFamily="18" charset="0"/>
              </a:rPr>
              <a:t>Trainspotting</a:t>
            </a:r>
            <a:r>
              <a:rPr lang="en-US" sz="5600" kern="100" dirty="0">
                <a:effectLst/>
                <a:latin typeface="Book Antiqua" panose="02040602050305030304" pitchFamily="18" charset="0"/>
                <a:ea typeface="Calibri" panose="020F0502020204030204" pitchFamily="34" charset="0"/>
                <a:cs typeface="Times New Roman" panose="02020603050405020304" pitchFamily="18" charset="0"/>
              </a:rPr>
              <a:t> (film). Film4 Productions.</a:t>
            </a:r>
            <a:endParaRPr lang="pl-PL" sz="5600" kern="100" dirty="0">
              <a:effectLst/>
              <a:latin typeface="Book Antiqua" panose="0204060205030503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Clr>
                <a:schemeClr val="tx1"/>
              </a:buClr>
              <a:buFont typeface="Courier New" panose="02070309020205020404" pitchFamily="49" charset="0"/>
              <a:buChar char="o"/>
            </a:pP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Koterski M., (2006). </a:t>
            </a:r>
            <a:r>
              <a:rPr lang="pl-PL" sz="5600" i="1" kern="100" dirty="0">
                <a:effectLst/>
                <a:latin typeface="Book Antiqua" panose="02040602050305030304" pitchFamily="18" charset="0"/>
                <a:ea typeface="Calibri" panose="020F0502020204030204" pitchFamily="34" charset="0"/>
                <a:cs typeface="Times New Roman" panose="02020603050405020304" pitchFamily="18" charset="0"/>
              </a:rPr>
              <a:t>Wszyscy jesteśmy Chrystusami</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(film). </a:t>
            </a:r>
            <a:r>
              <a:rPr lang="pl-PL" sz="5600" kern="100" dirty="0" err="1">
                <a:effectLst/>
                <a:latin typeface="Book Antiqua" panose="02040602050305030304" pitchFamily="18" charset="0"/>
                <a:ea typeface="Calibri" panose="020F0502020204030204" pitchFamily="34" charset="0"/>
                <a:cs typeface="Times New Roman" panose="02020603050405020304" pitchFamily="18" charset="0"/>
              </a:rPr>
              <a:t>Vision</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a:t>
            </a:r>
          </a:p>
          <a:p>
            <a:pPr marL="457200" indent="-457200" algn="just">
              <a:lnSpc>
                <a:spcPct val="107000"/>
              </a:lnSpc>
              <a:spcAft>
                <a:spcPts val="800"/>
              </a:spcAft>
              <a:buClr>
                <a:schemeClr val="tx1"/>
              </a:buClr>
              <a:buFont typeface="Courier New" panose="02070309020205020404" pitchFamily="49" charset="0"/>
              <a:buChar char="o"/>
            </a:pP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Rutkowski R., (2023). </a:t>
            </a:r>
            <a:r>
              <a:rPr lang="pl-PL" sz="5600" i="1" kern="100" dirty="0">
                <a:effectLst/>
                <a:latin typeface="Book Antiqua" panose="02040602050305030304" pitchFamily="18" charset="0"/>
                <a:ea typeface="Calibri" panose="020F0502020204030204" pitchFamily="34" charset="0"/>
                <a:cs typeface="Times New Roman" panose="02020603050405020304" pitchFamily="18" charset="0"/>
              </a:rPr>
              <a:t>Chlanie, reklama alkoholu i terapia uzależnień</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(podcast). Sznurowadła myśli.</a:t>
            </a:r>
          </a:p>
          <a:p>
            <a:pPr marL="457200" indent="-457200" algn="just">
              <a:lnSpc>
                <a:spcPct val="107000"/>
              </a:lnSpc>
              <a:spcAft>
                <a:spcPts val="800"/>
              </a:spcAft>
              <a:buClr>
                <a:schemeClr val="tx1"/>
              </a:buClr>
              <a:buFont typeface="Courier New" panose="02070309020205020404" pitchFamily="49" charset="0"/>
              <a:buChar char="o"/>
            </a:pPr>
            <a:r>
              <a:rPr lang="pl-PL" sz="5600" kern="100" dirty="0" err="1">
                <a:effectLst/>
                <a:latin typeface="Book Antiqua" panose="02040602050305030304" pitchFamily="18" charset="0"/>
                <a:ea typeface="Calibri" panose="020F0502020204030204" pitchFamily="34" charset="0"/>
                <a:cs typeface="Times New Roman" panose="02020603050405020304" pitchFamily="18" charset="0"/>
              </a:rPr>
              <a:t>Mellibruda</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J., Sobolewska-</a:t>
            </a:r>
            <a:r>
              <a:rPr lang="pl-PL" sz="5600" kern="100" dirty="0" err="1">
                <a:effectLst/>
                <a:latin typeface="Book Antiqua" panose="02040602050305030304" pitchFamily="18" charset="0"/>
                <a:ea typeface="Calibri" panose="020F0502020204030204" pitchFamily="34" charset="0"/>
                <a:cs typeface="Times New Roman" panose="02020603050405020304" pitchFamily="18" charset="0"/>
              </a:rPr>
              <a:t>Mellibruda</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Z., (2006). </a:t>
            </a:r>
            <a:r>
              <a:rPr lang="pl-PL" sz="5600" i="1" kern="100" dirty="0">
                <a:effectLst/>
                <a:latin typeface="Book Antiqua" panose="02040602050305030304" pitchFamily="18" charset="0"/>
                <a:ea typeface="Calibri" panose="020F0502020204030204" pitchFamily="34" charset="0"/>
                <a:cs typeface="Times New Roman" panose="02020603050405020304" pitchFamily="18" charset="0"/>
              </a:rPr>
              <a:t>Integracyjna psychoterapia uzależnień</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Warszawa: Instytut Psychologii Zdrowia.</a:t>
            </a:r>
          </a:p>
          <a:p>
            <a:pPr marL="457200" indent="-457200" algn="just">
              <a:lnSpc>
                <a:spcPct val="107000"/>
              </a:lnSpc>
              <a:spcAft>
                <a:spcPts val="800"/>
              </a:spcAft>
              <a:buClr>
                <a:schemeClr val="tx1"/>
              </a:buClr>
              <a:buFont typeface="Courier New" panose="02070309020205020404" pitchFamily="49" charset="0"/>
              <a:buChar char="o"/>
            </a:pPr>
            <a:r>
              <a:rPr lang="en-US" sz="5600" kern="100" dirty="0">
                <a:effectLst/>
                <a:latin typeface="Book Antiqua" panose="02040602050305030304" pitchFamily="18" charset="0"/>
                <a:ea typeface="Calibri" panose="020F0502020204030204" pitchFamily="34" charset="0"/>
                <a:cs typeface="Times New Roman" panose="02020603050405020304" pitchFamily="18" charset="0"/>
              </a:rPr>
              <a:t>Seligman M., Walker E., </a:t>
            </a:r>
            <a:r>
              <a:rPr lang="en-US" sz="5600" kern="100" dirty="0" err="1">
                <a:effectLst/>
                <a:latin typeface="Book Antiqua" panose="02040602050305030304" pitchFamily="18" charset="0"/>
                <a:ea typeface="Calibri" panose="020F0502020204030204" pitchFamily="34" charset="0"/>
                <a:cs typeface="Times New Roman" panose="02020603050405020304" pitchFamily="18" charset="0"/>
              </a:rPr>
              <a:t>Rosenhal</a:t>
            </a:r>
            <a:r>
              <a:rPr lang="en-US" sz="5600" kern="100" dirty="0">
                <a:effectLst/>
                <a:latin typeface="Book Antiqua" panose="02040602050305030304" pitchFamily="18" charset="0"/>
                <a:ea typeface="Calibri" panose="020F0502020204030204" pitchFamily="34" charset="0"/>
                <a:cs typeface="Times New Roman" panose="02020603050405020304" pitchFamily="18" charset="0"/>
              </a:rPr>
              <a:t>, D., (2003). </a:t>
            </a:r>
            <a:r>
              <a:rPr lang="pl-PL" sz="5600" i="1" kern="100" dirty="0">
                <a:effectLst/>
                <a:latin typeface="Book Antiqua" panose="02040602050305030304" pitchFamily="18" charset="0"/>
                <a:ea typeface="Calibri" panose="020F0502020204030204" pitchFamily="34" charset="0"/>
                <a:cs typeface="Times New Roman" panose="02020603050405020304" pitchFamily="18" charset="0"/>
              </a:rPr>
              <a:t>Psychopatologia</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Poznań: Zysk I S-ka.</a:t>
            </a:r>
          </a:p>
          <a:p>
            <a:pPr marL="457200" indent="-457200" algn="l">
              <a:lnSpc>
                <a:spcPct val="107000"/>
              </a:lnSpc>
              <a:spcAft>
                <a:spcPts val="800"/>
              </a:spcAft>
              <a:buClr>
                <a:schemeClr val="tx1"/>
              </a:buClr>
              <a:buFont typeface="Courier New" panose="02070309020205020404" pitchFamily="49" charset="0"/>
              <a:buChar char="o"/>
            </a:pPr>
            <a:r>
              <a:rPr lang="pl-PL" sz="5600" kern="100" dirty="0" err="1">
                <a:effectLst/>
                <a:latin typeface="Book Antiqua" panose="02040602050305030304" pitchFamily="18" charset="0"/>
                <a:ea typeface="Calibri" panose="020F0502020204030204" pitchFamily="34" charset="0"/>
                <a:cs typeface="Times New Roman" panose="02020603050405020304" pitchFamily="18" charset="0"/>
              </a:rPr>
              <a:t>Erickson</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C. K., (2023). </a:t>
            </a:r>
            <a:r>
              <a:rPr lang="pl-PL" sz="5600" i="1" kern="100" dirty="0">
                <a:effectLst/>
                <a:latin typeface="Book Antiqua" panose="02040602050305030304" pitchFamily="18" charset="0"/>
                <a:ea typeface="Calibri" panose="020F0502020204030204" pitchFamily="34" charset="0"/>
                <a:cs typeface="Times New Roman" panose="02020603050405020304" pitchFamily="18" charset="0"/>
              </a:rPr>
              <a:t>Nauka o uzależnieniach</a:t>
            </a:r>
            <a:r>
              <a:rPr lang="pl-PL" sz="5600" kern="100" dirty="0">
                <a:effectLst/>
                <a:latin typeface="Book Antiqua" panose="02040602050305030304" pitchFamily="18" charset="0"/>
                <a:ea typeface="Calibri" panose="020F0502020204030204" pitchFamily="34" charset="0"/>
                <a:cs typeface="Times New Roman" panose="02020603050405020304" pitchFamily="18" charset="0"/>
              </a:rPr>
              <a:t>. Warszawa: Wydawnictwo Uniwersytetu Warszawskiego.</a:t>
            </a:r>
          </a:p>
          <a:p>
            <a:pPr marL="457200" indent="-457200" algn="l">
              <a:lnSpc>
                <a:spcPct val="107000"/>
              </a:lnSpc>
              <a:spcAft>
                <a:spcPts val="800"/>
              </a:spcAft>
              <a:buClr>
                <a:schemeClr val="tx1"/>
              </a:buClr>
              <a:buFont typeface="Courier New" panose="02070309020205020404" pitchFamily="49" charset="0"/>
              <a:buChar char="o"/>
            </a:pPr>
            <a:r>
              <a:rPr lang="pl-PL" sz="5600" kern="100" dirty="0" err="1">
                <a:latin typeface="Book Antiqua" panose="02040602050305030304" pitchFamily="18" charset="0"/>
                <a:ea typeface="Calibri" panose="020F0502020204030204" pitchFamily="34" charset="0"/>
                <a:cs typeface="Times New Roman" panose="02020603050405020304" pitchFamily="18" charset="0"/>
              </a:rPr>
              <a:t>Gossop</a:t>
            </a:r>
            <a:r>
              <a:rPr lang="pl-PL" sz="5600" kern="100" dirty="0">
                <a:latin typeface="Book Antiqua" panose="02040602050305030304" pitchFamily="18" charset="0"/>
                <a:ea typeface="Calibri" panose="020F0502020204030204" pitchFamily="34" charset="0"/>
                <a:cs typeface="Times New Roman" panose="02020603050405020304" pitchFamily="18" charset="0"/>
              </a:rPr>
              <a:t> M., (1993). </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Narkomania mity i rzeczywistość</a:t>
            </a:r>
            <a:r>
              <a:rPr lang="pl-PL" sz="5600" kern="100" dirty="0">
                <a:latin typeface="Book Antiqua" panose="02040602050305030304" pitchFamily="18" charset="0"/>
                <a:ea typeface="Calibri" panose="020F0502020204030204" pitchFamily="34" charset="0"/>
                <a:cs typeface="Times New Roman" panose="02020603050405020304" pitchFamily="18" charset="0"/>
              </a:rPr>
              <a:t>.</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t>
            </a:r>
            <a:r>
              <a:rPr lang="pl-PL" sz="5600" kern="100" dirty="0">
                <a:latin typeface="Book Antiqua" panose="02040602050305030304" pitchFamily="18" charset="0"/>
                <a:ea typeface="Calibri" panose="020F0502020204030204" pitchFamily="34" charset="0"/>
                <a:cs typeface="Times New Roman" panose="02020603050405020304" pitchFamily="18" charset="0"/>
              </a:rPr>
              <a:t>Warszawa: Wydawnictwo naukowe PWN.</a:t>
            </a:r>
          </a:p>
          <a:p>
            <a:pPr marL="457200" indent="-457200" algn="l">
              <a:lnSpc>
                <a:spcPct val="107000"/>
              </a:lnSpc>
              <a:spcAft>
                <a:spcPts val="800"/>
              </a:spcAft>
              <a:buClr>
                <a:schemeClr val="tx1"/>
              </a:buClr>
              <a:buFont typeface="Courier New" panose="02070309020205020404" pitchFamily="49" charset="0"/>
              <a:buChar char="o"/>
            </a:pPr>
            <a:r>
              <a:rPr lang="pl-PL" sz="5600" kern="100" dirty="0">
                <a:latin typeface="Book Antiqua" panose="02040602050305030304" pitchFamily="18" charset="0"/>
                <a:ea typeface="Calibri" panose="020F0502020204030204" pitchFamily="34" charset="0"/>
                <a:cs typeface="Times New Roman" panose="02020603050405020304" pitchFamily="18" charset="0"/>
              </a:rPr>
              <a:t>WHO, (28 sierpnia 1995). </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A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comparative</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Appraisal</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of the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Health</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and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Psychological</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Consequences</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of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Alcohol</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Cannabis</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Nicotine</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and </a:t>
            </a:r>
            <a:r>
              <a:rPr lang="pl-PL" sz="5600" i="1" kern="100" dirty="0" err="1">
                <a:latin typeface="Book Antiqua" panose="02040602050305030304" pitchFamily="18" charset="0"/>
                <a:ea typeface="Calibri" panose="020F0502020204030204" pitchFamily="34" charset="0"/>
                <a:cs typeface="Times New Roman" panose="02020603050405020304" pitchFamily="18" charset="0"/>
              </a:rPr>
              <a:t>Opiate</a:t>
            </a:r>
            <a:r>
              <a:rPr lang="pl-PL" sz="5600" i="1" kern="100" dirty="0">
                <a:latin typeface="Book Antiqua" panose="02040602050305030304" pitchFamily="18" charset="0"/>
                <a:ea typeface="Calibri" panose="020F0502020204030204" pitchFamily="34" charset="0"/>
                <a:cs typeface="Times New Roman" panose="02020603050405020304" pitchFamily="18" charset="0"/>
              </a:rPr>
              <a:t> </a:t>
            </a:r>
            <a:r>
              <a:rPr lang="pl-PL" sz="5600" i="1" kern="100">
                <a:latin typeface="Book Antiqua" panose="02040602050305030304" pitchFamily="18" charset="0"/>
                <a:ea typeface="Calibri" panose="020F0502020204030204" pitchFamily="34" charset="0"/>
                <a:cs typeface="Times New Roman" panose="02020603050405020304" pitchFamily="18" charset="0"/>
              </a:rPr>
              <a:t>Use </a:t>
            </a:r>
            <a:r>
              <a:rPr lang="pl-PL" sz="5600" kern="100" dirty="0">
                <a:latin typeface="Book Antiqua" panose="02040602050305030304" pitchFamily="18" charset="0"/>
                <a:ea typeface="Calibri" panose="020F0502020204030204" pitchFamily="34" charset="0"/>
                <a:cs typeface="Times New Roman" panose="02020603050405020304" pitchFamily="18" charset="0"/>
              </a:rPr>
              <a:t>(raport). </a:t>
            </a:r>
            <a:r>
              <a:rPr lang="pl-PL" sz="5600" kern="100" dirty="0">
                <a:solidFill>
                  <a:schemeClr val="tx1"/>
                </a:solidFill>
                <a:latin typeface="Book Antiqua" panose="0204060205030503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http://www.druglibrary.org/schaffer/hemp/general/who-index.htm</a:t>
            </a:r>
            <a:endParaRPr lang="pl-PL" sz="5600" kern="1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Courier New" panose="02070309020205020404" pitchFamily="49" charset="0"/>
              <a:buChar char="o"/>
            </a:pPr>
            <a:endParaRPr lang="pl-PL" dirty="0"/>
          </a:p>
        </p:txBody>
      </p:sp>
    </p:spTree>
    <p:extLst>
      <p:ext uri="{BB962C8B-B14F-4D97-AF65-F5344CB8AC3E}">
        <p14:creationId xmlns:p14="http://schemas.microsoft.com/office/powerpoint/2010/main" val="57324810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BDF3B4-6707-9EF4-A9DB-CF8381F2B187}"/>
              </a:ext>
            </a:extLst>
          </p:cNvPr>
          <p:cNvSpPr>
            <a:spLocks noGrp="1"/>
          </p:cNvSpPr>
          <p:nvPr>
            <p:ph type="title"/>
          </p:nvPr>
        </p:nvSpPr>
        <p:spPr/>
        <p:txBody>
          <a:bodyPr/>
          <a:lstStyle/>
          <a:p>
            <a:r>
              <a:rPr lang="pl-PL" dirty="0">
                <a:latin typeface="Book Antiqua" panose="02040602050305030304" pitchFamily="18" charset="0"/>
              </a:rPr>
              <a:t>Co to jest uzależnienie?</a:t>
            </a:r>
          </a:p>
        </p:txBody>
      </p:sp>
      <p:sp>
        <p:nvSpPr>
          <p:cNvPr id="3" name="Symbol zastępczy zawartości 2">
            <a:extLst>
              <a:ext uri="{FF2B5EF4-FFF2-40B4-BE49-F238E27FC236}">
                <a16:creationId xmlns:a16="http://schemas.microsoft.com/office/drawing/2014/main" id="{5660B786-70ED-C0EB-1B2B-4464629866C1}"/>
              </a:ext>
            </a:extLst>
          </p:cNvPr>
          <p:cNvSpPr>
            <a:spLocks noGrp="1"/>
          </p:cNvSpPr>
          <p:nvPr>
            <p:ph idx="1"/>
          </p:nvPr>
        </p:nvSpPr>
        <p:spPr>
          <a:xfrm>
            <a:off x="2231136" y="2868953"/>
            <a:ext cx="7729728" cy="3101983"/>
          </a:xfrm>
        </p:spPr>
        <p:txBody>
          <a:bodyPr/>
          <a:lstStyle/>
          <a:p>
            <a:pPr marL="0" indent="0">
              <a:buNone/>
            </a:pPr>
            <a:r>
              <a:rPr lang="pl-PL" sz="2400" b="1" dirty="0">
                <a:latin typeface="Book Antiqua" panose="02040602050305030304" pitchFamily="18" charset="0"/>
              </a:rPr>
              <a:t>Uzależnienie</a:t>
            </a:r>
            <a:r>
              <a:rPr lang="pl-PL" sz="2400" dirty="0">
                <a:latin typeface="Book Antiqua" panose="02040602050305030304" pitchFamily="18" charset="0"/>
              </a:rPr>
              <a:t>, według klasyfikacji ICD 10, to </a:t>
            </a:r>
            <a:r>
              <a:rPr lang="pl-PL" sz="2400" kern="100" dirty="0">
                <a:effectLst/>
                <a:latin typeface="Book Antiqua" panose="02040602050305030304" pitchFamily="18" charset="0"/>
                <a:ea typeface="Calibri" panose="020F0502020204030204" pitchFamily="34" charset="0"/>
                <a:cs typeface="Times New Roman" panose="02020603050405020304" pitchFamily="18" charset="0"/>
              </a:rPr>
              <a:t>kompleks zjawisk fizjologicznych, behawioralnych i poznawczych, wśród których przyjmowanie substancji lub grupy substancji dominuje nad innymi </a:t>
            </a:r>
            <a:r>
              <a:rPr lang="pl-PL" sz="2400" kern="100" dirty="0" err="1">
                <a:effectLst/>
                <a:latin typeface="Book Antiqua" panose="02040602050305030304" pitchFamily="18" charset="0"/>
                <a:ea typeface="Calibri" panose="020F0502020204030204" pitchFamily="34" charset="0"/>
                <a:cs typeface="Times New Roman" panose="02020603050405020304" pitchFamily="18" charset="0"/>
              </a:rPr>
              <a:t>zachowaniami</a:t>
            </a:r>
            <a:r>
              <a:rPr lang="pl-PL" sz="2400" kern="100" dirty="0">
                <a:effectLst/>
                <a:latin typeface="Book Antiqua" panose="02040602050305030304" pitchFamily="18" charset="0"/>
                <a:ea typeface="Calibri" panose="020F0502020204030204" pitchFamily="34" charset="0"/>
                <a:cs typeface="Times New Roman" panose="02020603050405020304" pitchFamily="18" charset="0"/>
              </a:rPr>
              <a:t>, które miały poprzednio dla pacjenta większą wartość.</a:t>
            </a:r>
          </a:p>
          <a:p>
            <a:pPr marL="0" indent="0">
              <a:buNone/>
            </a:pPr>
            <a:endParaRPr lang="pl-PL" dirty="0"/>
          </a:p>
        </p:txBody>
      </p:sp>
    </p:spTree>
    <p:extLst>
      <p:ext uri="{BB962C8B-B14F-4D97-AF65-F5344CB8AC3E}">
        <p14:creationId xmlns:p14="http://schemas.microsoft.com/office/powerpoint/2010/main" val="342297632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173698-1185-7C20-5E64-BA9789D621AF}"/>
              </a:ext>
            </a:extLst>
          </p:cNvPr>
          <p:cNvSpPr>
            <a:spLocks noGrp="1"/>
          </p:cNvSpPr>
          <p:nvPr>
            <p:ph type="title"/>
          </p:nvPr>
        </p:nvSpPr>
        <p:spPr>
          <a:xfrm>
            <a:off x="2231136" y="770728"/>
            <a:ext cx="7729728" cy="1188720"/>
          </a:xfrm>
        </p:spPr>
        <p:txBody>
          <a:bodyPr/>
          <a:lstStyle/>
          <a:p>
            <a:r>
              <a:rPr lang="pl-PL" dirty="0">
                <a:latin typeface="Book Antiqua" panose="02040602050305030304" pitchFamily="18" charset="0"/>
              </a:rPr>
              <a:t>Fazy uzależnień</a:t>
            </a:r>
          </a:p>
        </p:txBody>
      </p:sp>
      <p:sp>
        <p:nvSpPr>
          <p:cNvPr id="3" name="Symbol zastępczy zawartości 2">
            <a:extLst>
              <a:ext uri="{FF2B5EF4-FFF2-40B4-BE49-F238E27FC236}">
                <a16:creationId xmlns:a16="http://schemas.microsoft.com/office/drawing/2014/main" id="{A0012D14-AC9A-44AD-CF2A-B50372DAFCED}"/>
              </a:ext>
            </a:extLst>
          </p:cNvPr>
          <p:cNvSpPr>
            <a:spLocks noGrp="1"/>
          </p:cNvSpPr>
          <p:nvPr>
            <p:ph sz="half" idx="1"/>
          </p:nvPr>
        </p:nvSpPr>
        <p:spPr>
          <a:xfrm>
            <a:off x="1266628" y="2481025"/>
            <a:ext cx="9658743" cy="3836647"/>
          </a:xfrm>
        </p:spPr>
        <p:txBody>
          <a:bodyPr>
            <a:normAutofit fontScale="85000" lnSpcReduction="20000"/>
          </a:bodyPr>
          <a:lstStyle/>
          <a:p>
            <a:pPr marL="0" indent="0" algn="just">
              <a:lnSpc>
                <a:spcPct val="107000"/>
              </a:lnSpc>
              <a:spcAft>
                <a:spcPts val="800"/>
              </a:spcAft>
              <a:buNone/>
            </a:pPr>
            <a:r>
              <a:rPr lang="pl-PL" kern="100" dirty="0">
                <a:latin typeface="Book Antiqua" panose="02040602050305030304" pitchFamily="18" charset="0"/>
                <a:ea typeface="Calibri" panose="020F0502020204030204" pitchFamily="34" charset="0"/>
                <a:cs typeface="Times New Roman" panose="02020603050405020304" pitchFamily="18" charset="0"/>
              </a:rPr>
              <a:t>U</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zależnienie wywołuje nieodpartą chęć zażywania określonych środków bądź wykonywania określonych czynności. Skutki uzależnienia mogą być niebezpieczne dla zdrowia i nieść liczne ograniczenia w codziennym życiu. Uzależnienia od substancji chemicznych rozwijają się stopniowo. W procesie tym można wyróżnić etapy:</a:t>
            </a:r>
          </a:p>
          <a:p>
            <a:pPr algn="just">
              <a:lnSpc>
                <a:spcPct val="107000"/>
              </a:lnSpc>
              <a:spcAft>
                <a:spcPts val="800"/>
              </a:spcAft>
              <a:buClrTx/>
              <a:buFont typeface="Courier New" panose="02070309020205020404" pitchFamily="49" charset="0"/>
              <a:buChar char="o"/>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eksperymentowanie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 początkowo osoby są ciekawe skutków działania danej substancji i są przekonane o tym, że mogą ją zażyć raz bądź kilka razy, a potem z niej zupełnie zrezygnować; niestety pierwsze próby często prowadzą do zażywania okazjonalnego;</a:t>
            </a:r>
          </a:p>
          <a:p>
            <a:pPr algn="just">
              <a:lnSpc>
                <a:spcPct val="107000"/>
              </a:lnSpc>
              <a:spcAft>
                <a:spcPts val="800"/>
              </a:spcAft>
              <a:buClrTx/>
              <a:buFont typeface="Courier New" panose="02070309020205020404" pitchFamily="49" charset="0"/>
              <a:buChar char="o"/>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zażywanie okazjonalne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używki przyjmowane są na przykład podczas spotkań z przyjaciółmi, a ich zażywanie daje poczucie integracji z grupą oraz akceptacji, i powtarza się podczas kolejnych spotkań;</a:t>
            </a:r>
          </a:p>
          <a:p>
            <a:pPr algn="just">
              <a:lnSpc>
                <a:spcPct val="107000"/>
              </a:lnSpc>
              <a:spcAft>
                <a:spcPts val="800"/>
              </a:spcAft>
              <a:buClrTx/>
              <a:buFont typeface="Courier New" panose="02070309020205020404" pitchFamily="49" charset="0"/>
              <a:buChar char="o"/>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zażywanie regularne </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zażywanie staje się częścią życia, wykorzystywane jest do osiągnięcia przyjemności; na tym etapie osoby są już uzależnione psychicznie, choć wciąż wierzą, że mogą w każdej chwili zrezygnować z używki;</a:t>
            </a:r>
          </a:p>
          <a:p>
            <a:pPr algn="just">
              <a:lnSpc>
                <a:spcPct val="107000"/>
              </a:lnSpc>
              <a:spcAft>
                <a:spcPts val="800"/>
              </a:spcAft>
              <a:buClrTx/>
              <a:buFont typeface="Courier New" panose="02070309020205020404" pitchFamily="49" charset="0"/>
              <a:buChar char="o"/>
            </a:pP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uzależnienie</a:t>
            </a:r>
            <a:r>
              <a:rPr lang="pl-PL" sz="1800" kern="100" dirty="0">
                <a:effectLst/>
                <a:latin typeface="Book Antiqua" panose="02040602050305030304" pitchFamily="18" charset="0"/>
                <a:ea typeface="Calibri" panose="020F0502020204030204" pitchFamily="34" charset="0"/>
                <a:cs typeface="Times New Roman" panose="02020603050405020304" pitchFamily="18" charset="0"/>
              </a:rPr>
              <a:t> – ilości używek przyjmowanych do tej pory stają się niewystarczające, więc chorzy sięgają po większe dawki bądź silniejsze środki; do uzależnienia psychicznego dołącza uzależnienie fizjologiczne.</a:t>
            </a:r>
            <a:endParaRPr lang="pl-PL" dirty="0">
              <a:latin typeface="Book Antiqua" panose="02040602050305030304" pitchFamily="18" charset="0"/>
            </a:endParaRPr>
          </a:p>
        </p:txBody>
      </p:sp>
    </p:spTree>
    <p:extLst>
      <p:ext uri="{BB962C8B-B14F-4D97-AF65-F5344CB8AC3E}">
        <p14:creationId xmlns:p14="http://schemas.microsoft.com/office/powerpoint/2010/main" val="4117017193"/>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4AC7F3-4A22-0C62-25D8-952C123CBE97}"/>
              </a:ext>
            </a:extLst>
          </p:cNvPr>
          <p:cNvSpPr>
            <a:spLocks noGrp="1"/>
          </p:cNvSpPr>
          <p:nvPr>
            <p:ph type="title"/>
          </p:nvPr>
        </p:nvSpPr>
        <p:spPr/>
        <p:txBody>
          <a:bodyPr/>
          <a:lstStyle/>
          <a:p>
            <a:r>
              <a:rPr lang="pl-PL" dirty="0">
                <a:latin typeface="Book Antiqua" panose="02040602050305030304" pitchFamily="18" charset="0"/>
              </a:rPr>
              <a:t>Objawy i diagnoza</a:t>
            </a:r>
          </a:p>
        </p:txBody>
      </p:sp>
      <p:sp>
        <p:nvSpPr>
          <p:cNvPr id="3" name="Symbol zastępczy zawartości 2">
            <a:extLst>
              <a:ext uri="{FF2B5EF4-FFF2-40B4-BE49-F238E27FC236}">
                <a16:creationId xmlns:a16="http://schemas.microsoft.com/office/drawing/2014/main" id="{93575DDF-E9D2-333B-9F21-471A70087295}"/>
              </a:ext>
            </a:extLst>
          </p:cNvPr>
          <p:cNvSpPr>
            <a:spLocks noGrp="1"/>
          </p:cNvSpPr>
          <p:nvPr>
            <p:ph sz="half" idx="1"/>
          </p:nvPr>
        </p:nvSpPr>
        <p:spPr>
          <a:xfrm>
            <a:off x="1727768" y="3236258"/>
            <a:ext cx="8736464" cy="2432050"/>
          </a:xfrm>
        </p:spPr>
        <p:txBody>
          <a:bodyPr/>
          <a:lstStyle/>
          <a:p>
            <a:pPr marL="0" indent="0">
              <a:buNone/>
            </a:pPr>
            <a:r>
              <a:rPr lang="pl-PL" sz="2400" kern="100" dirty="0">
                <a:effectLst/>
                <a:latin typeface="Book Antiqua" panose="02040602050305030304" pitchFamily="18" charset="0"/>
                <a:ea typeface="Calibri" panose="020F0502020204030204" pitchFamily="34" charset="0"/>
                <a:cs typeface="Times New Roman" panose="02020603050405020304" pitchFamily="18" charset="0"/>
              </a:rPr>
              <a:t>Aby stwierdzić,</a:t>
            </a:r>
            <a:r>
              <a:rPr lang="pl-PL" sz="2400" kern="100" dirty="0">
                <a:latin typeface="Book Antiqua" panose="02040602050305030304" pitchFamily="18" charset="0"/>
                <a:ea typeface="Calibri" panose="020F0502020204030204" pitchFamily="34" charset="0"/>
                <a:cs typeface="Times New Roman" panose="02020603050405020304" pitchFamily="18" charset="0"/>
              </a:rPr>
              <a:t> że dana osoba jest uzależniona </a:t>
            </a:r>
            <a:r>
              <a:rPr lang="pl-PL" sz="2400" b="1" kern="100" dirty="0">
                <a:effectLst/>
                <a:latin typeface="Book Antiqua" panose="02040602050305030304" pitchFamily="18" charset="0"/>
                <a:ea typeface="Calibri" panose="020F0502020204030204" pitchFamily="34" charset="0"/>
                <a:cs typeface="Times New Roman" panose="02020603050405020304" pitchFamily="18" charset="0"/>
              </a:rPr>
              <a:t>3 objawy </a:t>
            </a:r>
            <a:r>
              <a:rPr lang="pl-PL" sz="2400" kern="100" dirty="0">
                <a:effectLst/>
                <a:latin typeface="Book Antiqua" panose="02040602050305030304" pitchFamily="18" charset="0"/>
                <a:ea typeface="Calibri" panose="020F0502020204030204" pitchFamily="34" charset="0"/>
                <a:cs typeface="Times New Roman" panose="02020603050405020304" pitchFamily="18" charset="0"/>
              </a:rPr>
              <a:t>muszą utrzymywać się przez </a:t>
            </a:r>
            <a:r>
              <a:rPr lang="pl-PL" sz="2400" b="1" kern="100" dirty="0">
                <a:effectLst/>
                <a:latin typeface="Book Antiqua" panose="02040602050305030304" pitchFamily="18" charset="0"/>
                <a:ea typeface="Calibri" panose="020F0502020204030204" pitchFamily="34" charset="0"/>
                <a:cs typeface="Times New Roman" panose="02020603050405020304" pitchFamily="18" charset="0"/>
              </a:rPr>
              <a:t>1 miesiąc </a:t>
            </a:r>
            <a:r>
              <a:rPr lang="pl-PL" sz="2400" kern="100" dirty="0">
                <a:effectLst/>
                <a:latin typeface="Book Antiqua" panose="02040602050305030304" pitchFamily="18" charset="0"/>
                <a:ea typeface="Calibri" panose="020F0502020204030204" pitchFamily="34" charset="0"/>
                <a:cs typeface="Times New Roman" panose="02020603050405020304" pitchFamily="18" charset="0"/>
              </a:rPr>
              <a:t>lub wystąpić </a:t>
            </a:r>
            <a:r>
              <a:rPr lang="pl-PL" sz="2400" b="1" kern="100" dirty="0">
                <a:effectLst/>
                <a:latin typeface="Book Antiqua" panose="02040602050305030304" pitchFamily="18" charset="0"/>
                <a:ea typeface="Calibri" panose="020F0502020204030204" pitchFamily="34" charset="0"/>
                <a:cs typeface="Times New Roman" panose="02020603050405020304" pitchFamily="18" charset="0"/>
              </a:rPr>
              <a:t>kilka razy </a:t>
            </a:r>
            <a:r>
              <a:rPr lang="pl-PL" sz="2400" kern="100" dirty="0">
                <a:effectLst/>
                <a:latin typeface="Book Antiqua" panose="02040602050305030304" pitchFamily="18" charset="0"/>
                <a:ea typeface="Calibri" panose="020F0502020204030204" pitchFamily="34" charset="0"/>
                <a:cs typeface="Times New Roman" panose="02020603050405020304" pitchFamily="18" charset="0"/>
              </a:rPr>
              <a:t>w ciągu </a:t>
            </a:r>
            <a:r>
              <a:rPr lang="pl-PL" sz="2400" b="1" kern="100" dirty="0">
                <a:effectLst/>
                <a:latin typeface="Book Antiqua" panose="02040602050305030304" pitchFamily="18" charset="0"/>
                <a:ea typeface="Calibri" panose="020F0502020204030204" pitchFamily="34" charset="0"/>
                <a:cs typeface="Times New Roman" panose="02020603050405020304" pitchFamily="18" charset="0"/>
              </a:rPr>
              <a:t>ostatniego roku</a:t>
            </a:r>
            <a:r>
              <a:rPr lang="pl-PL" sz="2400" kern="100" dirty="0">
                <a:effectLst/>
                <a:latin typeface="Book Antiqua" panose="02040602050305030304" pitchFamily="18" charset="0"/>
                <a:ea typeface="Calibri" panose="020F0502020204030204" pitchFamily="34" charset="0"/>
                <a:cs typeface="Times New Roman" panose="02020603050405020304" pitchFamily="18" charset="0"/>
              </a:rPr>
              <a:t>.</a:t>
            </a:r>
          </a:p>
          <a:p>
            <a:endParaRPr lang="pl-PL" dirty="0"/>
          </a:p>
        </p:txBody>
      </p:sp>
    </p:spTree>
    <p:extLst>
      <p:ext uri="{BB962C8B-B14F-4D97-AF65-F5344CB8AC3E}">
        <p14:creationId xmlns:p14="http://schemas.microsoft.com/office/powerpoint/2010/main" val="192312977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4EFC35-1AC9-3BE2-8FA9-CC879D8CDEC2}"/>
              </a:ext>
            </a:extLst>
          </p:cNvPr>
          <p:cNvSpPr>
            <a:spLocks noGrp="1"/>
          </p:cNvSpPr>
          <p:nvPr>
            <p:ph type="title"/>
          </p:nvPr>
        </p:nvSpPr>
        <p:spPr/>
        <p:txBody>
          <a:bodyPr/>
          <a:lstStyle/>
          <a:p>
            <a:r>
              <a:rPr lang="pl-PL" b="1" dirty="0">
                <a:latin typeface="Book Antiqua" panose="02040602050305030304" pitchFamily="18" charset="0"/>
              </a:rPr>
              <a:t>1. Przymus / głód</a:t>
            </a:r>
          </a:p>
        </p:txBody>
      </p:sp>
      <p:sp>
        <p:nvSpPr>
          <p:cNvPr id="3" name="Symbol zastępczy zawartości 2">
            <a:extLst>
              <a:ext uri="{FF2B5EF4-FFF2-40B4-BE49-F238E27FC236}">
                <a16:creationId xmlns:a16="http://schemas.microsoft.com/office/drawing/2014/main" id="{73B31367-3B88-429D-C54D-84E1E0EDDE2E}"/>
              </a:ext>
            </a:extLst>
          </p:cNvPr>
          <p:cNvSpPr>
            <a:spLocks noGrp="1"/>
          </p:cNvSpPr>
          <p:nvPr>
            <p:ph sz="half" idx="1"/>
          </p:nvPr>
        </p:nvSpPr>
        <p:spPr>
          <a:xfrm>
            <a:off x="2548038" y="3321424"/>
            <a:ext cx="7095923" cy="2311026"/>
          </a:xfrm>
        </p:spPr>
        <p:txBody>
          <a:bodyPr>
            <a:normAutofit/>
          </a:bodyPr>
          <a:lstStyle/>
          <a:p>
            <a:pPr>
              <a:lnSpc>
                <a:spcPct val="107000"/>
              </a:lnSpc>
              <a:spcAft>
                <a:spcPts val="800"/>
              </a:spcAft>
              <a:buClrTx/>
              <a:buFont typeface="Courier New" panose="02070309020205020404" pitchFamily="49" charset="0"/>
              <a:buChar char="o"/>
            </a:pPr>
            <a:r>
              <a:rPr lang="pl-PL" kern="100" dirty="0">
                <a:effectLst/>
                <a:latin typeface="Book Antiqua" panose="02040602050305030304" pitchFamily="18" charset="0"/>
                <a:ea typeface="Calibri" panose="020F0502020204030204" pitchFamily="34" charset="0"/>
                <a:cs typeface="Times New Roman" panose="02020603050405020304" pitchFamily="18" charset="0"/>
              </a:rPr>
              <a:t>silna natrętna potrzeba spożycia środka (narastanie napięcia, niepokoju, rozdrażnienia, natrętną chęć napicia się alkoholu lub zażycia innego narkotyku, przy czym głód nasila się po przyjęciu substancji)</a:t>
            </a:r>
          </a:p>
          <a:p>
            <a:pPr>
              <a:buClrTx/>
              <a:buFont typeface="Courier New" panose="02070309020205020404" pitchFamily="49" charset="0"/>
              <a:buChar char="o"/>
            </a:pPr>
            <a:r>
              <a:rPr lang="pl-PL" dirty="0">
                <a:effectLst/>
                <a:latin typeface="Book Antiqua" panose="02040602050305030304" pitchFamily="18" charset="0"/>
                <a:ea typeface="Calibri" panose="020F0502020204030204" pitchFamily="34" charset="0"/>
                <a:cs typeface="Times New Roman" panose="02020603050405020304" pitchFamily="18" charset="0"/>
              </a:rPr>
              <a:t>uporczywe, kompulsywne dążenie do zażycia środka lub wykonania określonej czynności</a:t>
            </a:r>
            <a:endParaRPr lang="pl-PL" dirty="0">
              <a:latin typeface="Book Antiqua" panose="02040602050305030304" pitchFamily="18" charset="0"/>
            </a:endParaRPr>
          </a:p>
        </p:txBody>
      </p:sp>
    </p:spTree>
    <p:extLst>
      <p:ext uri="{BB962C8B-B14F-4D97-AF65-F5344CB8AC3E}">
        <p14:creationId xmlns:p14="http://schemas.microsoft.com/office/powerpoint/2010/main" val="419900131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46C5D0-55FA-8DC5-1FC6-9B16D5359336}"/>
              </a:ext>
            </a:extLst>
          </p:cNvPr>
          <p:cNvSpPr>
            <a:spLocks noGrp="1"/>
          </p:cNvSpPr>
          <p:nvPr>
            <p:ph type="title"/>
          </p:nvPr>
        </p:nvSpPr>
        <p:spPr/>
        <p:txBody>
          <a:bodyPr>
            <a:normAutofit/>
          </a:bodyPr>
          <a:lstStyle/>
          <a:p>
            <a:r>
              <a:rPr lang="pl-PL" sz="1800" b="1" dirty="0">
                <a:latin typeface="Book Antiqua" panose="02040602050305030304" pitchFamily="18" charset="0"/>
              </a:rPr>
              <a:t>2. </a:t>
            </a:r>
            <a:r>
              <a:rPr lang="pl-PL" sz="1800" b="1" kern="100" dirty="0">
                <a:effectLst/>
                <a:latin typeface="Book Antiqua" panose="02040602050305030304" pitchFamily="18" charset="0"/>
                <a:ea typeface="Calibri" panose="020F0502020204030204" pitchFamily="34" charset="0"/>
                <a:cs typeface="Times New Roman" panose="02020603050405020304" pitchFamily="18" charset="0"/>
              </a:rPr>
              <a:t>Upośledzenie kontroli zażywania oznaczające trudności lub niepowodzenia W:</a:t>
            </a:r>
            <a:endParaRPr lang="pl-PL" b="1" dirty="0">
              <a:latin typeface="Book Antiqua" panose="02040602050305030304" pitchFamily="18" charset="0"/>
            </a:endParaRPr>
          </a:p>
        </p:txBody>
      </p:sp>
      <p:sp>
        <p:nvSpPr>
          <p:cNvPr id="3" name="Symbol zastępczy zawartości 2">
            <a:extLst>
              <a:ext uri="{FF2B5EF4-FFF2-40B4-BE49-F238E27FC236}">
                <a16:creationId xmlns:a16="http://schemas.microsoft.com/office/drawing/2014/main" id="{ACB7A72D-6DCE-3DDB-AF9E-01E1EAE6EE51}"/>
              </a:ext>
            </a:extLst>
          </p:cNvPr>
          <p:cNvSpPr>
            <a:spLocks noGrp="1"/>
          </p:cNvSpPr>
          <p:nvPr>
            <p:ph sz="half" idx="1"/>
          </p:nvPr>
        </p:nvSpPr>
        <p:spPr>
          <a:xfrm>
            <a:off x="2319438" y="3093706"/>
            <a:ext cx="7553123" cy="2799602"/>
          </a:xfrm>
        </p:spPr>
        <p:txBody>
          <a:bodyPr/>
          <a:lstStyle/>
          <a:p>
            <a:pPr lvl="0">
              <a:lnSpc>
                <a:spcPct val="107000"/>
              </a:lnSpc>
              <a:spcAft>
                <a:spcPts val="800"/>
              </a:spcAft>
              <a:buClrTx/>
              <a:buFont typeface="Courier New" panose="02070309020205020404" pitchFamily="49" charset="0"/>
              <a:buChar char="o"/>
              <a:tabLst>
                <a:tab pos="228600" algn="l"/>
              </a:tabLst>
            </a:pPr>
            <a:r>
              <a:rPr lang="pl-PL" sz="2000" kern="100" dirty="0">
                <a:effectLst/>
                <a:latin typeface="Book Antiqua" panose="02040602050305030304" pitchFamily="18" charset="0"/>
                <a:ea typeface="Times New Roman" panose="02020603050405020304" pitchFamily="18" charset="0"/>
                <a:cs typeface="Times New Roman" panose="02020603050405020304" pitchFamily="18" charset="0"/>
              </a:rPr>
              <a:t>unikaniu (uzależniony nie może stwierdzić, kiedy zażyje substancję)</a:t>
            </a:r>
          </a:p>
          <a:p>
            <a:pPr lvl="0">
              <a:lnSpc>
                <a:spcPct val="107000"/>
              </a:lnSpc>
              <a:spcAft>
                <a:spcPts val="800"/>
              </a:spcAft>
              <a:buClrTx/>
              <a:buFont typeface="Courier New" panose="02070309020205020404" pitchFamily="49" charset="0"/>
              <a:buChar char="o"/>
              <a:tabLst>
                <a:tab pos="228600" algn="l"/>
              </a:tabLst>
            </a:pPr>
            <a:r>
              <a:rPr lang="pl-PL" sz="2000" kern="100" dirty="0">
                <a:effectLst/>
                <a:latin typeface="Book Antiqua" panose="02040602050305030304" pitchFamily="18" charset="0"/>
                <a:ea typeface="Times New Roman" panose="02020603050405020304" pitchFamily="18" charset="0"/>
                <a:cs typeface="Times New Roman" panose="02020603050405020304" pitchFamily="18" charset="0"/>
              </a:rPr>
              <a:t>ograniczaniu (chory, kiedy zażyje, przyjmuje więcej substancji, niż zakładał)</a:t>
            </a:r>
          </a:p>
          <a:p>
            <a:pPr lvl="0">
              <a:lnSpc>
                <a:spcPct val="107000"/>
              </a:lnSpc>
              <a:spcAft>
                <a:spcPts val="800"/>
              </a:spcAft>
              <a:buClrTx/>
              <a:buFont typeface="Courier New" panose="02070309020205020404" pitchFamily="49" charset="0"/>
              <a:buChar char="o"/>
              <a:tabLst>
                <a:tab pos="228600" algn="l"/>
              </a:tabLst>
            </a:pPr>
            <a:r>
              <a:rPr lang="pl-PL" sz="2000" kern="100" dirty="0">
                <a:effectLst/>
                <a:latin typeface="Book Antiqua" panose="02040602050305030304" pitchFamily="18" charset="0"/>
                <a:ea typeface="Times New Roman" panose="02020603050405020304" pitchFamily="18" charset="0"/>
                <a:cs typeface="Times New Roman" panose="02020603050405020304" pitchFamily="18" charset="0"/>
              </a:rPr>
              <a:t>zakończeniu (uzależniony kontynuuje przez dłuższy czas, niż planował)</a:t>
            </a:r>
            <a:r>
              <a:rPr lang="pl-PL" sz="2000" kern="100" dirty="0">
                <a:effectLst/>
                <a:latin typeface="Book Antiqua" panose="02040602050305030304" pitchFamily="18" charset="0"/>
                <a:ea typeface="Calibri" panose="020F0502020204030204" pitchFamily="34" charset="0"/>
                <a:cs typeface="Times New Roman" panose="02020603050405020304" pitchFamily="18" charset="0"/>
              </a:rPr>
              <a:t> </a:t>
            </a:r>
          </a:p>
          <a:p>
            <a:endParaRPr lang="pl-PL" dirty="0"/>
          </a:p>
        </p:txBody>
      </p:sp>
    </p:spTree>
    <p:extLst>
      <p:ext uri="{BB962C8B-B14F-4D97-AF65-F5344CB8AC3E}">
        <p14:creationId xmlns:p14="http://schemas.microsoft.com/office/powerpoint/2010/main" val="2995891944"/>
      </p:ext>
    </p:extLst>
  </p:cSld>
  <p:clrMapOvr>
    <a:masterClrMapping/>
  </p:clrMapOvr>
  <p:transition spd="slow">
    <p:wipe/>
  </p:transition>
</p:sld>
</file>

<file path=ppt/theme/theme1.xml><?xml version="1.0" encoding="utf-8"?>
<a:theme xmlns:a="http://schemas.openxmlformats.org/drawingml/2006/main" name="Paczka">
  <a:themeElements>
    <a:clrScheme name="Niestandardowy">
      <a:dk1>
        <a:sysClr val="windowText" lastClr="000000"/>
      </a:dk1>
      <a:lt1>
        <a:sysClr val="window" lastClr="FFFFFF"/>
      </a:lt1>
      <a:dk2>
        <a:srgbClr val="373545"/>
      </a:dk2>
      <a:lt2>
        <a:srgbClr val="CEDBE6"/>
      </a:lt2>
      <a:accent1>
        <a:srgbClr val="C7E4DB"/>
      </a:accent1>
      <a:accent2>
        <a:srgbClr val="ACD7CA"/>
      </a:accent2>
      <a:accent3>
        <a:srgbClr val="4A9B82"/>
      </a:accent3>
      <a:accent4>
        <a:srgbClr val="C9D1D1"/>
      </a:accent4>
      <a:accent5>
        <a:srgbClr val="AFBABB"/>
      </a:accent5>
      <a:accent6>
        <a:srgbClr val="5A696B"/>
      </a:accent6>
      <a:hlink>
        <a:srgbClr val="75BDA7"/>
      </a:hlink>
      <a:folHlink>
        <a:srgbClr val="7A8C8E"/>
      </a:folHlink>
    </a:clrScheme>
    <a:fontScheme name="Paczk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czka">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
  <TotalTime>495</TotalTime>
  <Words>6751</Words>
  <Application>Microsoft Office PowerPoint</Application>
  <PresentationFormat>Panoramiczny</PresentationFormat>
  <Paragraphs>136</Paragraphs>
  <Slides>45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45</vt:i4>
      </vt:variant>
    </vt:vector>
  </HeadingPairs>
  <TitlesOfParts>
    <vt:vector size="51" baseType="lpstr">
      <vt:lpstr>Arial</vt:lpstr>
      <vt:lpstr>Book Antiqua</vt:lpstr>
      <vt:lpstr>Calibri</vt:lpstr>
      <vt:lpstr>Courier New</vt:lpstr>
      <vt:lpstr>Gill Sans MT</vt:lpstr>
      <vt:lpstr>Paczka</vt:lpstr>
      <vt:lpstr>Biologiczne, psychologiczne i społeczne przyczyny uzależnień oraz ich profilaktyka i leczenie</vt:lpstr>
      <vt:lpstr>Tło historyczne i problemy z definicją uzależnienia</vt:lpstr>
      <vt:lpstr>Medykalizacja problemu uzależnień</vt:lpstr>
      <vt:lpstr>Kryteria diagnozy uzależnienia</vt:lpstr>
      <vt:lpstr>Co to jest uzależnienie?</vt:lpstr>
      <vt:lpstr>Fazy uzależnień</vt:lpstr>
      <vt:lpstr>Objawy i diagnoza</vt:lpstr>
      <vt:lpstr>1. Przymus / głód</vt:lpstr>
      <vt:lpstr>2. Upośledzenie kontroli zażywania oznaczające trudności lub niepowodzenia W:</vt:lpstr>
      <vt:lpstr>3. Objawy abstynencyjne w sytuacji ograniczenia lub przerwania zażywania:</vt:lpstr>
      <vt:lpstr>4. Zmieniona tolerancja</vt:lpstr>
      <vt:lpstr>5. Rosnąca koncentracja życia wokół uzależnienia i Zanik innych zainteresowań</vt:lpstr>
      <vt:lpstr>6. Uporczywe zażywanie mimo świadomości o szkodliwości nałogu dla zdrowia i życia społecznego </vt:lpstr>
      <vt:lpstr>Dodatkowo problemy charakterystyczne dla uzależnienia od substancji obejmują:</vt:lpstr>
      <vt:lpstr>Psychologiczne mechanizmy uzależnienia</vt:lpstr>
      <vt:lpstr>Mechanizm nałogowej regulacji uczuć</vt:lpstr>
      <vt:lpstr>Mechanizm iluzji i zaprzeczeń</vt:lpstr>
      <vt:lpstr>Mechanizm rozpraszania i rozdwajania ,,ja”</vt:lpstr>
      <vt:lpstr>Sposób zażywania, a biologia</vt:lpstr>
      <vt:lpstr>Interakcja między receptorami i środkami psychoaktywnymi</vt:lpstr>
      <vt:lpstr>Prezentacja programu PowerPoint</vt:lpstr>
      <vt:lpstr>Neuroadaptacja: tolerancja i uzależnienie fizyczne</vt:lpstr>
      <vt:lpstr>Modele uzależnienia</vt:lpstr>
      <vt:lpstr>Prezentacja programu PowerPoint</vt:lpstr>
      <vt:lpstr>Teoria oponent-proces</vt:lpstr>
      <vt:lpstr>Prezentacja programu PowerPoint</vt:lpstr>
      <vt:lpstr>Model uczenia się</vt:lpstr>
      <vt:lpstr>Anatomia i Neurobiologia uzależnienia chemicznego</vt:lpstr>
      <vt:lpstr>Mezolimbiczny układ dopaminowy</vt:lpstr>
      <vt:lpstr>Prezentacja programu PowerPoint</vt:lpstr>
      <vt:lpstr>Prezentacja programu PowerPoint</vt:lpstr>
      <vt:lpstr>,,to coś”</vt:lpstr>
      <vt:lpstr>Terapia uzależnienia</vt:lpstr>
      <vt:lpstr>Faza intensywna</vt:lpstr>
      <vt:lpstr>Prezentacja programu PowerPoint</vt:lpstr>
      <vt:lpstr>Faza pogłębiona</vt:lpstr>
      <vt:lpstr>Prawdziwy obraz terapii</vt:lpstr>
      <vt:lpstr>profilaktyka</vt:lpstr>
      <vt:lpstr>Skuteczna profilaktyka</vt:lpstr>
      <vt:lpstr>Prezentacja programu PowerPoint</vt:lpstr>
      <vt:lpstr>Wstyd</vt:lpstr>
      <vt:lpstr>Legalizacja czy penalizacja?</vt:lpstr>
      <vt:lpstr>Prezentacja programu PowerPoint</vt:lpstr>
      <vt:lpstr>Prezentacja programu PowerPoint</vt:lpstr>
      <vt:lpstr>Bibliografia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Bartłomiej Kozłowski</dc:creator>
  <cp:lastModifiedBy>Bartłomiej Kozłowski</cp:lastModifiedBy>
  <cp:revision>5</cp:revision>
  <dcterms:created xsi:type="dcterms:W3CDTF">2023-08-23T09:08:25Z</dcterms:created>
  <dcterms:modified xsi:type="dcterms:W3CDTF">2023-08-24T16:08:00Z</dcterms:modified>
</cp:coreProperties>
</file>