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9" r:id="rId4"/>
    <p:sldId id="261" r:id="rId5"/>
    <p:sldId id="263" r:id="rId6"/>
    <p:sldId id="264" r:id="rId7"/>
    <p:sldId id="265" r:id="rId8"/>
    <p:sldId id="266" r:id="rId9"/>
    <p:sldId id="262" r:id="rId10"/>
    <p:sldId id="260" r:id="rId11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EFF29"/>
    <a:srgbClr val="C33A1F"/>
    <a:srgbClr val="003635"/>
    <a:srgbClr val="D6370C"/>
    <a:srgbClr val="0000CC"/>
    <a:srgbClr val="1D3A00"/>
    <a:srgbClr val="FF856D"/>
    <a:srgbClr val="FF2549"/>
    <a:srgbClr val="005856"/>
    <a:srgbClr val="007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1" d="100"/>
          <a:sy n="91" d="100"/>
        </p:scale>
        <p:origin x="786" y="6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D18E60-4300-4729-A0D7-6AB984C3922D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533E96-F078-4B3D-A8F4-F1AF21EBC3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3001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350B06-B074-48FC-8CFD-53D2CD8FB95F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5968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63676" y="2507227"/>
            <a:ext cx="8067369" cy="1592824"/>
          </a:xfr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26808" y="4107427"/>
            <a:ext cx="8082115" cy="678426"/>
          </a:xfrm>
        </p:spPr>
        <p:txBody>
          <a:bodyPr>
            <a:normAutofit/>
          </a:bodyPr>
          <a:lstStyle>
            <a:lvl1pPr marL="0" indent="0" algn="r">
              <a:buNone/>
              <a:defRPr sz="2800" b="0" i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E:\websites\free-power-point-templates\2012\logos.png">
            <a:extLst>
              <a:ext uri="{FF2B5EF4-FFF2-40B4-BE49-F238E27FC236}">
                <a16:creationId xmlns:a16="http://schemas.microsoft.com/office/drawing/2014/main" id="{08B89D22-1D6E-450B-881F-4D2A4C527F7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08475" y="2326213"/>
            <a:ext cx="1463784" cy="526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826" y="180091"/>
            <a:ext cx="8259098" cy="763526"/>
          </a:xfrm>
        </p:spPr>
        <p:txBody>
          <a:bodyPr>
            <a:normAutofit/>
          </a:bodyPr>
          <a:lstStyle>
            <a:lvl1pPr algn="r">
              <a:defRPr sz="3600" baseline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6" y="1283110"/>
            <a:ext cx="8246070" cy="3579212"/>
          </a:xfrm>
        </p:spPr>
        <p:txBody>
          <a:bodyPr/>
          <a:lstStyle>
            <a:lvl1pPr algn="l">
              <a:defRPr sz="2800">
                <a:solidFill>
                  <a:schemeClr val="tx1"/>
                </a:solidFill>
              </a:defRPr>
            </a:lvl1pPr>
            <a:lvl2pPr algn="l">
              <a:defRPr>
                <a:solidFill>
                  <a:schemeClr val="tx1"/>
                </a:solidFill>
              </a:defRPr>
            </a:lvl2pPr>
            <a:lvl3pPr algn="l">
              <a:defRPr>
                <a:solidFill>
                  <a:schemeClr val="tx1"/>
                </a:solidFill>
              </a:defRPr>
            </a:lvl3pPr>
            <a:lvl4pPr algn="l">
              <a:defRPr>
                <a:solidFill>
                  <a:schemeClr val="tx1"/>
                </a:solidFill>
              </a:defRPr>
            </a:lvl4pPr>
            <a:lvl5pPr algn="l"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6102" y="443407"/>
            <a:ext cx="6055952" cy="725349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10465" y="1177436"/>
            <a:ext cx="6076337" cy="3511061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7943" y="175783"/>
            <a:ext cx="8093365" cy="763525"/>
          </a:xfrm>
        </p:spPr>
        <p:txBody>
          <a:bodyPr>
            <a:normAutofit/>
          </a:bodyPr>
          <a:lstStyle>
            <a:lvl1pPr algn="r">
              <a:defRPr sz="3600" baseline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6879" y="1508033"/>
            <a:ext cx="4040188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6879" y="1980430"/>
            <a:ext cx="4040188" cy="2276294"/>
          </a:xfrm>
        </p:spPr>
        <p:txBody>
          <a:bodyPr/>
          <a:lstStyle>
            <a:lvl1pPr algn="ctr">
              <a:defRPr sz="2400">
                <a:solidFill>
                  <a:schemeClr val="tx1"/>
                </a:solidFill>
              </a:defRPr>
            </a:lvl1pPr>
            <a:lvl2pPr algn="ctr">
              <a:defRPr sz="2000">
                <a:solidFill>
                  <a:schemeClr val="tx1"/>
                </a:solidFill>
              </a:defRPr>
            </a:lvl2pPr>
            <a:lvl3pPr algn="ctr">
              <a:defRPr sz="1800">
                <a:solidFill>
                  <a:schemeClr val="tx1"/>
                </a:solidFill>
              </a:defRPr>
            </a:lvl3pPr>
            <a:lvl4pPr algn="ctr">
              <a:defRPr sz="1600">
                <a:solidFill>
                  <a:schemeClr val="tx1"/>
                </a:solidFill>
              </a:defRPr>
            </a:lvl4pPr>
            <a:lvl5pPr algn="ctr"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0" y="1508033"/>
            <a:ext cx="4041775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2000" y="1980430"/>
            <a:ext cx="4041775" cy="2276294"/>
          </a:xfrm>
        </p:spPr>
        <p:txBody>
          <a:bodyPr/>
          <a:lstStyle>
            <a:lvl1pPr algn="ctr">
              <a:defRPr sz="2400">
                <a:solidFill>
                  <a:schemeClr val="tx1"/>
                </a:solidFill>
              </a:defRPr>
            </a:lvl1pPr>
            <a:lvl2pPr algn="ctr">
              <a:defRPr sz="2000">
                <a:solidFill>
                  <a:schemeClr val="tx1"/>
                </a:solidFill>
              </a:defRPr>
            </a:lvl2pPr>
            <a:lvl3pPr algn="ctr">
              <a:defRPr sz="1800">
                <a:solidFill>
                  <a:schemeClr val="tx1"/>
                </a:solidFill>
              </a:defRPr>
            </a:lvl3pPr>
            <a:lvl4pPr algn="ctr">
              <a:defRPr sz="1600">
                <a:solidFill>
                  <a:schemeClr val="tx1"/>
                </a:solidFill>
              </a:defRPr>
            </a:lvl4pPr>
            <a:lvl5pPr algn="ctr"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11/6/2020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1E867DF-3DCA-4725-94F0-F2B6BD747A82}"/>
              </a:ext>
            </a:extLst>
          </p:cNvPr>
          <p:cNvSpPr txBox="1"/>
          <p:nvPr userDrawn="1"/>
        </p:nvSpPr>
        <p:spPr>
          <a:xfrm>
            <a:off x="-9150" y="5213747"/>
            <a:ext cx="83896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This presentation uses a free template provided by FPPT.com</a:t>
            </a:r>
          </a:p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www.free-power-point-templates.com</a:t>
            </a:r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30870" y="2317192"/>
            <a:ext cx="5099630" cy="1489587"/>
          </a:xfrm>
        </p:spPr>
        <p:txBody>
          <a:bodyPr>
            <a:noAutofit/>
          </a:bodyPr>
          <a:lstStyle/>
          <a:p>
            <a:r>
              <a:rPr lang="sk-SK" sz="4400" dirty="0"/>
              <a:t>Látkové množstvo,</a:t>
            </a:r>
            <a:br>
              <a:rPr lang="sk-SK" sz="4400" dirty="0"/>
            </a:br>
            <a:r>
              <a:rPr lang="sk-SK" sz="4400" dirty="0"/>
              <a:t>Mólová hmotnosť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0483" y="4689054"/>
            <a:ext cx="7853517" cy="730043"/>
          </a:xfrm>
        </p:spPr>
        <p:txBody>
          <a:bodyPr>
            <a:normAutofit/>
          </a:bodyPr>
          <a:lstStyle/>
          <a:p>
            <a:r>
              <a:rPr lang="sk-SK" sz="2000" dirty="0"/>
              <a:t>Mgr. Lenka </a:t>
            </a:r>
            <a:r>
              <a:rPr lang="sk-SK" sz="2000" dirty="0" err="1"/>
              <a:t>Štofaníková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lokTextu 3">
            <a:extLst>
              <a:ext uri="{FF2B5EF4-FFF2-40B4-BE49-F238E27FC236}">
                <a16:creationId xmlns:a16="http://schemas.microsoft.com/office/drawing/2014/main" id="{F716966B-D6A8-4AE0-BEBF-1A49ED703832}"/>
              </a:ext>
            </a:extLst>
          </p:cNvPr>
          <p:cNvSpPr txBox="1"/>
          <p:nvPr/>
        </p:nvSpPr>
        <p:spPr>
          <a:xfrm>
            <a:off x="2569977" y="1837928"/>
            <a:ext cx="4004045" cy="584775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sk-SK" sz="3200" dirty="0"/>
              <a:t>Ďakujem za pozornosť!</a:t>
            </a:r>
          </a:p>
        </p:txBody>
      </p:sp>
      <p:pic>
        <p:nvPicPr>
          <p:cNvPr id="2050" name="Picture 2" descr="The Perfect Chemistry Thank You Card Red | Etsy">
            <a:extLst>
              <a:ext uri="{FF2B5EF4-FFF2-40B4-BE49-F238E27FC236}">
                <a16:creationId xmlns:a16="http://schemas.microsoft.com/office/drawing/2014/main" id="{6B0011D4-714C-4C15-95AD-D0939C8D5D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5255" y="2571750"/>
            <a:ext cx="2653490" cy="20603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1006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lokTextu 7">
            <a:extLst>
              <a:ext uri="{FF2B5EF4-FFF2-40B4-BE49-F238E27FC236}">
                <a16:creationId xmlns:a16="http://schemas.microsoft.com/office/drawing/2014/main" id="{DAB1EFBB-B89C-4D3F-8F30-022D1E6A8A54}"/>
              </a:ext>
            </a:extLst>
          </p:cNvPr>
          <p:cNvSpPr txBox="1"/>
          <p:nvPr/>
        </p:nvSpPr>
        <p:spPr>
          <a:xfrm>
            <a:off x="380641" y="1660634"/>
            <a:ext cx="6627455" cy="3693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sk-SK" dirty="0"/>
              <a:t>Látkové množstvo (n) je základná fyzikálna veličina a jednotka je </a:t>
            </a:r>
            <a:r>
              <a:rPr lang="sk-SK" b="1" dirty="0"/>
              <a:t>mol.</a:t>
            </a:r>
          </a:p>
        </p:txBody>
      </p:sp>
      <p:sp>
        <p:nvSpPr>
          <p:cNvPr id="9" name="BlokTextu 8">
            <a:extLst>
              <a:ext uri="{FF2B5EF4-FFF2-40B4-BE49-F238E27FC236}">
                <a16:creationId xmlns:a16="http://schemas.microsoft.com/office/drawing/2014/main" id="{A9AC9585-0BD9-4A54-9E1F-C3C40394D59E}"/>
              </a:ext>
            </a:extLst>
          </p:cNvPr>
          <p:cNvSpPr txBox="1"/>
          <p:nvPr/>
        </p:nvSpPr>
        <p:spPr>
          <a:xfrm>
            <a:off x="1030015" y="2571750"/>
            <a:ext cx="7882757" cy="110799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sk-SK" dirty="0"/>
              <a:t>Jeden mol je množstvo látky, ktoré obsahuje toľko častíc, koľko je atómov v 12 gramov uhlíkového izotopu C – 12. Počet atómov v 12 gramov uhlíkového izotopu C – 12 je </a:t>
            </a:r>
            <a:r>
              <a:rPr lang="sk-SK" b="1" i="0" dirty="0">
                <a:effectLst/>
                <a:latin typeface="Muli"/>
              </a:rPr>
              <a:t>6,022 x 10</a:t>
            </a:r>
            <a:r>
              <a:rPr lang="sk-SK" b="1" i="0" baseline="30000" dirty="0">
                <a:effectLst/>
                <a:latin typeface="Muli"/>
              </a:rPr>
              <a:t>23</a:t>
            </a:r>
          </a:p>
          <a:p>
            <a:endParaRPr lang="sk-SK" b="1" i="0" baseline="30000" dirty="0">
              <a:effectLst/>
              <a:latin typeface="Muli"/>
            </a:endParaRPr>
          </a:p>
        </p:txBody>
      </p:sp>
      <p:sp>
        <p:nvSpPr>
          <p:cNvPr id="10" name="BlokTextu 9">
            <a:extLst>
              <a:ext uri="{FF2B5EF4-FFF2-40B4-BE49-F238E27FC236}">
                <a16:creationId xmlns:a16="http://schemas.microsoft.com/office/drawing/2014/main" id="{297A9FD1-554E-4CD4-BE0F-2D049F955017}"/>
              </a:ext>
            </a:extLst>
          </p:cNvPr>
          <p:cNvSpPr txBox="1"/>
          <p:nvPr/>
        </p:nvSpPr>
        <p:spPr>
          <a:xfrm>
            <a:off x="1839310" y="4105916"/>
            <a:ext cx="3710118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sk-SK" dirty="0"/>
              <a:t>Toto číslo sa nazýva </a:t>
            </a:r>
            <a:r>
              <a:rPr lang="sk-SK" b="1" dirty="0" err="1"/>
              <a:t>Avogadrovo</a:t>
            </a:r>
            <a:r>
              <a:rPr lang="sk-SK" b="1" dirty="0"/>
              <a:t> číslo.</a:t>
            </a:r>
          </a:p>
        </p:txBody>
      </p:sp>
      <p:cxnSp>
        <p:nvCxnSpPr>
          <p:cNvPr id="12" name="Rovná spojovacia šípka 11">
            <a:extLst>
              <a:ext uri="{FF2B5EF4-FFF2-40B4-BE49-F238E27FC236}">
                <a16:creationId xmlns:a16="http://schemas.microsoft.com/office/drawing/2014/main" id="{34D3329F-7A46-4883-87BF-71AB8D0F8568}"/>
              </a:ext>
            </a:extLst>
          </p:cNvPr>
          <p:cNvCxnSpPr/>
          <p:nvPr/>
        </p:nvCxnSpPr>
        <p:spPr>
          <a:xfrm flipH="1" flipV="1">
            <a:off x="2638097" y="3510455"/>
            <a:ext cx="1418896" cy="59546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5122" name="Picture 2" descr="Rozdíl mezi konstantou avogadra a číslem avogadra - 2020 - Zprávy">
            <a:extLst>
              <a:ext uri="{FF2B5EF4-FFF2-40B4-BE49-F238E27FC236}">
                <a16:creationId xmlns:a16="http://schemas.microsoft.com/office/drawing/2014/main" id="{F540BC98-0514-4691-9700-3FD69538A7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8215" y="3795516"/>
            <a:ext cx="2640067" cy="13200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lokTextu 7">
            <a:extLst>
              <a:ext uri="{FF2B5EF4-FFF2-40B4-BE49-F238E27FC236}">
                <a16:creationId xmlns:a16="http://schemas.microsoft.com/office/drawing/2014/main" id="{50D4B3EB-2C5C-4D66-824E-4294F7F2FFE9}"/>
              </a:ext>
            </a:extLst>
          </p:cNvPr>
          <p:cNvSpPr txBox="1"/>
          <p:nvPr/>
        </p:nvSpPr>
        <p:spPr>
          <a:xfrm>
            <a:off x="3247697" y="1587062"/>
            <a:ext cx="5717627" cy="646331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sk-SK" dirty="0"/>
              <a:t>Jeden mol hociktorej látky obsahuje toľko gramov látky, koľko je jej mólová hmotnosť (M).</a:t>
            </a:r>
          </a:p>
        </p:txBody>
      </p:sp>
      <p:sp>
        <p:nvSpPr>
          <p:cNvPr id="9" name="BlokTextu 8">
            <a:extLst>
              <a:ext uri="{FF2B5EF4-FFF2-40B4-BE49-F238E27FC236}">
                <a16:creationId xmlns:a16="http://schemas.microsoft.com/office/drawing/2014/main" id="{1A8DF33A-3E98-4365-9CBA-A23AAD782D57}"/>
              </a:ext>
            </a:extLst>
          </p:cNvPr>
          <p:cNvSpPr txBox="1"/>
          <p:nvPr/>
        </p:nvSpPr>
        <p:spPr>
          <a:xfrm>
            <a:off x="2753712" y="2683272"/>
            <a:ext cx="4738733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sk-SK" dirty="0"/>
              <a:t>Ako vypočítame relatívnu molekulovú hmotnosť.</a:t>
            </a:r>
          </a:p>
        </p:txBody>
      </p:sp>
      <p:sp>
        <p:nvSpPr>
          <p:cNvPr id="10" name="BlokTextu 9">
            <a:extLst>
              <a:ext uri="{FF2B5EF4-FFF2-40B4-BE49-F238E27FC236}">
                <a16:creationId xmlns:a16="http://schemas.microsoft.com/office/drawing/2014/main" id="{18E6A2E8-06DE-480F-AF9F-8E7CBA739347}"/>
              </a:ext>
            </a:extLst>
          </p:cNvPr>
          <p:cNvSpPr txBox="1"/>
          <p:nvPr/>
        </p:nvSpPr>
        <p:spPr>
          <a:xfrm>
            <a:off x="2081048" y="3531476"/>
            <a:ext cx="6285186" cy="92333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sk-SK" dirty="0"/>
              <a:t>Relatívna molekulová hmotnosť je číslo, ktoré dostaneme tak, že spočítame všetky relatívne atómové hmotnosti prvkov, ktoré tvoria danú molekulu.</a:t>
            </a:r>
          </a:p>
        </p:txBody>
      </p:sp>
      <p:pic>
        <p:nvPicPr>
          <p:cNvPr id="6146" name="Picture 2" descr="Emoji Chemistry Happy Vector Images (over 120)">
            <a:extLst>
              <a:ext uri="{FF2B5EF4-FFF2-40B4-BE49-F238E27FC236}">
                <a16:creationId xmlns:a16="http://schemas.microsoft.com/office/drawing/2014/main" id="{6566B44C-8BD0-4FE2-A451-B2F84E0C7B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4740" y="2362420"/>
            <a:ext cx="1042988" cy="1095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782DD134-7485-4C31-BA24-F7B0E86C3E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8966" y="1283110"/>
            <a:ext cx="8106455" cy="2616228"/>
          </a:xfrm>
        </p:spPr>
        <p:txBody>
          <a:bodyPr/>
          <a:lstStyle/>
          <a:p>
            <a:r>
              <a:rPr lang="sk-SK" dirty="0"/>
              <a:t>Príklad: Vypočítajte relatívnu molekulovú hmotnosť (</a:t>
            </a:r>
            <a:r>
              <a:rPr lang="sk-SK" dirty="0" err="1"/>
              <a:t>Mr</a:t>
            </a:r>
            <a:r>
              <a:rPr lang="sk-SK" dirty="0"/>
              <a:t>) pre molekulu vody (H</a:t>
            </a:r>
            <a:r>
              <a:rPr lang="sk-SK" sz="1800" dirty="0"/>
              <a:t>2</a:t>
            </a:r>
            <a:r>
              <a:rPr lang="sk-SK" dirty="0"/>
              <a:t>O).</a:t>
            </a:r>
          </a:p>
          <a:p>
            <a:pPr lvl="2"/>
            <a:r>
              <a:rPr lang="sk-SK" dirty="0" err="1"/>
              <a:t>Ar</a:t>
            </a:r>
            <a:r>
              <a:rPr lang="sk-SK" dirty="0"/>
              <a:t>(H)=1</a:t>
            </a:r>
          </a:p>
          <a:p>
            <a:pPr lvl="3"/>
            <a:r>
              <a:rPr lang="sk-SK" dirty="0"/>
              <a:t>(relatívna atómová hmotnosť vodíka je 1)</a:t>
            </a:r>
          </a:p>
          <a:p>
            <a:pPr lvl="2"/>
            <a:r>
              <a:rPr lang="sk-SK" dirty="0" err="1"/>
              <a:t>Ar</a:t>
            </a:r>
            <a:r>
              <a:rPr lang="sk-SK" dirty="0"/>
              <a:t>(O)=16</a:t>
            </a:r>
          </a:p>
          <a:p>
            <a:pPr lvl="3"/>
            <a:r>
              <a:rPr lang="sk-SK" dirty="0"/>
              <a:t>(relatívna atómová hmotnosť kyslíka je 16).</a:t>
            </a:r>
          </a:p>
          <a:p>
            <a:pPr marL="1371600" lvl="3" indent="0">
              <a:buNone/>
            </a:pPr>
            <a:endParaRPr lang="sk-SK" dirty="0"/>
          </a:p>
        </p:txBody>
      </p:sp>
      <p:sp>
        <p:nvSpPr>
          <p:cNvPr id="4" name="BlokTextu 3">
            <a:extLst>
              <a:ext uri="{FF2B5EF4-FFF2-40B4-BE49-F238E27FC236}">
                <a16:creationId xmlns:a16="http://schemas.microsoft.com/office/drawing/2014/main" id="{DCC9F723-A8F0-4856-A5B2-505A52A46669}"/>
              </a:ext>
            </a:extLst>
          </p:cNvPr>
          <p:cNvSpPr txBox="1"/>
          <p:nvPr/>
        </p:nvSpPr>
        <p:spPr>
          <a:xfrm>
            <a:off x="2006440" y="4241993"/>
            <a:ext cx="3164649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sk-SK" sz="2400" dirty="0" err="1"/>
              <a:t>Mr</a:t>
            </a:r>
            <a:r>
              <a:rPr lang="sk-SK" sz="2400" dirty="0"/>
              <a:t>(H</a:t>
            </a:r>
            <a:r>
              <a:rPr lang="sk-SK" sz="1600" dirty="0"/>
              <a:t>2</a:t>
            </a:r>
            <a:r>
              <a:rPr lang="sk-SK" sz="2400" dirty="0"/>
              <a:t>O)= 2x1 + 16 = 18</a:t>
            </a:r>
          </a:p>
        </p:txBody>
      </p:sp>
      <p:cxnSp>
        <p:nvCxnSpPr>
          <p:cNvPr id="6" name="Spojnica: zakrivená 5">
            <a:extLst>
              <a:ext uri="{FF2B5EF4-FFF2-40B4-BE49-F238E27FC236}">
                <a16:creationId xmlns:a16="http://schemas.microsoft.com/office/drawing/2014/main" id="{BF3ED0BE-D864-4B09-B15C-620111E9216C}"/>
              </a:ext>
            </a:extLst>
          </p:cNvPr>
          <p:cNvCxnSpPr/>
          <p:nvPr/>
        </p:nvCxnSpPr>
        <p:spPr>
          <a:xfrm rot="5400000">
            <a:off x="2979684" y="2580290"/>
            <a:ext cx="2228193" cy="1313793"/>
          </a:xfrm>
          <a:prstGeom prst="curved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pojnica: zakrivená 7">
            <a:extLst>
              <a:ext uri="{FF2B5EF4-FFF2-40B4-BE49-F238E27FC236}">
                <a16:creationId xmlns:a16="http://schemas.microsoft.com/office/drawing/2014/main" id="{197E3FBD-3A35-4005-B7C8-1334C3859953}"/>
              </a:ext>
            </a:extLst>
          </p:cNvPr>
          <p:cNvCxnSpPr/>
          <p:nvPr/>
        </p:nvCxnSpPr>
        <p:spPr>
          <a:xfrm rot="16200000" flipH="1">
            <a:off x="2222938" y="2853559"/>
            <a:ext cx="1944414" cy="1051034"/>
          </a:xfrm>
          <a:prstGeom prst="curvedConnector3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pojnica: zakrivená 9">
            <a:extLst>
              <a:ext uri="{FF2B5EF4-FFF2-40B4-BE49-F238E27FC236}">
                <a16:creationId xmlns:a16="http://schemas.microsoft.com/office/drawing/2014/main" id="{1732FC0E-C878-4E4A-9D56-A95595A43072}"/>
              </a:ext>
            </a:extLst>
          </p:cNvPr>
          <p:cNvCxnSpPr/>
          <p:nvPr/>
        </p:nvCxnSpPr>
        <p:spPr>
          <a:xfrm>
            <a:off x="2806262" y="3379075"/>
            <a:ext cx="1408386" cy="972208"/>
          </a:xfrm>
          <a:prstGeom prst="curvedConnector3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1" name="AutoShape 2" descr="Periodická tabuľka prvkov - Periodic table of the elements from Slovakia">
            <a:extLst>
              <a:ext uri="{FF2B5EF4-FFF2-40B4-BE49-F238E27FC236}">
                <a16:creationId xmlns:a16="http://schemas.microsoft.com/office/drawing/2014/main" id="{0F36105D-1A05-4927-A199-B1D1B71CA16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419600" y="241935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5955629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84F2FAA4-DAE5-475E-ACD8-E1B894B25E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Príklad: Vypočítajte relatívnu molekulovú hmotnosť (</a:t>
            </a:r>
            <a:r>
              <a:rPr lang="sk-SK" dirty="0" err="1"/>
              <a:t>Mr</a:t>
            </a:r>
            <a:r>
              <a:rPr lang="sk-SK" dirty="0"/>
              <a:t>) pre molekulu oxidu uhličitého (CO</a:t>
            </a:r>
            <a:r>
              <a:rPr lang="sk-SK" sz="1800" dirty="0"/>
              <a:t>2</a:t>
            </a:r>
            <a:r>
              <a:rPr lang="sk-SK" dirty="0"/>
              <a:t>).</a:t>
            </a:r>
          </a:p>
          <a:p>
            <a:pPr lvl="2"/>
            <a:r>
              <a:rPr lang="sk-SK" dirty="0" err="1"/>
              <a:t>Ar</a:t>
            </a:r>
            <a:r>
              <a:rPr lang="sk-SK" dirty="0"/>
              <a:t>(C)=12</a:t>
            </a:r>
          </a:p>
          <a:p>
            <a:pPr lvl="3"/>
            <a:r>
              <a:rPr lang="sk-SK" dirty="0"/>
              <a:t>(relatívna atómová hmotnosť vodíka je 1)</a:t>
            </a:r>
          </a:p>
          <a:p>
            <a:pPr lvl="2"/>
            <a:r>
              <a:rPr lang="sk-SK" dirty="0" err="1"/>
              <a:t>Ar</a:t>
            </a:r>
            <a:r>
              <a:rPr lang="sk-SK" dirty="0"/>
              <a:t>(O)=16</a:t>
            </a:r>
          </a:p>
          <a:p>
            <a:pPr lvl="3"/>
            <a:r>
              <a:rPr lang="sk-SK" dirty="0"/>
              <a:t>(relatívna atómová hmotnosť kyslíka je 16).</a:t>
            </a:r>
          </a:p>
          <a:p>
            <a:endParaRPr lang="sk-SK" dirty="0"/>
          </a:p>
        </p:txBody>
      </p:sp>
      <p:sp>
        <p:nvSpPr>
          <p:cNvPr id="5" name="BlokTextu 4">
            <a:extLst>
              <a:ext uri="{FF2B5EF4-FFF2-40B4-BE49-F238E27FC236}">
                <a16:creationId xmlns:a16="http://schemas.microsoft.com/office/drawing/2014/main" id="{BFAEC31E-6EC8-461E-895D-CD6ADDE4B0CA}"/>
              </a:ext>
            </a:extLst>
          </p:cNvPr>
          <p:cNvSpPr txBox="1"/>
          <p:nvPr/>
        </p:nvSpPr>
        <p:spPr>
          <a:xfrm>
            <a:off x="1953888" y="4189441"/>
            <a:ext cx="3280264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sk-SK" sz="2400" dirty="0" err="1"/>
              <a:t>Mr</a:t>
            </a:r>
            <a:r>
              <a:rPr lang="sk-SK" sz="2400" dirty="0"/>
              <a:t>(CO</a:t>
            </a:r>
            <a:r>
              <a:rPr lang="sk-SK" sz="1600" dirty="0"/>
              <a:t>2</a:t>
            </a:r>
            <a:r>
              <a:rPr lang="sk-SK" sz="2400" dirty="0"/>
              <a:t>)=</a:t>
            </a:r>
          </a:p>
        </p:txBody>
      </p:sp>
    </p:spTree>
    <p:extLst>
      <p:ext uri="{BB962C8B-B14F-4D97-AF65-F5344CB8AC3E}">
        <p14:creationId xmlns:p14="http://schemas.microsoft.com/office/powerpoint/2010/main" val="10579587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DBE6D850-2BCF-4886-BCF7-6D35257E41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Príklad: Vypočítajte relatívnu molekulovú hmotnosť (</a:t>
            </a:r>
            <a:r>
              <a:rPr lang="sk-SK" dirty="0" err="1"/>
              <a:t>Mr</a:t>
            </a:r>
            <a:r>
              <a:rPr lang="sk-SK" dirty="0"/>
              <a:t>) pre molekulu oxidu uhličitého (CO</a:t>
            </a:r>
            <a:r>
              <a:rPr lang="sk-SK" sz="1800" dirty="0"/>
              <a:t>2</a:t>
            </a:r>
            <a:r>
              <a:rPr lang="sk-SK" dirty="0"/>
              <a:t>).</a:t>
            </a:r>
          </a:p>
          <a:p>
            <a:pPr lvl="2"/>
            <a:r>
              <a:rPr lang="sk-SK" dirty="0" err="1"/>
              <a:t>Ar</a:t>
            </a:r>
            <a:r>
              <a:rPr lang="sk-SK" dirty="0"/>
              <a:t>(C)=12</a:t>
            </a:r>
          </a:p>
          <a:p>
            <a:pPr lvl="3"/>
            <a:r>
              <a:rPr lang="sk-SK" dirty="0"/>
              <a:t>(relatívna atómová hmotnosť vodíka je 1)</a:t>
            </a:r>
          </a:p>
          <a:p>
            <a:pPr lvl="2"/>
            <a:r>
              <a:rPr lang="sk-SK" dirty="0" err="1"/>
              <a:t>Ar</a:t>
            </a:r>
            <a:r>
              <a:rPr lang="sk-SK" dirty="0"/>
              <a:t>(O)=16</a:t>
            </a:r>
          </a:p>
          <a:p>
            <a:pPr lvl="3"/>
            <a:r>
              <a:rPr lang="sk-SK" dirty="0"/>
              <a:t>(relatívna atómová hmotnosť kyslíka je 16).</a:t>
            </a:r>
          </a:p>
          <a:p>
            <a:endParaRPr lang="sk-SK" dirty="0"/>
          </a:p>
        </p:txBody>
      </p:sp>
      <p:sp>
        <p:nvSpPr>
          <p:cNvPr id="7" name="BlokTextu 6">
            <a:extLst>
              <a:ext uri="{FF2B5EF4-FFF2-40B4-BE49-F238E27FC236}">
                <a16:creationId xmlns:a16="http://schemas.microsoft.com/office/drawing/2014/main" id="{666D8DAA-C1F2-43CE-8576-EDB57A5CCEC2}"/>
              </a:ext>
            </a:extLst>
          </p:cNvPr>
          <p:cNvSpPr txBox="1"/>
          <p:nvPr/>
        </p:nvSpPr>
        <p:spPr>
          <a:xfrm>
            <a:off x="3065562" y="4191022"/>
            <a:ext cx="3168368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sk-SK" sz="2400" dirty="0" err="1"/>
              <a:t>Mr</a:t>
            </a:r>
            <a:r>
              <a:rPr lang="sk-SK" sz="2400" dirty="0"/>
              <a:t>(CO</a:t>
            </a:r>
            <a:r>
              <a:rPr lang="sk-SK" sz="1600" dirty="0"/>
              <a:t>2</a:t>
            </a:r>
            <a:r>
              <a:rPr lang="sk-SK" sz="2400" dirty="0"/>
              <a:t>)= 2x16 +12 = 28</a:t>
            </a:r>
          </a:p>
        </p:txBody>
      </p:sp>
      <p:cxnSp>
        <p:nvCxnSpPr>
          <p:cNvPr id="8" name="Spojnica: zakrivená 7">
            <a:extLst>
              <a:ext uri="{FF2B5EF4-FFF2-40B4-BE49-F238E27FC236}">
                <a16:creationId xmlns:a16="http://schemas.microsoft.com/office/drawing/2014/main" id="{3311D29E-1B5E-4C13-9404-00BC17737387}"/>
              </a:ext>
            </a:extLst>
          </p:cNvPr>
          <p:cNvCxnSpPr>
            <a:cxnSpLocks/>
          </p:cNvCxnSpPr>
          <p:nvPr/>
        </p:nvCxnSpPr>
        <p:spPr>
          <a:xfrm>
            <a:off x="2843580" y="2406014"/>
            <a:ext cx="2274958" cy="1861186"/>
          </a:xfrm>
          <a:prstGeom prst="curvedConnector3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pojnica: zakrivená 8">
            <a:extLst>
              <a:ext uri="{FF2B5EF4-FFF2-40B4-BE49-F238E27FC236}">
                <a16:creationId xmlns:a16="http://schemas.microsoft.com/office/drawing/2014/main" id="{7A38EEAF-65E9-4EFF-AB10-D827DF06C35D}"/>
              </a:ext>
            </a:extLst>
          </p:cNvPr>
          <p:cNvCxnSpPr>
            <a:cxnSpLocks/>
          </p:cNvCxnSpPr>
          <p:nvPr/>
        </p:nvCxnSpPr>
        <p:spPr>
          <a:xfrm rot="5400000">
            <a:off x="4405867" y="2232912"/>
            <a:ext cx="2147390" cy="2089353"/>
          </a:xfrm>
          <a:prstGeom prst="curved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pojnica: zakrivená 11">
            <a:extLst>
              <a:ext uri="{FF2B5EF4-FFF2-40B4-BE49-F238E27FC236}">
                <a16:creationId xmlns:a16="http://schemas.microsoft.com/office/drawing/2014/main" id="{96E44577-667B-4E0F-A99C-E7FF733C6FE5}"/>
              </a:ext>
            </a:extLst>
          </p:cNvPr>
          <p:cNvCxnSpPr>
            <a:cxnSpLocks/>
          </p:cNvCxnSpPr>
          <p:nvPr/>
        </p:nvCxnSpPr>
        <p:spPr>
          <a:xfrm>
            <a:off x="2843580" y="2959094"/>
            <a:ext cx="1985206" cy="1350148"/>
          </a:xfrm>
          <a:prstGeom prst="curvedConnector3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078946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E68E7DC8-D05D-4B20-83C2-5A841B66C9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Príklad: Vypočítajte relatívnu molekulovú hmotnosť (</a:t>
            </a:r>
            <a:r>
              <a:rPr lang="sk-SK" dirty="0" err="1"/>
              <a:t>Mr</a:t>
            </a:r>
            <a:r>
              <a:rPr lang="sk-SK" dirty="0"/>
              <a:t>) pre molekulu kyslíka(O</a:t>
            </a:r>
            <a:r>
              <a:rPr lang="sk-SK" sz="1800" dirty="0"/>
              <a:t>2</a:t>
            </a:r>
            <a:r>
              <a:rPr lang="sk-SK" dirty="0"/>
              <a:t>).</a:t>
            </a:r>
          </a:p>
          <a:p>
            <a:pPr lvl="2"/>
            <a:r>
              <a:rPr lang="sk-SK" dirty="0" err="1"/>
              <a:t>Ar</a:t>
            </a:r>
            <a:r>
              <a:rPr lang="sk-SK" dirty="0"/>
              <a:t>(O)=</a:t>
            </a:r>
          </a:p>
          <a:p>
            <a:endParaRPr lang="sk-SK" dirty="0"/>
          </a:p>
        </p:txBody>
      </p:sp>
      <p:sp>
        <p:nvSpPr>
          <p:cNvPr id="5" name="BlokTextu 4">
            <a:extLst>
              <a:ext uri="{FF2B5EF4-FFF2-40B4-BE49-F238E27FC236}">
                <a16:creationId xmlns:a16="http://schemas.microsoft.com/office/drawing/2014/main" id="{7B964C3A-AAFB-4DF9-887C-FAA0C69A0D13}"/>
              </a:ext>
            </a:extLst>
          </p:cNvPr>
          <p:cNvSpPr txBox="1"/>
          <p:nvPr/>
        </p:nvSpPr>
        <p:spPr>
          <a:xfrm>
            <a:off x="1953888" y="4189441"/>
            <a:ext cx="3280264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sk-SK" sz="2400" dirty="0" err="1"/>
              <a:t>Mr</a:t>
            </a:r>
            <a:r>
              <a:rPr lang="sk-SK" sz="2400" dirty="0"/>
              <a:t>(O</a:t>
            </a:r>
            <a:r>
              <a:rPr lang="sk-SK" sz="1600" dirty="0"/>
              <a:t>2</a:t>
            </a:r>
            <a:r>
              <a:rPr lang="sk-SK" sz="2400" dirty="0"/>
              <a:t>)=</a:t>
            </a:r>
          </a:p>
        </p:txBody>
      </p:sp>
    </p:spTree>
    <p:extLst>
      <p:ext uri="{BB962C8B-B14F-4D97-AF65-F5344CB8AC3E}">
        <p14:creationId xmlns:p14="http://schemas.microsoft.com/office/powerpoint/2010/main" val="31219239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55C67CCF-2967-49E1-A293-1888FE4427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Príklad: Vypočítajte relatívnu molekulovú hmotnosť (</a:t>
            </a:r>
            <a:r>
              <a:rPr lang="sk-SK" dirty="0" err="1"/>
              <a:t>Mr</a:t>
            </a:r>
            <a:r>
              <a:rPr lang="sk-SK" dirty="0"/>
              <a:t>) pre molekulu kyslíka(O</a:t>
            </a:r>
            <a:r>
              <a:rPr lang="sk-SK" sz="1800" dirty="0"/>
              <a:t>2</a:t>
            </a:r>
            <a:r>
              <a:rPr lang="sk-SK" dirty="0"/>
              <a:t>).</a:t>
            </a:r>
          </a:p>
          <a:p>
            <a:pPr lvl="2"/>
            <a:r>
              <a:rPr lang="sk-SK" dirty="0" err="1"/>
              <a:t>Ar</a:t>
            </a:r>
            <a:r>
              <a:rPr lang="sk-SK" dirty="0"/>
              <a:t>(O)=16</a:t>
            </a:r>
          </a:p>
          <a:p>
            <a:pPr lvl="3"/>
            <a:r>
              <a:rPr lang="sk-SK" dirty="0"/>
              <a:t>(relatívna atómová hmotnosť kyslíka je 16).</a:t>
            </a:r>
          </a:p>
          <a:p>
            <a:endParaRPr lang="sk-SK" dirty="0"/>
          </a:p>
          <a:p>
            <a:endParaRPr lang="sk-SK" dirty="0"/>
          </a:p>
        </p:txBody>
      </p:sp>
      <p:sp>
        <p:nvSpPr>
          <p:cNvPr id="9" name="BlokTextu 8">
            <a:extLst>
              <a:ext uri="{FF2B5EF4-FFF2-40B4-BE49-F238E27FC236}">
                <a16:creationId xmlns:a16="http://schemas.microsoft.com/office/drawing/2014/main" id="{71B14A0C-613A-4E39-A1A5-AAA0626C0E44}"/>
              </a:ext>
            </a:extLst>
          </p:cNvPr>
          <p:cNvSpPr txBox="1"/>
          <p:nvPr/>
        </p:nvSpPr>
        <p:spPr>
          <a:xfrm>
            <a:off x="1953888" y="4189441"/>
            <a:ext cx="3280264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sk-SK" sz="2400" dirty="0" err="1"/>
              <a:t>Mr</a:t>
            </a:r>
            <a:r>
              <a:rPr lang="sk-SK" sz="2400" dirty="0"/>
              <a:t>(O</a:t>
            </a:r>
            <a:r>
              <a:rPr lang="sk-SK" sz="1600" dirty="0"/>
              <a:t>2</a:t>
            </a:r>
            <a:r>
              <a:rPr lang="sk-SK" sz="2400" dirty="0"/>
              <a:t>)= 2x16 = 32</a:t>
            </a:r>
          </a:p>
        </p:txBody>
      </p:sp>
      <p:cxnSp>
        <p:nvCxnSpPr>
          <p:cNvPr id="10" name="Spojnica: zakrivená 9">
            <a:extLst>
              <a:ext uri="{FF2B5EF4-FFF2-40B4-BE49-F238E27FC236}">
                <a16:creationId xmlns:a16="http://schemas.microsoft.com/office/drawing/2014/main" id="{A2B58D9E-71A5-4D20-AC40-C192A419861A}"/>
              </a:ext>
            </a:extLst>
          </p:cNvPr>
          <p:cNvCxnSpPr>
            <a:cxnSpLocks/>
            <a:endCxn id="9" idx="0"/>
          </p:cNvCxnSpPr>
          <p:nvPr/>
        </p:nvCxnSpPr>
        <p:spPr>
          <a:xfrm rot="16200000" flipH="1">
            <a:off x="2322900" y="2918321"/>
            <a:ext cx="1791800" cy="750439"/>
          </a:xfrm>
          <a:prstGeom prst="curvedConnector3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2" name="Spojnica: zakrivená 11">
            <a:extLst>
              <a:ext uri="{FF2B5EF4-FFF2-40B4-BE49-F238E27FC236}">
                <a16:creationId xmlns:a16="http://schemas.microsoft.com/office/drawing/2014/main" id="{AA7E8468-D447-4DBD-AC35-6305CAB6115F}"/>
              </a:ext>
            </a:extLst>
          </p:cNvPr>
          <p:cNvCxnSpPr>
            <a:cxnSpLocks/>
          </p:cNvCxnSpPr>
          <p:nvPr/>
        </p:nvCxnSpPr>
        <p:spPr>
          <a:xfrm rot="5400000">
            <a:off x="2993785" y="2334319"/>
            <a:ext cx="2168409" cy="1718378"/>
          </a:xfrm>
          <a:prstGeom prst="curved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524095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lokTextu 4">
            <a:extLst>
              <a:ext uri="{FF2B5EF4-FFF2-40B4-BE49-F238E27FC236}">
                <a16:creationId xmlns:a16="http://schemas.microsoft.com/office/drawing/2014/main" id="{55EAB121-FC3E-403D-85B0-4FC138B5DE4A}"/>
              </a:ext>
            </a:extLst>
          </p:cNvPr>
          <p:cNvSpPr txBox="1"/>
          <p:nvPr/>
        </p:nvSpPr>
        <p:spPr>
          <a:xfrm>
            <a:off x="2924503" y="3823166"/>
            <a:ext cx="5578365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sk-SK" dirty="0"/>
              <a:t>https://www.youtube.com/watch?v=ykFP_13XThY</a:t>
            </a:r>
          </a:p>
        </p:txBody>
      </p:sp>
      <p:sp>
        <p:nvSpPr>
          <p:cNvPr id="6" name="BlokTextu 5">
            <a:extLst>
              <a:ext uri="{FF2B5EF4-FFF2-40B4-BE49-F238E27FC236}">
                <a16:creationId xmlns:a16="http://schemas.microsoft.com/office/drawing/2014/main" id="{815D57B0-31E3-4026-9F1A-3F0F6B91255F}"/>
              </a:ext>
            </a:extLst>
          </p:cNvPr>
          <p:cNvSpPr txBox="1"/>
          <p:nvPr/>
        </p:nvSpPr>
        <p:spPr>
          <a:xfrm>
            <a:off x="3494519" y="1881352"/>
            <a:ext cx="4438331" cy="52322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sk-SK" sz="2800" dirty="0"/>
              <a:t>Pozri si video a nauč sa viac </a:t>
            </a:r>
            <a:r>
              <a:rPr lang="sk-SK" dirty="0">
                <a:sym typeface="Wingdings" panose="05000000000000000000" pitchFamily="2" charset="2"/>
              </a:rPr>
              <a:t>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3328032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347</Words>
  <Application>Microsoft Office PowerPoint</Application>
  <PresentationFormat>Prezentácia na obrazovke (16:9)</PresentationFormat>
  <Paragraphs>37</Paragraphs>
  <Slides>10</Slides>
  <Notes>1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10</vt:i4>
      </vt:variant>
    </vt:vector>
  </HeadingPairs>
  <TitlesOfParts>
    <vt:vector size="14" baseType="lpstr">
      <vt:lpstr>Arial</vt:lpstr>
      <vt:lpstr>Calibri</vt:lpstr>
      <vt:lpstr>Muli</vt:lpstr>
      <vt:lpstr>Office Theme</vt:lpstr>
      <vt:lpstr>Látkové množstvo, Mólová hmotnosť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2017-08-01T15:40:51Z</dcterms:created>
  <dcterms:modified xsi:type="dcterms:W3CDTF">2020-11-06T10:28:21Z</dcterms:modified>
</cp:coreProperties>
</file>