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77" r:id="rId4"/>
    <p:sldId id="278" r:id="rId5"/>
    <p:sldId id="257" r:id="rId6"/>
    <p:sldId id="258" r:id="rId7"/>
    <p:sldId id="259" r:id="rId8"/>
    <p:sldId id="274" r:id="rId9"/>
    <p:sldId id="275" r:id="rId10"/>
    <p:sldId id="271" r:id="rId11"/>
    <p:sldId id="272" r:id="rId12"/>
    <p:sldId id="273" r:id="rId13"/>
    <p:sldId id="260" r:id="rId14"/>
    <p:sldId id="261" r:id="rId15"/>
    <p:sldId id="262" r:id="rId16"/>
    <p:sldId id="263" r:id="rId17"/>
    <p:sldId id="264" r:id="rId18"/>
    <p:sldId id="265" r:id="rId19"/>
    <p:sldId id="266" r:id="rId20"/>
    <p:sldId id="267" r:id="rId21"/>
    <p:sldId id="268" r:id="rId22"/>
    <p:sldId id="269" r:id="rId23"/>
    <p:sldId id="270"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4/23/2024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4/23/2024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0472E2-C6BE-42C8-9367-CB239AD68EF6}"/>
              </a:ext>
            </a:extLst>
          </p:cNvPr>
          <p:cNvSpPr>
            <a:spLocks noGrp="1"/>
          </p:cNvSpPr>
          <p:nvPr>
            <p:ph type="ctrTitle"/>
          </p:nvPr>
        </p:nvSpPr>
        <p:spPr>
          <a:xfrm>
            <a:off x="1272209" y="278297"/>
            <a:ext cx="11171581" cy="3389241"/>
          </a:xfrm>
        </p:spPr>
        <p:txBody>
          <a:bodyPr>
            <a:normAutofit/>
          </a:bodyPr>
          <a:lstStyle/>
          <a:p>
            <a:r>
              <a:rPr lang="pl-PL" sz="4000" dirty="0">
                <a:latin typeface="Garamond" panose="02020404030301010803" pitchFamily="18" charset="0"/>
              </a:rPr>
              <a:t>Biblioterapia jako sposób wyciszania autoagresji i agresji  u  ucznia</a:t>
            </a:r>
          </a:p>
        </p:txBody>
      </p:sp>
      <p:sp>
        <p:nvSpPr>
          <p:cNvPr id="3" name="Podtytuł 2">
            <a:extLst>
              <a:ext uri="{FF2B5EF4-FFF2-40B4-BE49-F238E27FC236}">
                <a16:creationId xmlns:a16="http://schemas.microsoft.com/office/drawing/2014/main" id="{428A256E-8B41-438E-9813-4A6AE1FD6354}"/>
              </a:ext>
            </a:extLst>
          </p:cNvPr>
          <p:cNvSpPr>
            <a:spLocks noGrp="1"/>
          </p:cNvSpPr>
          <p:nvPr>
            <p:ph type="subTitle" idx="1"/>
          </p:nvPr>
        </p:nvSpPr>
        <p:spPr>
          <a:xfrm>
            <a:off x="7921488" y="4880113"/>
            <a:ext cx="3568148" cy="1600199"/>
          </a:xfrm>
        </p:spPr>
        <p:txBody>
          <a:bodyPr>
            <a:normAutofit/>
          </a:bodyPr>
          <a:lstStyle/>
          <a:p>
            <a:r>
              <a:rPr lang="pl-PL" sz="1800" dirty="0">
                <a:solidFill>
                  <a:schemeClr val="bg1"/>
                </a:solidFill>
                <a:latin typeface="Garamond" panose="02020404030301010803" pitchFamily="18" charset="0"/>
              </a:rPr>
              <a:t>Prezentację wykonał:</a:t>
            </a:r>
          </a:p>
          <a:p>
            <a:r>
              <a:rPr lang="pl-PL" sz="1800" dirty="0">
                <a:solidFill>
                  <a:schemeClr val="bg1"/>
                </a:solidFill>
                <a:latin typeface="Garamond" panose="02020404030301010803" pitchFamily="18" charset="0"/>
              </a:rPr>
              <a:t>MARCIN </a:t>
            </a:r>
            <a:r>
              <a:rPr lang="pl-PL" sz="1800" dirty="0" err="1">
                <a:solidFill>
                  <a:schemeClr val="bg1"/>
                </a:solidFill>
                <a:latin typeface="Garamond" panose="02020404030301010803" pitchFamily="18" charset="0"/>
              </a:rPr>
              <a:t>MAMIŃSKi</a:t>
            </a:r>
            <a:endParaRPr lang="pl-PL" sz="18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848529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F6C747-D5FE-46D0-B86B-11912F14DF38}"/>
              </a:ext>
            </a:extLst>
          </p:cNvPr>
          <p:cNvSpPr>
            <a:spLocks noGrp="1"/>
          </p:cNvSpPr>
          <p:nvPr>
            <p:ph type="title"/>
          </p:nvPr>
        </p:nvSpPr>
        <p:spPr>
          <a:xfrm>
            <a:off x="1141413" y="618518"/>
            <a:ext cx="9905998" cy="882291"/>
          </a:xfrm>
        </p:spPr>
        <p:txBody>
          <a:bodyPr/>
          <a:lstStyle/>
          <a:p>
            <a:r>
              <a:rPr lang="pl-PL" dirty="0" err="1">
                <a:latin typeface="Garamond" panose="02020404030301010803" pitchFamily="18" charset="0"/>
              </a:rPr>
              <a:t>PODZiał</a:t>
            </a:r>
            <a:r>
              <a:rPr lang="pl-PL" dirty="0">
                <a:latin typeface="Garamond" panose="02020404030301010803" pitchFamily="18" charset="0"/>
              </a:rPr>
              <a:t> BIBLIOTERAPII</a:t>
            </a:r>
          </a:p>
        </p:txBody>
      </p:sp>
      <p:sp>
        <p:nvSpPr>
          <p:cNvPr id="4" name="pole tekstowe 3">
            <a:extLst>
              <a:ext uri="{FF2B5EF4-FFF2-40B4-BE49-F238E27FC236}">
                <a16:creationId xmlns:a16="http://schemas.microsoft.com/office/drawing/2014/main" id="{15103128-FEFB-42EA-987A-C8D2E709A0D0}"/>
              </a:ext>
            </a:extLst>
          </p:cNvPr>
          <p:cNvSpPr txBox="1"/>
          <p:nvPr/>
        </p:nvSpPr>
        <p:spPr>
          <a:xfrm>
            <a:off x="1282148" y="1997839"/>
            <a:ext cx="9531626" cy="3046988"/>
          </a:xfrm>
          <a:prstGeom prst="rect">
            <a:avLst/>
          </a:prstGeom>
          <a:noFill/>
        </p:spPr>
        <p:txBody>
          <a:bodyPr wrap="square">
            <a:spAutoFit/>
          </a:bodyPr>
          <a:lstStyle/>
          <a:p>
            <a:r>
              <a:rPr lang="pl-PL" sz="2400" b="0" i="0" dirty="0">
                <a:solidFill>
                  <a:schemeClr val="bg1"/>
                </a:solidFill>
                <a:effectLst/>
                <a:latin typeface="Garamond" panose="02020404030301010803" pitchFamily="18" charset="0"/>
              </a:rPr>
              <a:t>➢ instytucjonalna</a:t>
            </a:r>
            <a:br>
              <a:rPr lang="pl-PL" sz="2400" dirty="0">
                <a:solidFill>
                  <a:schemeClr val="bg1"/>
                </a:solidFill>
                <a:latin typeface="Garamond" panose="02020404030301010803" pitchFamily="18" charset="0"/>
              </a:rPr>
            </a:b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oznacza zastosowanie literatury przede wszystkim dydaktycznej, do potrzeb</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indywidualnego, „zinstytucjonalizowanego” pacjenta,</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jej celem jest informowanie chorego i zapewnianie mu odpowiedniej rekreacji,</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prowadzą ją najczęściej lekarze, stosując niekiedy także tzw. materiały</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„wglądowe” (z zakresu biblioterapii klinicznej,</a:t>
            </a:r>
            <a:endParaRPr lang="pl-PL"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027733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037A80-4083-4E14-A2FC-FF0D513E6FED}"/>
              </a:ext>
            </a:extLst>
          </p:cNvPr>
          <p:cNvSpPr>
            <a:spLocks noGrp="1"/>
          </p:cNvSpPr>
          <p:nvPr>
            <p:ph type="title"/>
          </p:nvPr>
        </p:nvSpPr>
        <p:spPr>
          <a:xfrm>
            <a:off x="1141413" y="618518"/>
            <a:ext cx="9905998" cy="693447"/>
          </a:xfrm>
        </p:spPr>
        <p:txBody>
          <a:bodyPr/>
          <a:lstStyle/>
          <a:p>
            <a:r>
              <a:rPr lang="pl-PL" dirty="0" err="1">
                <a:latin typeface="Garamond" panose="02020404030301010803" pitchFamily="18" charset="0"/>
              </a:rPr>
              <a:t>PODZIAł</a:t>
            </a:r>
            <a:r>
              <a:rPr lang="pl-PL" dirty="0">
                <a:latin typeface="Garamond" panose="02020404030301010803" pitchFamily="18" charset="0"/>
              </a:rPr>
              <a:t> BIBLIOTERAPII</a:t>
            </a:r>
          </a:p>
        </p:txBody>
      </p:sp>
      <p:sp>
        <p:nvSpPr>
          <p:cNvPr id="4" name="pole tekstowe 3">
            <a:extLst>
              <a:ext uri="{FF2B5EF4-FFF2-40B4-BE49-F238E27FC236}">
                <a16:creationId xmlns:a16="http://schemas.microsoft.com/office/drawing/2014/main" id="{C1B8F915-9856-4B30-BD27-27CD30BF0C5B}"/>
              </a:ext>
            </a:extLst>
          </p:cNvPr>
          <p:cNvSpPr txBox="1"/>
          <p:nvPr/>
        </p:nvSpPr>
        <p:spPr>
          <a:xfrm>
            <a:off x="1391478" y="2206486"/>
            <a:ext cx="9819861" cy="3785652"/>
          </a:xfrm>
          <a:prstGeom prst="rect">
            <a:avLst/>
          </a:prstGeom>
          <a:noFill/>
        </p:spPr>
        <p:txBody>
          <a:bodyPr wrap="square">
            <a:spAutoFit/>
          </a:bodyPr>
          <a:lstStyle/>
          <a:p>
            <a:r>
              <a:rPr lang="pl-PL" sz="2400" b="0" i="0" dirty="0">
                <a:solidFill>
                  <a:schemeClr val="bg1"/>
                </a:solidFill>
                <a:effectLst/>
                <a:latin typeface="Garamond" panose="02020404030301010803" pitchFamily="18" charset="0"/>
              </a:rPr>
              <a:t>➢ kliniczna</a:t>
            </a:r>
            <a:br>
              <a:rPr lang="pl-PL" sz="2400" dirty="0">
                <a:solidFill>
                  <a:schemeClr val="bg1"/>
                </a:solidFill>
                <a:latin typeface="Garamond" panose="02020404030301010803" pitchFamily="18" charset="0"/>
              </a:rPr>
            </a:b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polega na stosowaniu literatury, głównie wyobrażeniowej,</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dotyczy grupy pacjentów z problemami emocjonalnymi lub behawioralnymi,</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głównym celem jest uzyskanie przez pacjenta zdolności „wglądu” w siebie, co</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ma doprowadzić do zmiany jego sytuacji psychicznej,</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zajęcia prowadzą lekarze wspólnie z bibliotekarzami,</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pacjenci uczestniczą w tych zajęciach dobrowolnie,</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zajęcia mogą być prowadzone zarówno w placówce leczniczej jak i poza nią,</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np. w środowisku rodzinnym lub społecznym pacjenta,</a:t>
            </a:r>
            <a:endParaRPr lang="pl-PL"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240092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537526-9258-4605-A1DC-C7838D1CC821}"/>
              </a:ext>
            </a:extLst>
          </p:cNvPr>
          <p:cNvSpPr>
            <a:spLocks noGrp="1"/>
          </p:cNvSpPr>
          <p:nvPr>
            <p:ph type="title"/>
          </p:nvPr>
        </p:nvSpPr>
        <p:spPr>
          <a:xfrm>
            <a:off x="1141413" y="188843"/>
            <a:ext cx="9905998" cy="954157"/>
          </a:xfrm>
        </p:spPr>
        <p:txBody>
          <a:bodyPr>
            <a:normAutofit/>
          </a:bodyPr>
          <a:lstStyle/>
          <a:p>
            <a:r>
              <a:rPr lang="pl-PL" dirty="0" err="1">
                <a:latin typeface="Garamond" panose="02020404030301010803" pitchFamily="18" charset="0"/>
              </a:rPr>
              <a:t>PODZIAł</a:t>
            </a:r>
            <a:r>
              <a:rPr lang="pl-PL" dirty="0">
                <a:latin typeface="Garamond" panose="02020404030301010803" pitchFamily="18" charset="0"/>
              </a:rPr>
              <a:t> BIBLIOTERAPII</a:t>
            </a:r>
          </a:p>
        </p:txBody>
      </p:sp>
      <p:sp>
        <p:nvSpPr>
          <p:cNvPr id="4" name="pole tekstowe 3">
            <a:extLst>
              <a:ext uri="{FF2B5EF4-FFF2-40B4-BE49-F238E27FC236}">
                <a16:creationId xmlns:a16="http://schemas.microsoft.com/office/drawing/2014/main" id="{43BE46BE-05E9-4B03-897B-2BC2139664AF}"/>
              </a:ext>
            </a:extLst>
          </p:cNvPr>
          <p:cNvSpPr txBox="1"/>
          <p:nvPr/>
        </p:nvSpPr>
        <p:spPr>
          <a:xfrm>
            <a:off x="1141412" y="1232451"/>
            <a:ext cx="9553092" cy="4893647"/>
          </a:xfrm>
          <a:prstGeom prst="rect">
            <a:avLst/>
          </a:prstGeom>
          <a:noFill/>
        </p:spPr>
        <p:txBody>
          <a:bodyPr wrap="square">
            <a:spAutoFit/>
          </a:bodyPr>
          <a:lstStyle/>
          <a:p>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 wychowawcza (rozwojowa)</a:t>
            </a:r>
            <a:br>
              <a:rPr lang="pl-PL" sz="2400" dirty="0">
                <a:solidFill>
                  <a:schemeClr val="bg1"/>
                </a:solidFill>
                <a:latin typeface="Garamond" panose="02020404030301010803" pitchFamily="18" charset="0"/>
              </a:rPr>
            </a:b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stosuje się książki (materiały) wyobrażeniowe i dydaktyczne dostosowane </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do </a:t>
            </a:r>
            <a:r>
              <a:rPr lang="pl-PL" sz="2400" b="0" i="0" dirty="0">
                <a:solidFill>
                  <a:schemeClr val="bg1"/>
                </a:solidFill>
                <a:effectLst/>
                <a:latin typeface="Garamond" panose="02020404030301010803" pitchFamily="18" charset="0"/>
              </a:rPr>
              <a:t>potrzeb użytkowników zdrowych w sensie fizycznym i psychicznym, ale mających do rozwiązania jakieś istotne dla nich problemy,</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zajęcia biblioterapeutyczne mogą odbywać się w sali szpitalnej,</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sanatoryjnej, więziennej, w szkole i różnych typach świetlic oraz w domu</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pacjenta,</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w zależności od zastosowanych środków i technik biblioterapeutycznych</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wyróżniamy:</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w biblioterapię reminiscencyjną - odwołuje się do wspomnień uczestników</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w biblioterapię behawioralną - ma na celu głównie zmianę zachowania</a:t>
            </a:r>
            <a:endParaRPr lang="pl-PL"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286795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7149FC-A653-48D7-B46A-68D0BB2B6EAD}"/>
              </a:ext>
            </a:extLst>
          </p:cNvPr>
          <p:cNvSpPr>
            <a:spLocks noGrp="1"/>
          </p:cNvSpPr>
          <p:nvPr>
            <p:ph type="title"/>
          </p:nvPr>
        </p:nvSpPr>
        <p:spPr>
          <a:xfrm>
            <a:off x="1141413" y="618518"/>
            <a:ext cx="9905998" cy="1041317"/>
          </a:xfrm>
        </p:spPr>
        <p:txBody>
          <a:bodyPr/>
          <a:lstStyle/>
          <a:p>
            <a:r>
              <a:rPr lang="pl-PL" dirty="0">
                <a:latin typeface="Garamond" panose="02020404030301010803" pitchFamily="18" charset="0"/>
              </a:rPr>
              <a:t>Historia biblioterapii</a:t>
            </a:r>
          </a:p>
        </p:txBody>
      </p:sp>
      <p:sp>
        <p:nvSpPr>
          <p:cNvPr id="4" name="pole tekstowe 3">
            <a:extLst>
              <a:ext uri="{FF2B5EF4-FFF2-40B4-BE49-F238E27FC236}">
                <a16:creationId xmlns:a16="http://schemas.microsoft.com/office/drawing/2014/main" id="{F58C08A1-8917-4C79-B3CC-54EBD29DC864}"/>
              </a:ext>
            </a:extLst>
          </p:cNvPr>
          <p:cNvSpPr txBox="1"/>
          <p:nvPr/>
        </p:nvSpPr>
        <p:spPr>
          <a:xfrm>
            <a:off x="1053547" y="1859340"/>
            <a:ext cx="9650895" cy="3046988"/>
          </a:xfrm>
          <a:prstGeom prst="rect">
            <a:avLst/>
          </a:prstGeom>
          <a:noFill/>
        </p:spPr>
        <p:txBody>
          <a:bodyPr wrap="square">
            <a:spAutoFit/>
          </a:bodyPr>
          <a:lstStyle/>
          <a:p>
            <a:r>
              <a:rPr lang="pl-PL" sz="2400" b="0" i="0" dirty="0">
                <a:solidFill>
                  <a:srgbClr val="000000"/>
                </a:solidFill>
                <a:effectLst/>
                <a:latin typeface="Garamond" panose="02020404030301010803" pitchFamily="18" charset="0"/>
              </a:rPr>
              <a:t>Sięga czasów starożytnych, bowiem w bibliotece w Aleksandrii widniał napis lekarstwo duszy. Terapeutyczne zastosowanie miało czytanie Koranu oraz Biblii. Podstawy biblioterapii stworzył N. A. </a:t>
            </a:r>
            <a:r>
              <a:rPr lang="pl-PL" sz="2400" b="0" i="0" dirty="0" err="1">
                <a:solidFill>
                  <a:srgbClr val="000000"/>
                </a:solidFill>
                <a:effectLst/>
                <a:latin typeface="Garamond" panose="02020404030301010803" pitchFamily="18" charset="0"/>
              </a:rPr>
              <a:t>Rubakin</a:t>
            </a:r>
            <a:r>
              <a:rPr lang="pl-PL" sz="2400" b="0" i="0" dirty="0">
                <a:solidFill>
                  <a:srgbClr val="000000"/>
                </a:solidFill>
                <a:effectLst/>
                <a:latin typeface="Garamond" panose="02020404030301010803" pitchFamily="18" charset="0"/>
              </a:rPr>
              <a:t>, który od 1919 r. w Instytucie </a:t>
            </a:r>
            <a:r>
              <a:rPr lang="pl-PL" sz="2400" b="0" i="0" dirty="0" err="1">
                <a:solidFill>
                  <a:srgbClr val="000000"/>
                </a:solidFill>
                <a:effectLst/>
                <a:latin typeface="Garamond" panose="02020404030301010803" pitchFamily="18" charset="0"/>
              </a:rPr>
              <a:t>Bibliopsychologii</a:t>
            </a:r>
            <a:r>
              <a:rPr lang="pl-PL" sz="2400" b="0" i="0" dirty="0">
                <a:solidFill>
                  <a:srgbClr val="000000"/>
                </a:solidFill>
                <a:effectLst/>
                <a:latin typeface="Garamond" panose="02020404030301010803" pitchFamily="18" charset="0"/>
              </a:rPr>
              <a:t> w Lozannie zapoczątkował badania nad reakcjami indywidualnych czytelników. Pojęcie to po raz pierwszy zostało użyte w 1916 roku przez Samuela </a:t>
            </a:r>
            <a:r>
              <a:rPr lang="pl-PL" sz="2400" b="0" i="0" dirty="0" err="1">
                <a:solidFill>
                  <a:srgbClr val="000000"/>
                </a:solidFill>
                <a:effectLst/>
                <a:latin typeface="Garamond" panose="02020404030301010803" pitchFamily="18" charset="0"/>
              </a:rPr>
              <a:t>McChorda</a:t>
            </a:r>
            <a:r>
              <a:rPr lang="pl-PL" sz="2400" b="0" i="0" dirty="0">
                <a:solidFill>
                  <a:srgbClr val="000000"/>
                </a:solidFill>
                <a:effectLst/>
                <a:latin typeface="Garamond" panose="02020404030301010803" pitchFamily="18" charset="0"/>
              </a:rPr>
              <a:t> </a:t>
            </a:r>
            <a:r>
              <a:rPr lang="pl-PL" sz="2400" b="0" i="0" dirty="0" err="1">
                <a:solidFill>
                  <a:srgbClr val="000000"/>
                </a:solidFill>
                <a:effectLst/>
                <a:latin typeface="Garamond" panose="02020404030301010803" pitchFamily="18" charset="0"/>
              </a:rPr>
              <a:t>Cothersa</a:t>
            </a:r>
            <a:r>
              <a:rPr lang="pl-PL" sz="2400" b="0" i="0" dirty="0">
                <a:solidFill>
                  <a:srgbClr val="000000"/>
                </a:solidFill>
                <a:effectLst/>
                <a:latin typeface="Garamond" panose="02020404030301010803" pitchFamily="18" charset="0"/>
              </a:rPr>
              <a:t>. Stosowana była wtedy jako metoda terapeutyczna, ale jako dyscyplina naukowa jest młoda. W Polsce pojawiła się dopiero w latach trzydziestych XX wieku.</a:t>
            </a:r>
            <a:endParaRPr lang="pl-PL" sz="2400" dirty="0">
              <a:latin typeface="Garamond" panose="02020404030301010803" pitchFamily="18" charset="0"/>
            </a:endParaRPr>
          </a:p>
        </p:txBody>
      </p:sp>
    </p:spTree>
    <p:extLst>
      <p:ext uri="{BB962C8B-B14F-4D97-AF65-F5344CB8AC3E}">
        <p14:creationId xmlns:p14="http://schemas.microsoft.com/office/powerpoint/2010/main" val="25490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645D19-CE69-402C-B115-3CBEE8CF0576}"/>
              </a:ext>
            </a:extLst>
          </p:cNvPr>
          <p:cNvSpPr>
            <a:spLocks noGrp="1"/>
          </p:cNvSpPr>
          <p:nvPr>
            <p:ph type="title"/>
          </p:nvPr>
        </p:nvSpPr>
        <p:spPr>
          <a:xfrm>
            <a:off x="1141413" y="618518"/>
            <a:ext cx="9905998" cy="782899"/>
          </a:xfrm>
        </p:spPr>
        <p:txBody>
          <a:bodyPr/>
          <a:lstStyle/>
          <a:p>
            <a:r>
              <a:rPr lang="pl-PL" dirty="0">
                <a:latin typeface="Garamond" panose="02020404030301010803" pitchFamily="18" charset="0"/>
              </a:rPr>
              <a:t>Historia biblioterapii</a:t>
            </a:r>
          </a:p>
        </p:txBody>
      </p:sp>
      <p:sp>
        <p:nvSpPr>
          <p:cNvPr id="4" name="pole tekstowe 3">
            <a:extLst>
              <a:ext uri="{FF2B5EF4-FFF2-40B4-BE49-F238E27FC236}">
                <a16:creationId xmlns:a16="http://schemas.microsoft.com/office/drawing/2014/main" id="{DD7D19FF-11EA-459B-94B4-105FA063D8B2}"/>
              </a:ext>
            </a:extLst>
          </p:cNvPr>
          <p:cNvSpPr txBox="1"/>
          <p:nvPr/>
        </p:nvSpPr>
        <p:spPr>
          <a:xfrm>
            <a:off x="1560443" y="1520688"/>
            <a:ext cx="8100392" cy="4893647"/>
          </a:xfrm>
          <a:prstGeom prst="rect">
            <a:avLst/>
          </a:prstGeom>
          <a:noFill/>
        </p:spPr>
        <p:txBody>
          <a:bodyPr wrap="square">
            <a:spAutoFit/>
          </a:bodyPr>
          <a:lstStyle/>
          <a:p>
            <a:pPr algn="l"/>
            <a:r>
              <a:rPr lang="pl-PL" sz="2400" b="0" i="0" dirty="0">
                <a:solidFill>
                  <a:srgbClr val="000000"/>
                </a:solidFill>
                <a:effectLst/>
                <a:latin typeface="Garamond" panose="02020404030301010803" pitchFamily="18" charset="0"/>
              </a:rPr>
              <a:t>W roku 1966 Amerykańskie Stowarzyszenie Bibliotekarzy przyjęło oficjalną definicję biblioterapii, która mówiła, że jest to: wyselekcjonowanie użycie materiałów czytelniczych jako pomocy terapeutycznej w medycynie oraz psychiatrii, a także poradnictwo w rozwiązywaniu problemów osobistych poprzez ukierunkowane czytanie.</a:t>
            </a:r>
          </a:p>
          <a:p>
            <a:pPr algn="l"/>
            <a:r>
              <a:rPr lang="pl-PL" sz="2400" b="0" i="0" dirty="0">
                <a:solidFill>
                  <a:srgbClr val="000000"/>
                </a:solidFill>
                <a:effectLst/>
                <a:latin typeface="Garamond" panose="02020404030301010803" pitchFamily="18" charset="0"/>
              </a:rPr>
              <a:t>Według R. Rubina biblioterapia to program aktywności oparty     na interaktywnych procesach poprzez zastosowanie drukowanych  i nie drukowanych materiałów, zarówno o charakterze wyobrażeniowym jaki i informacyjnych. Dzięki pomocy bibliotekarza lub odpowiednio przygotowanej osoby dokonują wglądu w normalny rozwój lub dokonują zmian w emocjonalnych zaburzeniach zachowania.</a:t>
            </a:r>
          </a:p>
        </p:txBody>
      </p:sp>
    </p:spTree>
    <p:extLst>
      <p:ext uri="{BB962C8B-B14F-4D97-AF65-F5344CB8AC3E}">
        <p14:creationId xmlns:p14="http://schemas.microsoft.com/office/powerpoint/2010/main" val="1418833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FD4DAE-E914-4BAA-A4C3-D6C44B670DAD}"/>
              </a:ext>
            </a:extLst>
          </p:cNvPr>
          <p:cNvSpPr>
            <a:spLocks noGrp="1"/>
          </p:cNvSpPr>
          <p:nvPr>
            <p:ph type="title"/>
          </p:nvPr>
        </p:nvSpPr>
        <p:spPr>
          <a:xfrm>
            <a:off x="1141413" y="618518"/>
            <a:ext cx="9905998" cy="1170525"/>
          </a:xfrm>
        </p:spPr>
        <p:txBody>
          <a:bodyPr/>
          <a:lstStyle/>
          <a:p>
            <a:r>
              <a:rPr lang="pl-PL" dirty="0">
                <a:latin typeface="Garamond" panose="02020404030301010803" pitchFamily="18" charset="0"/>
              </a:rPr>
              <a:t>Historia biblioterapii</a:t>
            </a:r>
          </a:p>
        </p:txBody>
      </p:sp>
      <p:sp>
        <p:nvSpPr>
          <p:cNvPr id="4" name="pole tekstowe 3">
            <a:extLst>
              <a:ext uri="{FF2B5EF4-FFF2-40B4-BE49-F238E27FC236}">
                <a16:creationId xmlns:a16="http://schemas.microsoft.com/office/drawing/2014/main" id="{222DB410-6C31-4B7A-A959-8DD54F3A9F30}"/>
              </a:ext>
            </a:extLst>
          </p:cNvPr>
          <p:cNvSpPr txBox="1"/>
          <p:nvPr/>
        </p:nvSpPr>
        <p:spPr>
          <a:xfrm>
            <a:off x="1242390" y="1789043"/>
            <a:ext cx="8249479" cy="4154984"/>
          </a:xfrm>
          <a:prstGeom prst="rect">
            <a:avLst/>
          </a:prstGeom>
          <a:noFill/>
        </p:spPr>
        <p:txBody>
          <a:bodyPr wrap="square">
            <a:spAutoFit/>
          </a:bodyPr>
          <a:lstStyle/>
          <a:p>
            <a:r>
              <a:rPr lang="pl-PL" sz="2400" b="0" i="0" dirty="0">
                <a:solidFill>
                  <a:srgbClr val="000000"/>
                </a:solidFill>
                <a:effectLst/>
                <a:latin typeface="Garamond" panose="02020404030301010803" pitchFamily="18" charset="0"/>
              </a:rPr>
              <a:t>Bardziej tę definicję uprościł J.M Clarke oraz </a:t>
            </a:r>
            <a:r>
              <a:rPr lang="pl-PL" sz="2400" b="0" i="0" dirty="0" err="1">
                <a:solidFill>
                  <a:srgbClr val="000000"/>
                </a:solidFill>
                <a:effectLst/>
                <a:latin typeface="Garamond" panose="02020404030301010803" pitchFamily="18" charset="0"/>
              </a:rPr>
              <a:t>E.Bostle</a:t>
            </a:r>
            <a:r>
              <a:rPr lang="pl-PL" sz="2400" b="0" i="0" dirty="0">
                <a:solidFill>
                  <a:srgbClr val="000000"/>
                </a:solidFill>
                <a:effectLst/>
                <a:latin typeface="Garamond" panose="02020404030301010803" pitchFamily="18" charset="0"/>
              </a:rPr>
              <a:t> stwierdzając, że biblioterapia to terapeutyczne stosowanie książek i innych materiałów względem pojedynczych osób lub grup. Najbardziej znaną i używaną definicję pojęcia biblioterapia przedstawiła Ewa Tomasik. </a:t>
            </a:r>
          </a:p>
          <a:p>
            <a:r>
              <a:rPr lang="pl-PL" sz="2400" b="0" i="0" dirty="0">
                <a:solidFill>
                  <a:srgbClr val="000000"/>
                </a:solidFill>
                <a:effectLst/>
                <a:latin typeface="Garamond" panose="02020404030301010803" pitchFamily="18" charset="0"/>
              </a:rPr>
              <a:t>Według niej biblioterapia jest zamierzonym działaniem przy wykorzystaniu książki lub materiałów nie drukowanych, które prowadzi do realizacji celów rewalidacyjnych, resocjalizacyjnych, profilaktycznych oraz ogólnorozwojowych. Koniecznym elementem tej biblioterapii jest międzyosobowy kontakt indywidualny lub też grupowy z biblioterapeutą.</a:t>
            </a:r>
            <a:endParaRPr lang="pl-PL" sz="2400" dirty="0">
              <a:latin typeface="Garamond" panose="02020404030301010803" pitchFamily="18" charset="0"/>
            </a:endParaRPr>
          </a:p>
        </p:txBody>
      </p:sp>
    </p:spTree>
    <p:extLst>
      <p:ext uri="{BB962C8B-B14F-4D97-AF65-F5344CB8AC3E}">
        <p14:creationId xmlns:p14="http://schemas.microsoft.com/office/powerpoint/2010/main" val="230189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A5518C-F349-45C3-906C-6AF530E5EFFC}"/>
              </a:ext>
            </a:extLst>
          </p:cNvPr>
          <p:cNvSpPr>
            <a:spLocks noGrp="1"/>
          </p:cNvSpPr>
          <p:nvPr>
            <p:ph type="title"/>
          </p:nvPr>
        </p:nvSpPr>
        <p:spPr>
          <a:xfrm>
            <a:off x="1141413" y="618518"/>
            <a:ext cx="9905998" cy="623873"/>
          </a:xfrm>
        </p:spPr>
        <p:txBody>
          <a:bodyPr/>
          <a:lstStyle/>
          <a:p>
            <a:r>
              <a:rPr lang="pl-PL" dirty="0">
                <a:latin typeface="Garamond" panose="02020404030301010803" pitchFamily="18" charset="0"/>
              </a:rPr>
              <a:t>Środki biblioterapeutyczne</a:t>
            </a:r>
          </a:p>
        </p:txBody>
      </p:sp>
      <p:sp>
        <p:nvSpPr>
          <p:cNvPr id="6" name="pole tekstowe 5">
            <a:extLst>
              <a:ext uri="{FF2B5EF4-FFF2-40B4-BE49-F238E27FC236}">
                <a16:creationId xmlns:a16="http://schemas.microsoft.com/office/drawing/2014/main" id="{B196A5E6-28A5-4407-9725-46ADCCBC4883}"/>
              </a:ext>
            </a:extLst>
          </p:cNvPr>
          <p:cNvSpPr txBox="1"/>
          <p:nvPr/>
        </p:nvSpPr>
        <p:spPr>
          <a:xfrm>
            <a:off x="1351722" y="1443841"/>
            <a:ext cx="8478078" cy="4524315"/>
          </a:xfrm>
          <a:prstGeom prst="rect">
            <a:avLst/>
          </a:prstGeom>
          <a:noFill/>
        </p:spPr>
        <p:txBody>
          <a:bodyPr wrap="square">
            <a:spAutoFit/>
          </a:bodyPr>
          <a:lstStyle/>
          <a:p>
            <a:pPr algn="l">
              <a:buFont typeface="Arial" panose="020B0604020202020204" pitchFamily="34" charset="0"/>
              <a:buChar char="•"/>
            </a:pPr>
            <a:r>
              <a:rPr lang="pl-PL" sz="2400" b="0" i="0" dirty="0">
                <a:solidFill>
                  <a:srgbClr val="000000"/>
                </a:solidFill>
                <a:effectLst/>
                <a:latin typeface="Garamond" panose="02020404030301010803" pitchFamily="18" charset="0"/>
              </a:rPr>
              <a:t>„Książki łatwe w czytaniu" - czyli takie propozycje wydawnicze, które odpowiadają ściśle określonym kryteriom: sztywna oprawa, sztywne kartki, duża czcionka, odpowiedni odstęp pomiędzy literami, wyrazami i wersami, każde zdanie rozpoczęte od nowego wiersza, język, prosty, zrozumiały dla dziecka z obniżoną normą intelektualną, unikanie słów abstrakcyjnych, treść oparta o realia życia dziecka, konkretne, jednoznaczne, kolorowe ilustracje (lub dobre kolorowe fotografie), zamieszczone obok tekstu - najlepiej na sąsiedniej stronie.</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Książki - zabawki, czyli takie, które przypominają swym kształtem maskotki, klocki, różnego rodzaju figury do układania, ale są też wyposażone w prosty tekst lub taśmę magnetofonową z nagraną bajką terapeutyczną.</a:t>
            </a:r>
          </a:p>
        </p:txBody>
      </p:sp>
    </p:spTree>
    <p:extLst>
      <p:ext uri="{BB962C8B-B14F-4D97-AF65-F5344CB8AC3E}">
        <p14:creationId xmlns:p14="http://schemas.microsoft.com/office/powerpoint/2010/main" val="4093784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C5D96B-C9B8-4F62-B376-71BC9B4E5E2C}"/>
              </a:ext>
            </a:extLst>
          </p:cNvPr>
          <p:cNvSpPr>
            <a:spLocks noGrp="1"/>
          </p:cNvSpPr>
          <p:nvPr>
            <p:ph type="title"/>
          </p:nvPr>
        </p:nvSpPr>
        <p:spPr>
          <a:xfrm>
            <a:off x="1141413" y="618518"/>
            <a:ext cx="9905998" cy="1011499"/>
          </a:xfrm>
        </p:spPr>
        <p:txBody>
          <a:bodyPr/>
          <a:lstStyle/>
          <a:p>
            <a:r>
              <a:rPr lang="pl-PL" dirty="0">
                <a:latin typeface="Garamond" panose="02020404030301010803" pitchFamily="18" charset="0"/>
              </a:rPr>
              <a:t>Środki biblioterapeutyczne</a:t>
            </a:r>
          </a:p>
        </p:txBody>
      </p:sp>
      <p:sp>
        <p:nvSpPr>
          <p:cNvPr id="4" name="pole tekstowe 3">
            <a:extLst>
              <a:ext uri="{FF2B5EF4-FFF2-40B4-BE49-F238E27FC236}">
                <a16:creationId xmlns:a16="http://schemas.microsoft.com/office/drawing/2014/main" id="{EF88DBF0-ED14-4E32-AE84-B40B27DF53F5}"/>
              </a:ext>
            </a:extLst>
          </p:cNvPr>
          <p:cNvSpPr txBox="1"/>
          <p:nvPr/>
        </p:nvSpPr>
        <p:spPr>
          <a:xfrm>
            <a:off x="1101656" y="1859340"/>
            <a:ext cx="8777839" cy="3785652"/>
          </a:xfrm>
          <a:prstGeom prst="rect">
            <a:avLst/>
          </a:prstGeom>
          <a:noFill/>
        </p:spPr>
        <p:txBody>
          <a:bodyPr wrap="square">
            <a:spAutoFit/>
          </a:bodyPr>
          <a:lstStyle/>
          <a:p>
            <a:pPr algn="l">
              <a:buFont typeface="Arial" panose="020B0604020202020204" pitchFamily="34" charset="0"/>
              <a:buChar char="•"/>
            </a:pPr>
            <a:r>
              <a:rPr lang="pl-PL" sz="2400" b="0" i="0" dirty="0">
                <a:solidFill>
                  <a:srgbClr val="000000"/>
                </a:solidFill>
                <a:effectLst/>
                <a:latin typeface="Garamond" panose="02020404030301010803" pitchFamily="18" charset="0"/>
              </a:rPr>
              <a:t>Książki drukowane dużą czcionką.</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Książki drukowane pismem Braille'a.</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Książki "mówione" - nagrane na kasetach magnetofonowych i płytach CD</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Książki wydane tradycyjną metodą typograficzną, ale uzupełnione        o płyty CD, na której nagrano ten sam tekst.</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Płyty CD z różnymi efektami akustycznymi i odgłosami przyrody (szum lasu, śpiew ptaków </a:t>
            </a:r>
            <a:r>
              <a:rPr lang="pl-PL" sz="2400" b="0" i="0" dirty="0" err="1">
                <a:solidFill>
                  <a:srgbClr val="000000"/>
                </a:solidFill>
                <a:effectLst/>
                <a:latin typeface="Garamond" panose="02020404030301010803" pitchFamily="18" charset="0"/>
              </a:rPr>
              <a:t>itp</a:t>
            </a:r>
            <a:r>
              <a:rPr lang="pl-PL" sz="2400" b="0" i="0" dirty="0">
                <a:solidFill>
                  <a:srgbClr val="000000"/>
                </a:solidFill>
                <a:effectLst/>
                <a:latin typeface="Garamond" panose="02020404030301010803" pitchFamily="18" charset="0"/>
              </a:rPr>
              <a:t>).</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Płyty CD z muzyką (uspokajającą lub aktywizującą) oraz z różnego rodzaju montażami </a:t>
            </a:r>
            <a:r>
              <a:rPr lang="pl-PL" sz="2400" b="0" i="0" dirty="0" err="1">
                <a:solidFill>
                  <a:srgbClr val="000000"/>
                </a:solidFill>
                <a:effectLst/>
                <a:latin typeface="Garamond" panose="02020404030301010803" pitchFamily="18" charset="0"/>
              </a:rPr>
              <a:t>słowno</a:t>
            </a:r>
            <a:r>
              <a:rPr lang="pl-PL" sz="2400" b="0" i="0" dirty="0">
                <a:solidFill>
                  <a:srgbClr val="000000"/>
                </a:solidFill>
                <a:effectLst/>
                <a:latin typeface="Garamond" panose="02020404030301010803" pitchFamily="18" charset="0"/>
              </a:rPr>
              <a:t> - muzycznymi lub pieśniami i piosenkami.</a:t>
            </a:r>
          </a:p>
        </p:txBody>
      </p:sp>
    </p:spTree>
    <p:extLst>
      <p:ext uri="{BB962C8B-B14F-4D97-AF65-F5344CB8AC3E}">
        <p14:creationId xmlns:p14="http://schemas.microsoft.com/office/powerpoint/2010/main" val="335219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C72726-AF1E-417B-8D83-E0FD7DABB72B}"/>
              </a:ext>
            </a:extLst>
          </p:cNvPr>
          <p:cNvSpPr>
            <a:spLocks noGrp="1"/>
          </p:cNvSpPr>
          <p:nvPr>
            <p:ph type="title"/>
          </p:nvPr>
        </p:nvSpPr>
        <p:spPr>
          <a:xfrm>
            <a:off x="1141413" y="618518"/>
            <a:ext cx="9905998" cy="1071134"/>
          </a:xfrm>
        </p:spPr>
        <p:txBody>
          <a:bodyPr/>
          <a:lstStyle/>
          <a:p>
            <a:r>
              <a:rPr lang="pl-PL" dirty="0">
                <a:latin typeface="Garamond" panose="02020404030301010803" pitchFamily="18" charset="0"/>
              </a:rPr>
              <a:t>Środki biblioterapeutyczne</a:t>
            </a:r>
          </a:p>
        </p:txBody>
      </p:sp>
      <p:sp>
        <p:nvSpPr>
          <p:cNvPr id="4" name="pole tekstowe 3">
            <a:extLst>
              <a:ext uri="{FF2B5EF4-FFF2-40B4-BE49-F238E27FC236}">
                <a16:creationId xmlns:a16="http://schemas.microsoft.com/office/drawing/2014/main" id="{A29C3E88-1E0D-4D63-AE71-BB9F948E42ED}"/>
              </a:ext>
            </a:extLst>
          </p:cNvPr>
          <p:cNvSpPr txBox="1"/>
          <p:nvPr/>
        </p:nvSpPr>
        <p:spPr>
          <a:xfrm>
            <a:off x="1222513" y="2136339"/>
            <a:ext cx="8994913" cy="2677656"/>
          </a:xfrm>
          <a:prstGeom prst="rect">
            <a:avLst/>
          </a:prstGeom>
          <a:noFill/>
        </p:spPr>
        <p:txBody>
          <a:bodyPr wrap="square">
            <a:spAutoFit/>
          </a:bodyPr>
          <a:lstStyle/>
          <a:p>
            <a:pPr algn="l">
              <a:buFont typeface="Arial" panose="020B0604020202020204" pitchFamily="34" charset="0"/>
              <a:buChar char="•"/>
            </a:pPr>
            <a:r>
              <a:rPr lang="pl-PL" sz="2400" dirty="0">
                <a:solidFill>
                  <a:srgbClr val="000000"/>
                </a:solidFill>
                <a:latin typeface="Garamond" panose="02020404030301010803" pitchFamily="18" charset="0"/>
              </a:rPr>
              <a:t>„</a:t>
            </a:r>
            <a:r>
              <a:rPr lang="pl-PL" sz="2400" b="0" i="0" dirty="0">
                <a:solidFill>
                  <a:srgbClr val="000000"/>
                </a:solidFill>
                <a:effectLst/>
                <a:latin typeface="Garamond" panose="02020404030301010803" pitchFamily="18" charset="0"/>
              </a:rPr>
              <a:t>Bity inteligencji i karty do nauki czytania” - niezbędne w rehabilitacji dzieci z uszkodzeniem mózgu (porażeniem dziecięcym) metodami filadelfijskimi i brytyjską - wykorzystywanymi też w terapii dzieci z innymi niesprawnościami.</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Zabawki edukacyjne i gry dydaktyczne.</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Filmy na kasetach wideo, wspomagające proces rehabilitacji .</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Edukacyjne i terapeutyczne programy komputerowe.</a:t>
            </a:r>
          </a:p>
        </p:txBody>
      </p:sp>
    </p:spTree>
    <p:extLst>
      <p:ext uri="{BB962C8B-B14F-4D97-AF65-F5344CB8AC3E}">
        <p14:creationId xmlns:p14="http://schemas.microsoft.com/office/powerpoint/2010/main" val="3015108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05214F-51E2-4B5D-8252-E7E83714BE0F}"/>
              </a:ext>
            </a:extLst>
          </p:cNvPr>
          <p:cNvSpPr>
            <a:spLocks noGrp="1"/>
          </p:cNvSpPr>
          <p:nvPr>
            <p:ph type="title"/>
          </p:nvPr>
        </p:nvSpPr>
        <p:spPr>
          <a:xfrm>
            <a:off x="725557" y="-89452"/>
            <a:ext cx="11290851" cy="1381539"/>
          </a:xfrm>
        </p:spPr>
        <p:txBody>
          <a:bodyPr/>
          <a:lstStyle/>
          <a:p>
            <a:r>
              <a:rPr lang="pl-PL" dirty="0">
                <a:latin typeface="Garamond" panose="02020404030301010803" pitchFamily="18" charset="0"/>
              </a:rPr>
              <a:t>Podstawowe techniki biblioterapeutyczne</a:t>
            </a:r>
          </a:p>
        </p:txBody>
      </p:sp>
      <p:sp>
        <p:nvSpPr>
          <p:cNvPr id="4" name="pole tekstowe 3">
            <a:extLst>
              <a:ext uri="{FF2B5EF4-FFF2-40B4-BE49-F238E27FC236}">
                <a16:creationId xmlns:a16="http://schemas.microsoft.com/office/drawing/2014/main" id="{C7093936-8B1F-4228-AF26-29A31E3E228D}"/>
              </a:ext>
            </a:extLst>
          </p:cNvPr>
          <p:cNvSpPr txBox="1"/>
          <p:nvPr/>
        </p:nvSpPr>
        <p:spPr>
          <a:xfrm>
            <a:off x="1182757" y="1212575"/>
            <a:ext cx="10194234" cy="5262979"/>
          </a:xfrm>
          <a:prstGeom prst="rect">
            <a:avLst/>
          </a:prstGeom>
          <a:noFill/>
        </p:spPr>
        <p:txBody>
          <a:bodyPr wrap="square">
            <a:spAutoFit/>
          </a:bodyPr>
          <a:lstStyle/>
          <a:p>
            <a:pPr algn="l">
              <a:buFont typeface="Arial" panose="020B0604020202020204" pitchFamily="34" charset="0"/>
              <a:buChar char="•"/>
            </a:pPr>
            <a:r>
              <a:rPr lang="pl-PL" sz="2400" b="0" i="0" dirty="0">
                <a:solidFill>
                  <a:srgbClr val="000000"/>
                </a:solidFill>
                <a:effectLst/>
                <a:latin typeface="Garamond" panose="02020404030301010803" pitchFamily="18" charset="0"/>
              </a:rPr>
              <a:t>głośne, samodzielne czytanie tekstów przez dzieci</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czytanie wyselekcjonowanych tekstów przez prowadzącego słuchanie tekstów biblioterapeutycznych o charakterze relaksacyjnym lub aktywizującym</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dyskusja nad czytanym utworem</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pisanie listu do bohatera literackiego wymyślanie innego zakończenia utworu</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wchodzenie w rolę wybranego bohatera i przedstawienie scenek (drama) inspirowanych sytuacją literacką</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wykonywanie ilustracji do czytanego utworu obrazującej jego nastrój</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wykonywanie prac plastycznych ilustrujących emocje dzieci wywołane czytanym utworem</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mandala, czyli buddyjska technika uspokajająca, która ma wywołać refleksję oraz poprawić koncentrację, która doskonale spełnia również rolę integracyjną grupy        i pobudza do pracy twórczej ( malowanie, rysowanie, usypywanie z piasku, kasztanów, patyczków, grochu itp.</a:t>
            </a:r>
          </a:p>
        </p:txBody>
      </p:sp>
    </p:spTree>
    <p:extLst>
      <p:ext uri="{BB962C8B-B14F-4D97-AF65-F5344CB8AC3E}">
        <p14:creationId xmlns:p14="http://schemas.microsoft.com/office/powerpoint/2010/main" val="378002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F4295FBE-A658-4597-868B-E1C6AD6F783F}"/>
              </a:ext>
            </a:extLst>
          </p:cNvPr>
          <p:cNvSpPr txBox="1"/>
          <p:nvPr/>
        </p:nvSpPr>
        <p:spPr>
          <a:xfrm>
            <a:off x="1292087" y="1152939"/>
            <a:ext cx="8825948" cy="3970318"/>
          </a:xfrm>
          <a:prstGeom prst="rect">
            <a:avLst/>
          </a:prstGeom>
          <a:noFill/>
        </p:spPr>
        <p:txBody>
          <a:bodyPr wrap="square">
            <a:spAutoFit/>
          </a:bodyPr>
          <a:lstStyle/>
          <a:p>
            <a:pPr algn="just" fontAlgn="base"/>
            <a:r>
              <a:rPr lang="pl-PL" sz="2800" b="1" i="1" dirty="0">
                <a:solidFill>
                  <a:srgbClr val="111111"/>
                </a:solidFill>
                <a:effectLst/>
                <a:latin typeface="Garamond" panose="02020404030301010803" pitchFamily="18" charset="0"/>
              </a:rPr>
              <a:t>KSIĄŻKA  TO CZYNNIK  URABIAJĄCY  DUSZĘ – pisał  Henryk Sienkiewicz. Wzbogaca, uczy,  wychowuje, pomaga zrozumieć siebie.</a:t>
            </a:r>
            <a:endParaRPr lang="pl-PL" sz="2800" b="0" i="0" dirty="0">
              <a:solidFill>
                <a:srgbClr val="111111"/>
              </a:solidFill>
              <a:effectLst/>
              <a:latin typeface="Garamond" panose="02020404030301010803" pitchFamily="18" charset="0"/>
            </a:endParaRPr>
          </a:p>
          <a:p>
            <a:pPr algn="just" fontAlgn="base"/>
            <a:r>
              <a:rPr lang="pl-PL" sz="2800" b="0" i="1" dirty="0">
                <a:solidFill>
                  <a:srgbClr val="111111"/>
                </a:solidFill>
                <a:effectLst/>
                <a:latin typeface="Garamond" panose="02020404030301010803" pitchFamily="18" charset="0"/>
              </a:rPr>
              <a:t>Literatura od wieków  inspiruje człowieka, zmusza go do refleksji. (…) Pozwala zapomnieć o kłopotach i szarościach dnia codziennego. Przenosząc czytelnika w czasie i przestrzeni, kształtuje jego wyobraźnię. Przyczynia się do jego dojrzewania emocjonalnego. Dostarczając wzorców, pomaga przebudowywać i rozbudowywać  własny, wewnętrzny świat czytelnika.</a:t>
            </a:r>
            <a:endParaRPr lang="pl-PL" sz="2800" b="0" i="0" dirty="0">
              <a:solidFill>
                <a:srgbClr val="111111"/>
              </a:solidFill>
              <a:effectLst/>
              <a:latin typeface="Garamond" panose="02020404030301010803" pitchFamily="18" charset="0"/>
            </a:endParaRPr>
          </a:p>
        </p:txBody>
      </p:sp>
    </p:spTree>
    <p:extLst>
      <p:ext uri="{BB962C8B-B14F-4D97-AF65-F5344CB8AC3E}">
        <p14:creationId xmlns:p14="http://schemas.microsoft.com/office/powerpoint/2010/main" val="3733836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D16197-5245-4A5C-9C14-A806A099C90D}"/>
              </a:ext>
            </a:extLst>
          </p:cNvPr>
          <p:cNvSpPr>
            <a:spLocks noGrp="1"/>
          </p:cNvSpPr>
          <p:nvPr>
            <p:ph type="title"/>
          </p:nvPr>
        </p:nvSpPr>
        <p:spPr>
          <a:xfrm>
            <a:off x="1141413" y="618518"/>
            <a:ext cx="10258770" cy="902169"/>
          </a:xfrm>
        </p:spPr>
        <p:txBody>
          <a:bodyPr>
            <a:normAutofit/>
          </a:bodyPr>
          <a:lstStyle/>
          <a:p>
            <a:r>
              <a:rPr lang="pl-PL" dirty="0">
                <a:latin typeface="Garamond" panose="02020404030301010803" pitchFamily="18" charset="0"/>
              </a:rPr>
              <a:t>Zajęcia z zastosowaniem biblioterapii:</a:t>
            </a:r>
          </a:p>
        </p:txBody>
      </p:sp>
      <p:sp>
        <p:nvSpPr>
          <p:cNvPr id="4" name="pole tekstowe 3">
            <a:extLst>
              <a:ext uri="{FF2B5EF4-FFF2-40B4-BE49-F238E27FC236}">
                <a16:creationId xmlns:a16="http://schemas.microsoft.com/office/drawing/2014/main" id="{6F2B3ACD-12C7-415E-B3A6-AFBA930F10FE}"/>
              </a:ext>
            </a:extLst>
          </p:cNvPr>
          <p:cNvSpPr txBox="1"/>
          <p:nvPr/>
        </p:nvSpPr>
        <p:spPr>
          <a:xfrm>
            <a:off x="1490869" y="1443841"/>
            <a:ext cx="8766313" cy="4524315"/>
          </a:xfrm>
          <a:prstGeom prst="rect">
            <a:avLst/>
          </a:prstGeom>
          <a:noFill/>
        </p:spPr>
        <p:txBody>
          <a:bodyPr wrap="square">
            <a:spAutoFit/>
          </a:bodyPr>
          <a:lstStyle/>
          <a:p>
            <a:pPr algn="l">
              <a:buFont typeface="Arial" panose="020B0604020202020204" pitchFamily="34" charset="0"/>
              <a:buChar char="•"/>
            </a:pPr>
            <a:r>
              <a:rPr lang="pl-PL" sz="2400" b="0" i="0" dirty="0">
                <a:solidFill>
                  <a:srgbClr val="000000"/>
                </a:solidFill>
                <a:effectLst/>
                <a:latin typeface="Garamond" panose="02020404030301010803" pitchFamily="18" charset="0"/>
              </a:rPr>
              <a:t>wykonywanie wydzieranek i układanie podpisów adekwatnych do treści utworu</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projektowanie strojów dla ulubionych bohaterów literackich</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rozwiązywanie krzyżówek związanych z treścią utworu</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zabawy logopedyczne układanie i  rozwiązywanie rebusów zgadywanki, quizy, konkursy</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zabawy czytelnicze: malowanie i rysowanie ilustracji do wybranych, niedokończonych fragmentów utworu tworzenie symbolicznego katalogu "ruchomych obrazków" (dzieci inscenizują sceny wymieniane przez nauczyciela)</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lepienie z plasteliny elementów brakujących w przeczytanym przez nauczyciela i znanym dzieciom wcześniej opisie rzeczy czy sceny.</a:t>
            </a:r>
          </a:p>
        </p:txBody>
      </p:sp>
    </p:spTree>
    <p:extLst>
      <p:ext uri="{BB962C8B-B14F-4D97-AF65-F5344CB8AC3E}">
        <p14:creationId xmlns:p14="http://schemas.microsoft.com/office/powerpoint/2010/main" val="1678233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DECD55-6E53-4D1E-99A3-5888D6309627}"/>
              </a:ext>
            </a:extLst>
          </p:cNvPr>
          <p:cNvSpPr>
            <a:spLocks noGrp="1"/>
          </p:cNvSpPr>
          <p:nvPr>
            <p:ph type="title"/>
          </p:nvPr>
        </p:nvSpPr>
        <p:spPr>
          <a:xfrm>
            <a:off x="1141413" y="618519"/>
            <a:ext cx="9905998" cy="779156"/>
          </a:xfrm>
        </p:spPr>
        <p:txBody>
          <a:bodyPr/>
          <a:lstStyle/>
          <a:p>
            <a:r>
              <a:rPr lang="pl-PL" dirty="0">
                <a:latin typeface="Garamond" panose="02020404030301010803" pitchFamily="18" charset="0"/>
              </a:rPr>
              <a:t>ZALETY BIBLIOTERAPII :</a:t>
            </a:r>
          </a:p>
        </p:txBody>
      </p:sp>
      <p:sp>
        <p:nvSpPr>
          <p:cNvPr id="4" name="pole tekstowe 3">
            <a:extLst>
              <a:ext uri="{FF2B5EF4-FFF2-40B4-BE49-F238E27FC236}">
                <a16:creationId xmlns:a16="http://schemas.microsoft.com/office/drawing/2014/main" id="{F723062F-0511-48BC-A932-0B00E685B99C}"/>
              </a:ext>
            </a:extLst>
          </p:cNvPr>
          <p:cNvSpPr txBox="1"/>
          <p:nvPr/>
        </p:nvSpPr>
        <p:spPr>
          <a:xfrm>
            <a:off x="1361661" y="2107096"/>
            <a:ext cx="9203635" cy="3416320"/>
          </a:xfrm>
          <a:prstGeom prst="rect">
            <a:avLst/>
          </a:prstGeom>
          <a:noFill/>
        </p:spPr>
        <p:txBody>
          <a:bodyPr wrap="square">
            <a:spAutoFit/>
          </a:bodyPr>
          <a:lstStyle/>
          <a:p>
            <a:r>
              <a:rPr lang="pl-PL" sz="2400" dirty="0">
                <a:solidFill>
                  <a:schemeClr val="bg1"/>
                </a:solidFill>
                <a:latin typeface="Garamond" panose="02020404030301010803" pitchFamily="18" charset="0"/>
              </a:rPr>
              <a:t>-</a:t>
            </a:r>
            <a:r>
              <a:rPr lang="pl-PL" sz="2400" b="0" i="0" dirty="0">
                <a:solidFill>
                  <a:schemeClr val="bg1"/>
                </a:solidFill>
                <a:effectLst/>
                <a:latin typeface="Garamond" panose="02020404030301010803" pitchFamily="18" charset="0"/>
              </a:rPr>
              <a:t> wspomaga komunikację w wielu sytuacjach pielęgnacji i opieki,</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pobudza do rozmowy, do posiadania inicjatywy w tym zakresie,</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napełnia życiem kontakty pomiędzy fachowo pomagającym a jego</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podopiecznym,</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ułatwia otwarte dyskutowanie o różnorakich problemach,</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jest ważnym elementem w pracy nad biografią pacjenta, bo „przenoszą   </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w </a:t>
            </a:r>
            <a:r>
              <a:rPr lang="pl-PL" sz="2400" b="0" i="0" dirty="0">
                <a:solidFill>
                  <a:schemeClr val="bg1"/>
                </a:solidFill>
                <a:effectLst/>
                <a:latin typeface="Garamond" panose="02020404030301010803" pitchFamily="18" charset="0"/>
              </a:rPr>
              <a:t>czasie" do jego młodości,</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pomaga w delikatnym przekazywaniu wskazówek o koniecznych zmianach </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w </a:t>
            </a:r>
            <a:r>
              <a:rPr lang="pl-PL" sz="2400" b="0" i="0" dirty="0">
                <a:solidFill>
                  <a:schemeClr val="bg1"/>
                </a:solidFill>
                <a:effectLst/>
                <a:latin typeface="Garamond" panose="02020404030301010803" pitchFamily="18" charset="0"/>
              </a:rPr>
              <a:t>zachowaniu, w ramach pedagogiki dzieci i dorosłych,</a:t>
            </a:r>
            <a:endParaRPr lang="pl-PL"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919526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8012F9-3972-430A-8E74-4CBDE51375F5}"/>
              </a:ext>
            </a:extLst>
          </p:cNvPr>
          <p:cNvSpPr>
            <a:spLocks noGrp="1"/>
          </p:cNvSpPr>
          <p:nvPr>
            <p:ph type="title"/>
          </p:nvPr>
        </p:nvSpPr>
        <p:spPr>
          <a:xfrm>
            <a:off x="1141413" y="618518"/>
            <a:ext cx="9905998" cy="802778"/>
          </a:xfrm>
        </p:spPr>
        <p:txBody>
          <a:bodyPr/>
          <a:lstStyle/>
          <a:p>
            <a:r>
              <a:rPr lang="pl-PL" dirty="0">
                <a:latin typeface="Garamond" panose="02020404030301010803" pitchFamily="18" charset="0"/>
              </a:rPr>
              <a:t>ZALETY BIBLIOTERAPII :</a:t>
            </a:r>
          </a:p>
        </p:txBody>
      </p:sp>
      <p:sp>
        <p:nvSpPr>
          <p:cNvPr id="4" name="pole tekstowe 3">
            <a:extLst>
              <a:ext uri="{FF2B5EF4-FFF2-40B4-BE49-F238E27FC236}">
                <a16:creationId xmlns:a16="http://schemas.microsoft.com/office/drawing/2014/main" id="{92976DEA-96F3-46DA-AC72-7A8347CA13B1}"/>
              </a:ext>
            </a:extLst>
          </p:cNvPr>
          <p:cNvSpPr txBox="1"/>
          <p:nvPr/>
        </p:nvSpPr>
        <p:spPr>
          <a:xfrm>
            <a:off x="1063487" y="1997839"/>
            <a:ext cx="9362661" cy="2677656"/>
          </a:xfrm>
          <a:prstGeom prst="rect">
            <a:avLst/>
          </a:prstGeom>
          <a:noFill/>
        </p:spPr>
        <p:txBody>
          <a:bodyPr wrap="square">
            <a:spAutoFit/>
          </a:bodyPr>
          <a:lstStyle/>
          <a:p>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odpręża , uspokaja, odwraca uwagę od czynników wywołujących stres,</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przypomina o zarzuconym nawyku czytania, sensownie wypełniającym czas</a:t>
            </a:r>
            <a:br>
              <a:rPr lang="pl-PL" sz="2400" dirty="0">
                <a:solidFill>
                  <a:schemeClr val="bg1"/>
                </a:solidFill>
                <a:latin typeface="Garamond" panose="02020404030301010803" pitchFamily="18" charset="0"/>
              </a:rPr>
            </a:br>
            <a:r>
              <a:rPr lang="pl-PL" sz="2400" b="0" i="0" dirty="0">
                <a:solidFill>
                  <a:schemeClr val="bg1"/>
                </a:solidFill>
                <a:effectLst/>
                <a:latin typeface="Garamond" panose="02020404030301010803" pitchFamily="18" charset="0"/>
              </a:rPr>
              <a:t>osoby trwale niepełnosprawnej lub przewlekle chorej,</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kształtuje właściwe postawy u osób niepełnosprawnych,</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pomaga w akceptacji swojej osoby,</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eliminuje postawę roszczeniową wobec otoczenia,</a:t>
            </a:r>
            <a:br>
              <a:rPr lang="pl-PL" sz="2400" dirty="0">
                <a:solidFill>
                  <a:schemeClr val="bg1"/>
                </a:solidFill>
                <a:latin typeface="Garamond" panose="02020404030301010803" pitchFamily="18" charset="0"/>
              </a:rPr>
            </a:br>
            <a:r>
              <a:rPr lang="pl-PL" sz="2400" dirty="0">
                <a:solidFill>
                  <a:schemeClr val="bg1"/>
                </a:solidFill>
                <a:latin typeface="Garamond" panose="02020404030301010803" pitchFamily="18" charset="0"/>
              </a:rPr>
              <a:t>- </a:t>
            </a:r>
            <a:r>
              <a:rPr lang="pl-PL" sz="2400" b="0" i="0" dirty="0">
                <a:solidFill>
                  <a:schemeClr val="bg1"/>
                </a:solidFill>
                <a:effectLst/>
                <a:latin typeface="Garamond" panose="02020404030301010803" pitchFamily="18" charset="0"/>
              </a:rPr>
              <a:t>eliminuje zachowania agresywne,</a:t>
            </a:r>
            <a:endParaRPr lang="pl-PL"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079276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29A57C-342D-445D-876D-2AB267AA1F24}"/>
              </a:ext>
            </a:extLst>
          </p:cNvPr>
          <p:cNvSpPr>
            <a:spLocks noGrp="1"/>
          </p:cNvSpPr>
          <p:nvPr>
            <p:ph type="title"/>
          </p:nvPr>
        </p:nvSpPr>
        <p:spPr>
          <a:xfrm>
            <a:off x="1141413" y="618518"/>
            <a:ext cx="9905998" cy="832595"/>
          </a:xfrm>
        </p:spPr>
        <p:txBody>
          <a:bodyPr/>
          <a:lstStyle/>
          <a:p>
            <a:r>
              <a:rPr lang="pl-PL" dirty="0">
                <a:latin typeface="Garamond" panose="02020404030301010803" pitchFamily="18" charset="0"/>
              </a:rPr>
              <a:t>ZALETY BIBLIOTERAPII</a:t>
            </a:r>
          </a:p>
        </p:txBody>
      </p:sp>
      <p:sp>
        <p:nvSpPr>
          <p:cNvPr id="4" name="pole tekstowe 3">
            <a:extLst>
              <a:ext uri="{FF2B5EF4-FFF2-40B4-BE49-F238E27FC236}">
                <a16:creationId xmlns:a16="http://schemas.microsoft.com/office/drawing/2014/main" id="{8CC851D9-2AC2-46E5-A1B6-9A9C23B87331}"/>
              </a:ext>
            </a:extLst>
          </p:cNvPr>
          <p:cNvSpPr txBox="1"/>
          <p:nvPr/>
        </p:nvSpPr>
        <p:spPr>
          <a:xfrm>
            <a:off x="1242391" y="1997839"/>
            <a:ext cx="9253331" cy="2677656"/>
          </a:xfrm>
          <a:prstGeom prst="rect">
            <a:avLst/>
          </a:prstGeom>
          <a:noFill/>
        </p:spPr>
        <p:txBody>
          <a:bodyPr wrap="square">
            <a:spAutoFit/>
          </a:bodyPr>
          <a:lstStyle/>
          <a:p>
            <a:r>
              <a:rPr lang="pl-PL" sz="2400" dirty="0">
                <a:solidFill>
                  <a:srgbClr val="333333"/>
                </a:solidFill>
                <a:latin typeface="Garamond" panose="02020404030301010803" pitchFamily="18" charset="0"/>
              </a:rPr>
              <a:t>- </a:t>
            </a:r>
            <a:r>
              <a:rPr lang="pl-PL" sz="2400" b="0" i="0" dirty="0">
                <a:solidFill>
                  <a:srgbClr val="333333"/>
                </a:solidFill>
                <a:effectLst/>
                <a:latin typeface="Garamond" panose="02020404030301010803" pitchFamily="18" charset="0"/>
              </a:rPr>
              <a:t>odkrywa siebie i obdarowuje otoczenie własnymi bardzo często wielkimi</a:t>
            </a:r>
            <a:br>
              <a:rPr lang="pl-PL" sz="2400" dirty="0">
                <a:latin typeface="Garamond" panose="02020404030301010803" pitchFamily="18" charset="0"/>
              </a:rPr>
            </a:br>
            <a:r>
              <a:rPr lang="pl-PL" sz="2400" b="0" i="0" dirty="0">
                <a:solidFill>
                  <a:srgbClr val="333333"/>
                </a:solidFill>
                <a:effectLst/>
                <a:latin typeface="Garamond" panose="02020404030301010803" pitchFamily="18" charset="0"/>
              </a:rPr>
              <a:t>wartościami,</a:t>
            </a:r>
            <a:br>
              <a:rPr lang="pl-PL" sz="2400" dirty="0">
                <a:latin typeface="Garamond" panose="02020404030301010803" pitchFamily="18" charset="0"/>
              </a:rPr>
            </a:br>
            <a:r>
              <a:rPr lang="pl-PL" sz="2400" dirty="0">
                <a:solidFill>
                  <a:srgbClr val="333333"/>
                </a:solidFill>
                <a:latin typeface="Garamond" panose="02020404030301010803" pitchFamily="18" charset="0"/>
              </a:rPr>
              <a:t>- </a:t>
            </a:r>
            <a:r>
              <a:rPr lang="pl-PL" sz="2400" b="0" i="0" dirty="0">
                <a:solidFill>
                  <a:srgbClr val="333333"/>
                </a:solidFill>
                <a:effectLst/>
                <a:latin typeface="Garamond" panose="02020404030301010803" pitchFamily="18" charset="0"/>
              </a:rPr>
              <a:t>oddziałuje na postawy społeczne względem osób niepełnosprawnych,</a:t>
            </a:r>
            <a:br>
              <a:rPr lang="pl-PL" sz="2400" dirty="0">
                <a:latin typeface="Garamond" panose="02020404030301010803" pitchFamily="18" charset="0"/>
              </a:rPr>
            </a:br>
            <a:r>
              <a:rPr lang="pl-PL" sz="2400" dirty="0">
                <a:solidFill>
                  <a:srgbClr val="333333"/>
                </a:solidFill>
                <a:latin typeface="Garamond" panose="02020404030301010803" pitchFamily="18" charset="0"/>
              </a:rPr>
              <a:t>- </a:t>
            </a:r>
            <a:r>
              <a:rPr lang="pl-PL" sz="2400" b="0" i="0" dirty="0">
                <a:solidFill>
                  <a:srgbClr val="333333"/>
                </a:solidFill>
                <a:effectLst/>
                <a:latin typeface="Garamond" panose="02020404030301010803" pitchFamily="18" charset="0"/>
              </a:rPr>
              <a:t>rozwija osobowość twórczą po przez prezentowanie literackich wzorców</a:t>
            </a:r>
            <a:br>
              <a:rPr lang="pl-PL" sz="2400" dirty="0">
                <a:latin typeface="Garamond" panose="02020404030301010803" pitchFamily="18" charset="0"/>
              </a:rPr>
            </a:br>
            <a:r>
              <a:rPr lang="pl-PL" sz="2400" b="0" i="0" dirty="0">
                <a:solidFill>
                  <a:srgbClr val="333333"/>
                </a:solidFill>
                <a:effectLst/>
                <a:latin typeface="Garamond" panose="02020404030301010803" pitchFamily="18" charset="0"/>
              </a:rPr>
              <a:t>osobowych godnych naśladowania,</a:t>
            </a:r>
            <a:br>
              <a:rPr lang="pl-PL" sz="2400" dirty="0">
                <a:latin typeface="Garamond" panose="02020404030301010803" pitchFamily="18" charset="0"/>
              </a:rPr>
            </a:br>
            <a:r>
              <a:rPr lang="pl-PL" sz="2400" dirty="0">
                <a:solidFill>
                  <a:srgbClr val="333333"/>
                </a:solidFill>
                <a:latin typeface="Garamond" panose="02020404030301010803" pitchFamily="18" charset="0"/>
              </a:rPr>
              <a:t>- </a:t>
            </a:r>
            <a:r>
              <a:rPr lang="pl-PL" sz="2400" b="0" i="0" dirty="0">
                <a:solidFill>
                  <a:srgbClr val="333333"/>
                </a:solidFill>
                <a:effectLst/>
                <a:latin typeface="Garamond" panose="02020404030301010803" pitchFamily="18" charset="0"/>
              </a:rPr>
              <a:t>wzbogaca wiedzę, język, zdolność rozumienia pojęć moralnych i rozwój uczuć</a:t>
            </a:r>
            <a:endParaRPr lang="pl-PL" sz="2400" dirty="0">
              <a:latin typeface="Garamond" panose="02020404030301010803" pitchFamily="18" charset="0"/>
            </a:endParaRPr>
          </a:p>
        </p:txBody>
      </p:sp>
    </p:spTree>
    <p:extLst>
      <p:ext uri="{BB962C8B-B14F-4D97-AF65-F5344CB8AC3E}">
        <p14:creationId xmlns:p14="http://schemas.microsoft.com/office/powerpoint/2010/main" val="194627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1A8D12D-72C9-41E4-BB7D-D0CEF2C25CE8}"/>
              </a:ext>
            </a:extLst>
          </p:cNvPr>
          <p:cNvSpPr txBox="1"/>
          <p:nvPr/>
        </p:nvSpPr>
        <p:spPr>
          <a:xfrm>
            <a:off x="1709530" y="889844"/>
            <a:ext cx="9263270" cy="5262979"/>
          </a:xfrm>
          <a:prstGeom prst="rect">
            <a:avLst/>
          </a:prstGeom>
          <a:noFill/>
        </p:spPr>
        <p:txBody>
          <a:bodyPr wrap="square">
            <a:spAutoFit/>
          </a:bodyPr>
          <a:lstStyle/>
          <a:p>
            <a:r>
              <a:rPr lang="pl-PL" sz="2400" b="0" i="0" dirty="0">
                <a:solidFill>
                  <a:srgbClr val="111111"/>
                </a:solidFill>
                <a:effectLst/>
                <a:latin typeface="Garamond" panose="02020404030301010803" pitchFamily="18" charset="0"/>
              </a:rPr>
              <a:t>Czytanie o losach kogoś kto ma podobne trudności, przeżywa podobne emocje może być pocieszeniem. Poprzez doświadczenia innych możemy uczyć się lepszych sposobów radzenia sobie z kłopotami i mieć nadzieję, że nam, tak jak bohaterowi, też może się udać. Ze względu na swoje szerokie możliwości tekst literacki może być wykorzystany przez pedagogów i psychologów do pomocy dzieciom, młodzieży i dorosłym. Jedną z takich form jest biblioterapia. Warto zwrócić uwagę na korelację między czytelnictwem a biblioterapią. W niektórych momentach można postawić znak równości między czytelnictwem a  biblioterapią. Jednak w czytelnictwie terapia może się realizować, ale wcale nie musi. Natomiast w biblioterapii – terapia jest celem podstawowym, który musi się zrealizować. W czytelnictwie musi dochodzić do bezpośredniego  kontaktu osoby czytającej z książką. Inaczej jest w biblioterapii, tu adresat nie musi czytać, może słuchać jak czyta terapeuta, lub słuchać nagrań.</a:t>
            </a:r>
            <a:endParaRPr lang="pl-PL" sz="2400" dirty="0">
              <a:latin typeface="Garamond" panose="02020404030301010803" pitchFamily="18" charset="0"/>
            </a:endParaRPr>
          </a:p>
        </p:txBody>
      </p:sp>
    </p:spTree>
    <p:extLst>
      <p:ext uri="{BB962C8B-B14F-4D97-AF65-F5344CB8AC3E}">
        <p14:creationId xmlns:p14="http://schemas.microsoft.com/office/powerpoint/2010/main" val="3156649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CA975A-77F3-41AF-8BC3-77AC58B31001}"/>
              </a:ext>
            </a:extLst>
          </p:cNvPr>
          <p:cNvSpPr>
            <a:spLocks noGrp="1"/>
          </p:cNvSpPr>
          <p:nvPr>
            <p:ph type="title"/>
          </p:nvPr>
        </p:nvSpPr>
        <p:spPr>
          <a:xfrm>
            <a:off x="1141413" y="618518"/>
            <a:ext cx="9905998" cy="1011499"/>
          </a:xfrm>
        </p:spPr>
        <p:txBody>
          <a:bodyPr/>
          <a:lstStyle/>
          <a:p>
            <a:r>
              <a:rPr lang="pl-PL" dirty="0">
                <a:latin typeface="Garamond" panose="02020404030301010803" pitchFamily="18" charset="0"/>
              </a:rPr>
              <a:t>Bibliografia:</a:t>
            </a:r>
          </a:p>
        </p:txBody>
      </p:sp>
      <p:sp>
        <p:nvSpPr>
          <p:cNvPr id="4" name="pole tekstowe 3">
            <a:extLst>
              <a:ext uri="{FF2B5EF4-FFF2-40B4-BE49-F238E27FC236}">
                <a16:creationId xmlns:a16="http://schemas.microsoft.com/office/drawing/2014/main" id="{A14EE797-54AF-4740-A11C-164DAABDD031}"/>
              </a:ext>
            </a:extLst>
          </p:cNvPr>
          <p:cNvSpPr txBox="1"/>
          <p:nvPr/>
        </p:nvSpPr>
        <p:spPr>
          <a:xfrm>
            <a:off x="1023731" y="1719470"/>
            <a:ext cx="8120270" cy="2308324"/>
          </a:xfrm>
          <a:prstGeom prst="rect">
            <a:avLst/>
          </a:prstGeom>
          <a:noFill/>
        </p:spPr>
        <p:txBody>
          <a:bodyPr wrap="square">
            <a:spAutoFit/>
          </a:bodyPr>
          <a:lstStyle/>
          <a:p>
            <a:pPr algn="l" fontAlgn="base">
              <a:buFont typeface="+mj-lt"/>
              <a:buAutoNum type="arabicPeriod"/>
            </a:pPr>
            <a:r>
              <a:rPr lang="pl-PL" b="0" i="0" dirty="0">
                <a:solidFill>
                  <a:srgbClr val="111111"/>
                </a:solidFill>
                <a:effectLst/>
                <a:latin typeface="inherit"/>
              </a:rPr>
              <a:t>Tomasik E.: </a:t>
            </a:r>
            <a:r>
              <a:rPr lang="pl-PL" b="0" i="1" dirty="0">
                <a:solidFill>
                  <a:srgbClr val="111111"/>
                </a:solidFill>
                <a:effectLst/>
                <a:latin typeface="inherit"/>
              </a:rPr>
              <a:t>Zagadnienia pedagogiki specjalnej w literaturze. Przewodnik bibliograficzny. CZ. 1 i 2.</a:t>
            </a:r>
            <a:r>
              <a:rPr lang="pl-PL" b="0" i="0" dirty="0">
                <a:solidFill>
                  <a:srgbClr val="111111"/>
                </a:solidFill>
                <a:effectLst/>
                <a:latin typeface="inherit"/>
              </a:rPr>
              <a:t> Warszawa 1992, s. 114. </a:t>
            </a:r>
          </a:p>
          <a:p>
            <a:pPr algn="l" fontAlgn="base">
              <a:buFont typeface="+mj-lt"/>
              <a:buAutoNum type="arabicPeriod"/>
            </a:pPr>
            <a:r>
              <a:rPr lang="pl-PL" b="0" i="0" dirty="0">
                <a:solidFill>
                  <a:srgbClr val="111111"/>
                </a:solidFill>
                <a:effectLst/>
                <a:latin typeface="inherit"/>
              </a:rPr>
              <a:t>Olech J.: </a:t>
            </a:r>
            <a:r>
              <a:rPr lang="pl-PL" b="0" i="1" dirty="0">
                <a:solidFill>
                  <a:srgbClr val="111111"/>
                </a:solidFill>
                <a:effectLst/>
                <a:latin typeface="inherit"/>
              </a:rPr>
              <a:t>Opowiem ci bajeczkę. </a:t>
            </a:r>
            <a:r>
              <a:rPr lang="pl-PL" b="0" i="0" dirty="0">
                <a:solidFill>
                  <a:srgbClr val="111111"/>
                </a:solidFill>
                <a:effectLst/>
                <a:latin typeface="inherit"/>
              </a:rPr>
              <a:t>Gazeta Wyborcza 12.09.2005. </a:t>
            </a:r>
          </a:p>
          <a:p>
            <a:pPr algn="l" fontAlgn="base">
              <a:buFont typeface="+mj-lt"/>
              <a:buAutoNum type="arabicPeriod"/>
            </a:pPr>
            <a:r>
              <a:rPr lang="pl-PL" b="0" i="0" dirty="0" err="1">
                <a:solidFill>
                  <a:srgbClr val="111111"/>
                </a:solidFill>
                <a:effectLst/>
                <a:latin typeface="inherit"/>
              </a:rPr>
              <a:t>Molicka</a:t>
            </a:r>
            <a:r>
              <a:rPr lang="pl-PL" b="0" i="0" dirty="0">
                <a:solidFill>
                  <a:srgbClr val="111111"/>
                </a:solidFill>
                <a:effectLst/>
                <a:latin typeface="inherit"/>
              </a:rPr>
              <a:t> M.: </a:t>
            </a:r>
            <a:r>
              <a:rPr lang="pl-PL" b="0" i="1" dirty="0">
                <a:solidFill>
                  <a:srgbClr val="111111"/>
                </a:solidFill>
                <a:effectLst/>
                <a:latin typeface="inherit"/>
              </a:rPr>
              <a:t>Baśniowa terapia. </a:t>
            </a:r>
            <a:r>
              <a:rPr lang="pl-PL" b="0" i="0" dirty="0">
                <a:solidFill>
                  <a:srgbClr val="111111"/>
                </a:solidFill>
                <a:effectLst/>
                <a:latin typeface="inherit"/>
              </a:rPr>
              <a:t>Psychologia w szkole 2005  nr 4 s. 63. </a:t>
            </a:r>
          </a:p>
          <a:p>
            <a:pPr algn="l" fontAlgn="base">
              <a:buFont typeface="+mj-lt"/>
              <a:buAutoNum type="arabicPeriod"/>
            </a:pPr>
            <a:r>
              <a:rPr lang="pl-PL" dirty="0" err="1">
                <a:solidFill>
                  <a:srgbClr val="111111"/>
                </a:solidFill>
                <a:latin typeface="inherit"/>
              </a:rPr>
              <a:t>Parchomiuk</a:t>
            </a:r>
            <a:r>
              <a:rPr lang="pl-PL" dirty="0">
                <a:solidFill>
                  <a:srgbClr val="111111"/>
                </a:solidFill>
                <a:latin typeface="inherit"/>
              </a:rPr>
              <a:t> M.: </a:t>
            </a:r>
            <a:r>
              <a:rPr lang="pl-PL" dirty="0" err="1">
                <a:solidFill>
                  <a:srgbClr val="111111"/>
                </a:solidFill>
                <a:latin typeface="inherit"/>
              </a:rPr>
              <a:t>Bajkoterapia</a:t>
            </a:r>
            <a:r>
              <a:rPr lang="pl-PL" dirty="0">
                <a:solidFill>
                  <a:srgbClr val="111111"/>
                </a:solidFill>
                <a:latin typeface="inherit"/>
              </a:rPr>
              <a:t> i biblioterapia jako metody wspierające terapię. Terapia specjalna dzieci i dorosłych. Lublin 2021</a:t>
            </a:r>
            <a:endParaRPr lang="pl-PL" b="0" i="0" dirty="0">
              <a:solidFill>
                <a:srgbClr val="111111"/>
              </a:solidFill>
              <a:effectLst/>
              <a:latin typeface="inherit"/>
            </a:endParaRPr>
          </a:p>
          <a:p>
            <a:pPr algn="l" fontAlgn="base">
              <a:buFont typeface="+mj-lt"/>
              <a:buAutoNum type="arabicPeriod"/>
            </a:pPr>
            <a:r>
              <a:rPr lang="pl-PL" b="0" i="0" dirty="0">
                <a:solidFill>
                  <a:srgbClr val="111111"/>
                </a:solidFill>
                <a:effectLst/>
                <a:latin typeface="inherit"/>
              </a:rPr>
              <a:t>Przecławska A.: </a:t>
            </a:r>
            <a:r>
              <a:rPr lang="pl-PL" b="0" i="1" dirty="0">
                <a:solidFill>
                  <a:srgbClr val="111111"/>
                </a:solidFill>
                <a:effectLst/>
                <a:latin typeface="inherit"/>
              </a:rPr>
              <a:t>Materiały z badań czytelniczych. </a:t>
            </a:r>
            <a:r>
              <a:rPr lang="pl-PL" b="0" i="0" dirty="0">
                <a:solidFill>
                  <a:srgbClr val="111111"/>
                </a:solidFill>
                <a:effectLst/>
                <a:latin typeface="inherit"/>
              </a:rPr>
              <a:t>Warszawa 1963 s.7. </a:t>
            </a:r>
          </a:p>
          <a:p>
            <a:pPr algn="l" fontAlgn="base">
              <a:buFont typeface="+mj-lt"/>
              <a:buAutoNum type="arabicPeriod"/>
            </a:pPr>
            <a:r>
              <a:rPr lang="pl-PL" dirty="0" err="1">
                <a:solidFill>
                  <a:srgbClr val="111111"/>
                </a:solidFill>
                <a:latin typeface="inherit"/>
              </a:rPr>
              <a:t>Rasińska</a:t>
            </a:r>
            <a:r>
              <a:rPr lang="pl-PL" dirty="0">
                <a:solidFill>
                  <a:srgbClr val="111111"/>
                </a:solidFill>
                <a:latin typeface="inherit"/>
              </a:rPr>
              <a:t> A.: Biblioterapia narzędziem pracy nauczyciela. Warszawa 2018</a:t>
            </a:r>
            <a:endParaRPr lang="pl-PL" b="0" i="0" dirty="0">
              <a:solidFill>
                <a:srgbClr val="111111"/>
              </a:solidFill>
              <a:effectLst/>
              <a:latin typeface="inherit"/>
            </a:endParaRPr>
          </a:p>
        </p:txBody>
      </p:sp>
    </p:spTree>
    <p:extLst>
      <p:ext uri="{BB962C8B-B14F-4D97-AF65-F5344CB8AC3E}">
        <p14:creationId xmlns:p14="http://schemas.microsoft.com/office/powerpoint/2010/main" val="317727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4D1A27A-D919-4CD2-8633-BEAAB525F9FD}"/>
              </a:ext>
            </a:extLst>
          </p:cNvPr>
          <p:cNvSpPr txBox="1"/>
          <p:nvPr/>
        </p:nvSpPr>
        <p:spPr>
          <a:xfrm>
            <a:off x="1381539" y="884583"/>
            <a:ext cx="9223513" cy="4893647"/>
          </a:xfrm>
          <a:prstGeom prst="rect">
            <a:avLst/>
          </a:prstGeom>
          <a:noFill/>
        </p:spPr>
        <p:txBody>
          <a:bodyPr wrap="square">
            <a:spAutoFit/>
          </a:bodyPr>
          <a:lstStyle/>
          <a:p>
            <a:r>
              <a:rPr lang="pl-PL" sz="2400" b="0" i="0" dirty="0">
                <a:solidFill>
                  <a:srgbClr val="111111"/>
                </a:solidFill>
                <a:effectLst/>
                <a:latin typeface="Garamond" panose="02020404030301010803" pitchFamily="18" charset="0"/>
              </a:rPr>
              <a:t>Stały kontakt dziecka z książką ma bardzo istotny wpływ na rozwój jego osobowości. Książka oddziałuje – poprzez swe treści – na myśli, uczucia         i postępowanie, rozwija wrażliwość na piękno języka, wzbogaca słownictwo, pogłębia i poszerza wiadomości i zainteresowania, daje możliwość zrozumienia innych ludzi i otaczającego świata oraz pobudza wyobraźnię.    Od dawna psychologowie zwracają  uwagę rodzicom, nauczycielom                 i wychowawcom, że czytanie literatury odgrywa bardzo ważną rolę w rozwoju intelektualnym dziecka. Szczególnie docenia się jego funkcję dydaktyczną, wychowawczą, profilaktyczną a także terapeutyczną. Czytanie książek pozwala uchronić dziecko od negatywnych emocji, smutku, żalu czy gniewu, które silnie przeżywa. Literatura dziecięca kształtuje pozytywne wzory osobowe. Dlatego zaczęto doceniać książkę  jako środek terapeutyczny o dużych możliwościach.</a:t>
            </a:r>
            <a:endParaRPr lang="pl-PL" sz="2400" dirty="0">
              <a:latin typeface="Garamond" panose="02020404030301010803" pitchFamily="18" charset="0"/>
            </a:endParaRPr>
          </a:p>
        </p:txBody>
      </p:sp>
    </p:spTree>
    <p:extLst>
      <p:ext uri="{BB962C8B-B14F-4D97-AF65-F5344CB8AC3E}">
        <p14:creationId xmlns:p14="http://schemas.microsoft.com/office/powerpoint/2010/main" val="153355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9967512-018F-4383-A153-BB7019A2E4E1}"/>
              </a:ext>
            </a:extLst>
          </p:cNvPr>
          <p:cNvSpPr txBox="1"/>
          <p:nvPr/>
        </p:nvSpPr>
        <p:spPr>
          <a:xfrm>
            <a:off x="993913" y="1305342"/>
            <a:ext cx="9481930" cy="4524315"/>
          </a:xfrm>
          <a:prstGeom prst="rect">
            <a:avLst/>
          </a:prstGeom>
          <a:noFill/>
        </p:spPr>
        <p:txBody>
          <a:bodyPr wrap="square">
            <a:spAutoFit/>
          </a:bodyPr>
          <a:lstStyle/>
          <a:p>
            <a:pPr algn="just" fontAlgn="base"/>
            <a:r>
              <a:rPr lang="pl-PL" sz="2400" b="0" i="0" dirty="0">
                <a:solidFill>
                  <a:srgbClr val="111111"/>
                </a:solidFill>
                <a:effectLst/>
                <a:latin typeface="Garamond" panose="02020404030301010803" pitchFamily="18" charset="0"/>
              </a:rPr>
              <a:t>Celem biblioterapii jest psychiczne, duchowe wsparcie, np. w: akceptowaniu własnej niepełnosprawności, zaakceptowaniu dziecka upośledzonego przez rodziców, kolegów, poprawianiu samopoczucia, ukazaniu wzorców, zmniejszaniu agresywnego zachowania, odzyskaniu wiary w siebie, przeciwdziałaniu lękom, depresji, wypełnianiu wolnego czasu. Cele zależą od potrzeb, wieku i rozwoju człowieka.</a:t>
            </a:r>
          </a:p>
          <a:p>
            <a:pPr algn="just" fontAlgn="base"/>
            <a:r>
              <a:rPr lang="pl-PL" sz="2400" b="0" i="0" dirty="0">
                <a:solidFill>
                  <a:srgbClr val="111111"/>
                </a:solidFill>
                <a:effectLst/>
                <a:latin typeface="Garamond" panose="02020404030301010803" pitchFamily="18" charset="0"/>
              </a:rPr>
              <a:t>Koniecznym elementem biblioterapii jest międzyosobowy kontakt indywidualny lub grupowy. Dobrze dobrana i odpowiednio omówiona książka może kompensować braki w psychice. Właściwy dobór literatury sprawi, że człowiek odzyska siły do pokonywania trudności, zapomni o niepowodzeniach, wzmocni się jego psychika, wyeliminuje niekorzystne stany emocjonalne.</a:t>
            </a:r>
          </a:p>
        </p:txBody>
      </p:sp>
    </p:spTree>
    <p:extLst>
      <p:ext uri="{BB962C8B-B14F-4D97-AF65-F5344CB8AC3E}">
        <p14:creationId xmlns:p14="http://schemas.microsoft.com/office/powerpoint/2010/main" val="425373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99A454-D583-4F8D-92B3-4CCF62D74EA9}"/>
              </a:ext>
            </a:extLst>
          </p:cNvPr>
          <p:cNvSpPr>
            <a:spLocks noGrp="1"/>
          </p:cNvSpPr>
          <p:nvPr>
            <p:ph type="title"/>
          </p:nvPr>
        </p:nvSpPr>
        <p:spPr>
          <a:xfrm>
            <a:off x="1141413" y="618518"/>
            <a:ext cx="9905998" cy="1061195"/>
          </a:xfrm>
        </p:spPr>
        <p:txBody>
          <a:bodyPr/>
          <a:lstStyle/>
          <a:p>
            <a:r>
              <a:rPr lang="pl-PL" dirty="0">
                <a:latin typeface="Garamond" panose="02020404030301010803" pitchFamily="18" charset="0"/>
              </a:rPr>
              <a:t>Definicja biblioterapii</a:t>
            </a:r>
          </a:p>
        </p:txBody>
      </p:sp>
      <p:sp>
        <p:nvSpPr>
          <p:cNvPr id="3" name="Symbol zastępczy zawartości 2">
            <a:extLst>
              <a:ext uri="{FF2B5EF4-FFF2-40B4-BE49-F238E27FC236}">
                <a16:creationId xmlns:a16="http://schemas.microsoft.com/office/drawing/2014/main" id="{3E5F39FD-437E-4526-851A-996A5670BAB5}"/>
              </a:ext>
            </a:extLst>
          </p:cNvPr>
          <p:cNvSpPr>
            <a:spLocks noGrp="1"/>
          </p:cNvSpPr>
          <p:nvPr>
            <p:ph idx="1"/>
          </p:nvPr>
        </p:nvSpPr>
        <p:spPr/>
        <p:txBody>
          <a:bodyPr/>
          <a:lstStyle/>
          <a:p>
            <a:endParaRPr lang="pl-PL" dirty="0"/>
          </a:p>
          <a:p>
            <a:r>
              <a:rPr lang="pl-PL" dirty="0">
                <a:solidFill>
                  <a:schemeClr val="bg1"/>
                </a:solidFill>
                <a:latin typeface="Garamond" panose="02020404030301010803" pitchFamily="18" charset="0"/>
              </a:rPr>
              <a:t>Biblioterapia - czyli leczenie książką.</a:t>
            </a:r>
          </a:p>
          <a:p>
            <a:endParaRPr lang="pl-PL" dirty="0">
              <a:solidFill>
                <a:schemeClr val="bg1"/>
              </a:solidFill>
              <a:latin typeface="Garamond" panose="02020404030301010803" pitchFamily="18" charset="0"/>
            </a:endParaRPr>
          </a:p>
          <a:p>
            <a:r>
              <a:rPr lang="pl-PL" dirty="0">
                <a:solidFill>
                  <a:schemeClr val="bg1"/>
                </a:solidFill>
                <a:latin typeface="Garamond" panose="02020404030301010803" pitchFamily="18" charset="0"/>
              </a:rPr>
              <a:t>Termin biblioterapia składa się z dwóch wyrazów pochodzenia greckiego "</a:t>
            </a:r>
            <a:r>
              <a:rPr lang="pl-PL" dirty="0" err="1">
                <a:solidFill>
                  <a:schemeClr val="bg1"/>
                </a:solidFill>
                <a:latin typeface="Garamond" panose="02020404030301010803" pitchFamily="18" charset="0"/>
              </a:rPr>
              <a:t>biblionco</a:t>
            </a:r>
            <a:r>
              <a:rPr lang="pl-PL" dirty="0">
                <a:solidFill>
                  <a:schemeClr val="bg1"/>
                </a:solidFill>
                <a:latin typeface="Garamond" panose="02020404030301010803" pitchFamily="18" charset="0"/>
              </a:rPr>
              <a:t>" oznacza książka, oraz "</a:t>
            </a:r>
            <a:r>
              <a:rPr lang="pl-PL" dirty="0" err="1">
                <a:solidFill>
                  <a:schemeClr val="bg1"/>
                </a:solidFill>
                <a:latin typeface="Garamond" panose="02020404030301010803" pitchFamily="18" charset="0"/>
              </a:rPr>
              <a:t>therapeo</a:t>
            </a:r>
            <a:r>
              <a:rPr lang="pl-PL" dirty="0">
                <a:solidFill>
                  <a:schemeClr val="bg1"/>
                </a:solidFill>
                <a:latin typeface="Garamond" panose="02020404030301010803" pitchFamily="18" charset="0"/>
              </a:rPr>
              <a:t>" - co oznacza leczę,                   czyli najprościej ujmując leczenie książką.</a:t>
            </a:r>
          </a:p>
        </p:txBody>
      </p:sp>
    </p:spTree>
    <p:extLst>
      <p:ext uri="{BB962C8B-B14F-4D97-AF65-F5344CB8AC3E}">
        <p14:creationId xmlns:p14="http://schemas.microsoft.com/office/powerpoint/2010/main" val="69451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1EED77-60FB-4C96-B78C-021E1F972175}"/>
              </a:ext>
            </a:extLst>
          </p:cNvPr>
          <p:cNvSpPr>
            <a:spLocks noGrp="1"/>
          </p:cNvSpPr>
          <p:nvPr>
            <p:ph type="title"/>
          </p:nvPr>
        </p:nvSpPr>
        <p:spPr>
          <a:xfrm>
            <a:off x="1141413" y="618518"/>
            <a:ext cx="9905998" cy="1309673"/>
          </a:xfrm>
        </p:spPr>
        <p:txBody>
          <a:bodyPr/>
          <a:lstStyle/>
          <a:p>
            <a:r>
              <a:rPr lang="pl-PL" dirty="0">
                <a:latin typeface="Garamond" panose="02020404030301010803" pitchFamily="18" charset="0"/>
              </a:rPr>
              <a:t>Cele i zadania biblioterapii</a:t>
            </a:r>
          </a:p>
        </p:txBody>
      </p:sp>
      <p:sp>
        <p:nvSpPr>
          <p:cNvPr id="4" name="pole tekstowe 3">
            <a:extLst>
              <a:ext uri="{FF2B5EF4-FFF2-40B4-BE49-F238E27FC236}">
                <a16:creationId xmlns:a16="http://schemas.microsoft.com/office/drawing/2014/main" id="{224A5267-DB97-4C29-A519-CF5164D6AF67}"/>
              </a:ext>
            </a:extLst>
          </p:cNvPr>
          <p:cNvSpPr txBox="1"/>
          <p:nvPr/>
        </p:nvSpPr>
        <p:spPr>
          <a:xfrm>
            <a:off x="1331843" y="1928192"/>
            <a:ext cx="9153939" cy="4524315"/>
          </a:xfrm>
          <a:prstGeom prst="rect">
            <a:avLst/>
          </a:prstGeom>
          <a:noFill/>
        </p:spPr>
        <p:txBody>
          <a:bodyPr wrap="square">
            <a:spAutoFit/>
          </a:bodyPr>
          <a:lstStyle/>
          <a:p>
            <a:pPr algn="l"/>
            <a:r>
              <a:rPr lang="pl-PL" sz="2400" b="0" i="0" dirty="0">
                <a:solidFill>
                  <a:srgbClr val="000000"/>
                </a:solidFill>
                <a:effectLst/>
                <a:latin typeface="Garamond" panose="02020404030301010803" pitchFamily="18" charset="0"/>
              </a:rPr>
              <a:t>„Biblioterapia jako metoda pracy z jednostką powinna ingerować w cztery sfery życia człowieka: intelektualną, społeczną, emocjonalną oraz zachowania” </a:t>
            </a:r>
          </a:p>
          <a:p>
            <a:pPr algn="l"/>
            <a:r>
              <a:rPr lang="pl-PL" sz="2400" b="1" i="0" dirty="0">
                <a:solidFill>
                  <a:srgbClr val="000000"/>
                </a:solidFill>
                <a:effectLst/>
                <a:latin typeface="Garamond" panose="02020404030301010803" pitchFamily="18" charset="0"/>
              </a:rPr>
              <a:t>Biblioterapia stosowana jest najczęściej do celów:</a:t>
            </a:r>
            <a:endParaRPr lang="pl-PL" sz="2400" b="0" i="0" dirty="0">
              <a:solidFill>
                <a:srgbClr val="000000"/>
              </a:solidFill>
              <a:effectLst/>
              <a:latin typeface="Garamond" panose="02020404030301010803" pitchFamily="18" charset="0"/>
            </a:endParaRPr>
          </a:p>
          <a:p>
            <a:pPr algn="l">
              <a:buFont typeface="Arial" panose="020B0604020202020204" pitchFamily="34" charset="0"/>
              <a:buChar char="•"/>
            </a:pPr>
            <a:r>
              <a:rPr lang="pl-PL" sz="2400" b="0" i="0" dirty="0">
                <a:solidFill>
                  <a:srgbClr val="000000"/>
                </a:solidFill>
                <a:effectLst/>
                <a:latin typeface="Garamond" panose="02020404030301010803" pitchFamily="18" charset="0"/>
              </a:rPr>
              <a:t>rewalidacyjnych – skierowany do osób o obniżonej sprawności intelektualnej,</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resocjalizacyjnych – obejmujący swym zakresem osoby niedostosowane społecznie,</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profilaktycznych – mający za zadanie zapobieganie tworzeniu się sytuacji trudnych,</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ogólnorozwojowych – realizujący potrzeby wynikające z wieku rozwojowego.</a:t>
            </a:r>
          </a:p>
        </p:txBody>
      </p:sp>
    </p:spTree>
    <p:extLst>
      <p:ext uri="{BB962C8B-B14F-4D97-AF65-F5344CB8AC3E}">
        <p14:creationId xmlns:p14="http://schemas.microsoft.com/office/powerpoint/2010/main" val="43026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75C9A9-D336-4F9A-840B-C40FEC77E5E1}"/>
              </a:ext>
            </a:extLst>
          </p:cNvPr>
          <p:cNvSpPr>
            <a:spLocks noGrp="1"/>
          </p:cNvSpPr>
          <p:nvPr>
            <p:ph type="title"/>
          </p:nvPr>
        </p:nvSpPr>
        <p:spPr>
          <a:xfrm>
            <a:off x="1141413" y="618518"/>
            <a:ext cx="9905998" cy="1110891"/>
          </a:xfrm>
        </p:spPr>
        <p:txBody>
          <a:bodyPr/>
          <a:lstStyle/>
          <a:p>
            <a:r>
              <a:rPr lang="pl-PL" dirty="0">
                <a:latin typeface="Garamond" panose="02020404030301010803" pitchFamily="18" charset="0"/>
              </a:rPr>
              <a:t>Cele i zadania biblioterapii</a:t>
            </a:r>
          </a:p>
        </p:txBody>
      </p:sp>
      <p:sp>
        <p:nvSpPr>
          <p:cNvPr id="4" name="pole tekstowe 3">
            <a:extLst>
              <a:ext uri="{FF2B5EF4-FFF2-40B4-BE49-F238E27FC236}">
                <a16:creationId xmlns:a16="http://schemas.microsoft.com/office/drawing/2014/main" id="{BC5E6EFF-60EA-473B-9B20-D2CF70D3A0CD}"/>
              </a:ext>
            </a:extLst>
          </p:cNvPr>
          <p:cNvSpPr txBox="1"/>
          <p:nvPr/>
        </p:nvSpPr>
        <p:spPr>
          <a:xfrm>
            <a:off x="1141413" y="1582341"/>
            <a:ext cx="8002587" cy="4893647"/>
          </a:xfrm>
          <a:prstGeom prst="rect">
            <a:avLst/>
          </a:prstGeom>
          <a:noFill/>
        </p:spPr>
        <p:txBody>
          <a:bodyPr wrap="square">
            <a:spAutoFit/>
          </a:bodyPr>
          <a:lstStyle/>
          <a:p>
            <a:pPr algn="l"/>
            <a:r>
              <a:rPr lang="pl-PL" sz="2400" b="1" i="0" dirty="0">
                <a:solidFill>
                  <a:srgbClr val="000000"/>
                </a:solidFill>
                <a:effectLst/>
                <a:latin typeface="Garamond" panose="02020404030301010803" pitchFamily="18" charset="0"/>
              </a:rPr>
              <a:t>Zadania biblioterapii:</a:t>
            </a:r>
            <a:endParaRPr lang="pl-PL" sz="2400" b="0" i="0" dirty="0">
              <a:solidFill>
                <a:srgbClr val="000000"/>
              </a:solidFill>
              <a:effectLst/>
              <a:latin typeface="Garamond" panose="02020404030301010803" pitchFamily="18" charset="0"/>
            </a:endParaRP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poznanie siebie</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poznawanie świata i zrozumienie go</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wzmocnienie poczucia własnej wartości</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wzmocnienie motywacji do uczenia się</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pomoc w uaktywnieniu siebie</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pomoc w procesie rozwojowym</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przygotowanie do pełnienia ważnych ról</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pomoc w pokonaniu problemów</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integracja osób niepełnosprawnych i nieprzystosowanych społecznie</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niesienie ulgi w cierpieniu</a:t>
            </a:r>
          </a:p>
          <a:p>
            <a:pPr algn="l">
              <a:buFont typeface="Arial" panose="020B0604020202020204" pitchFamily="34" charset="0"/>
              <a:buChar char="•"/>
            </a:pPr>
            <a:r>
              <a:rPr lang="pl-PL" sz="2400" b="0" i="0" dirty="0">
                <a:solidFill>
                  <a:srgbClr val="000000"/>
                </a:solidFill>
                <a:effectLst/>
                <a:latin typeface="Garamond" panose="02020404030301010803" pitchFamily="18" charset="0"/>
              </a:rPr>
              <a:t>korygowanie emocjonalne zaburzonych </a:t>
            </a:r>
            <a:r>
              <a:rPr lang="pl-PL" sz="2400" b="0" i="0" dirty="0" err="1">
                <a:solidFill>
                  <a:srgbClr val="000000"/>
                </a:solidFill>
                <a:effectLst/>
                <a:latin typeface="Garamond" panose="02020404030301010803" pitchFamily="18" charset="0"/>
              </a:rPr>
              <a:t>zachowań</a:t>
            </a:r>
            <a:r>
              <a:rPr lang="pl-PL" sz="2400" b="0" i="0" dirty="0">
                <a:solidFill>
                  <a:srgbClr val="000000"/>
                </a:solidFill>
                <a:effectLst/>
                <a:latin typeface="Garamond" panose="02020404030301010803" pitchFamily="18" charset="0"/>
              </a:rPr>
              <a:t>.</a:t>
            </a:r>
          </a:p>
        </p:txBody>
      </p:sp>
    </p:spTree>
    <p:extLst>
      <p:ext uri="{BB962C8B-B14F-4D97-AF65-F5344CB8AC3E}">
        <p14:creationId xmlns:p14="http://schemas.microsoft.com/office/powerpoint/2010/main" val="194110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FA212C99-4D96-40B5-9EBC-08B8795A7178}"/>
              </a:ext>
            </a:extLst>
          </p:cNvPr>
          <p:cNvSpPr txBox="1"/>
          <p:nvPr/>
        </p:nvSpPr>
        <p:spPr>
          <a:xfrm>
            <a:off x="1113183" y="1530627"/>
            <a:ext cx="8030817" cy="3416320"/>
          </a:xfrm>
          <a:prstGeom prst="rect">
            <a:avLst/>
          </a:prstGeom>
          <a:noFill/>
        </p:spPr>
        <p:txBody>
          <a:bodyPr wrap="square">
            <a:spAutoFit/>
          </a:bodyPr>
          <a:lstStyle/>
          <a:p>
            <a:r>
              <a:rPr lang="pl-PL" b="0" i="0" dirty="0">
                <a:solidFill>
                  <a:srgbClr val="333333"/>
                </a:solidFill>
                <a:effectLst/>
                <a:latin typeface="Source Sans Pro" panose="020B0503030403020204" pitchFamily="34" charset="0"/>
              </a:rPr>
              <a:t>         </a:t>
            </a:r>
            <a:r>
              <a:rPr lang="pl-PL" sz="2400" b="0" i="0" dirty="0">
                <a:solidFill>
                  <a:srgbClr val="333333"/>
                </a:solidFill>
                <a:effectLst/>
                <a:latin typeface="Garamond" panose="02020404030301010803" pitchFamily="18" charset="0"/>
              </a:rPr>
              <a:t>Nadrzędnym celem biblioterapii wychowawczej jest m.in. redukcja lęków, które towarzyszą dziecku od najmłodszych lat. Lęk jest emocją powszechnie i często doznawaną, a jednocześnie kluczem do zrozumienia wielu bardzo różnych </a:t>
            </a:r>
            <a:r>
              <a:rPr lang="pl-PL" sz="2400" b="0" i="0" dirty="0" err="1">
                <a:solidFill>
                  <a:srgbClr val="333333"/>
                </a:solidFill>
                <a:effectLst/>
                <a:latin typeface="Garamond" panose="02020404030301010803" pitchFamily="18" charset="0"/>
              </a:rPr>
              <a:t>zachowań</a:t>
            </a:r>
            <a:r>
              <a:rPr lang="pl-PL" sz="2400" b="0" i="0" dirty="0">
                <a:solidFill>
                  <a:srgbClr val="333333"/>
                </a:solidFill>
                <a:effectLst/>
                <a:latin typeface="Garamond" panose="02020404030301010803" pitchFamily="18" charset="0"/>
              </a:rPr>
              <a:t>. Polska oświata zmaga się z wieloma problemami, takimi jak: przemoc, nadużywanie alkoholu i narkomania wśród młodzieży, brak prawidłowych postaw moralno-społecznych. Niezbędne staje się zatem szukanie dróg rozwiązań tych problemów na drodze stosowania niekonwencjonalnych, innowacyjnych metod i technik.</a:t>
            </a:r>
            <a:endParaRPr lang="pl-PL" sz="2400" dirty="0">
              <a:latin typeface="Garamond" panose="02020404030301010803" pitchFamily="18" charset="0"/>
            </a:endParaRPr>
          </a:p>
        </p:txBody>
      </p:sp>
    </p:spTree>
    <p:extLst>
      <p:ext uri="{BB962C8B-B14F-4D97-AF65-F5344CB8AC3E}">
        <p14:creationId xmlns:p14="http://schemas.microsoft.com/office/powerpoint/2010/main" val="333238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A77B3F9-C8A3-4FA6-93E8-97B5992B9FE4}"/>
              </a:ext>
            </a:extLst>
          </p:cNvPr>
          <p:cNvSpPr txBox="1"/>
          <p:nvPr/>
        </p:nvSpPr>
        <p:spPr>
          <a:xfrm>
            <a:off x="1630017" y="1202635"/>
            <a:ext cx="8468140" cy="4524315"/>
          </a:xfrm>
          <a:prstGeom prst="rect">
            <a:avLst/>
          </a:prstGeom>
          <a:noFill/>
        </p:spPr>
        <p:txBody>
          <a:bodyPr wrap="square">
            <a:spAutoFit/>
          </a:bodyPr>
          <a:lstStyle/>
          <a:p>
            <a:r>
              <a:rPr lang="pl-PL" sz="2400" b="0" i="0" dirty="0">
                <a:solidFill>
                  <a:srgbClr val="333333"/>
                </a:solidFill>
                <a:effectLst/>
                <a:latin typeface="Garamond" panose="02020404030301010803" pitchFamily="18" charset="0"/>
              </a:rPr>
              <a:t>Jedną z nich może być biblioterapia. Powinna być ona stosowana jak najczęściej w szkołach masowych, pomagając w procesie rozwoju dzieci i młodzieży. Przyczyni się ona do integracji osób niepełnosprawnych, nie przystosowanych społecznie oraz grup mniejszościowych oraz pomoże dzieciom z zaburzeniami                   w zachowaniu. Aby można było to jak najszybciej zrealizować, konieczne jest niezwłoczne doskonalenie w tej dziedzinie nauczycieli. Dzięki biblioterapii można wiele dobrego zdziałać w szkole. Można nie tylko przyczynić się do złagodzenia napięć, agresywnych </a:t>
            </a:r>
            <a:r>
              <a:rPr lang="pl-PL" sz="2400" b="0" i="0" dirty="0" err="1">
                <a:solidFill>
                  <a:srgbClr val="333333"/>
                </a:solidFill>
                <a:effectLst/>
                <a:latin typeface="Garamond" panose="02020404030301010803" pitchFamily="18" charset="0"/>
              </a:rPr>
              <a:t>zachowań</a:t>
            </a:r>
            <a:r>
              <a:rPr lang="pl-PL" sz="2400" b="0" i="0" dirty="0">
                <a:solidFill>
                  <a:srgbClr val="333333"/>
                </a:solidFill>
                <a:effectLst/>
                <a:latin typeface="Garamond" panose="02020404030301010803" pitchFamily="18" charset="0"/>
              </a:rPr>
              <a:t>, ale i wskazać drogi indywidualnych poszukiwań uczniów, pomóc im zaspokoić potrzebę kontaktu z drugim człowiekiem, a także z odpowiednią do określonego nastroju czy sytuacji literaturą.</a:t>
            </a:r>
            <a:endParaRPr lang="pl-PL" sz="2400" dirty="0">
              <a:latin typeface="Garamond" panose="02020404030301010803" pitchFamily="18" charset="0"/>
            </a:endParaRPr>
          </a:p>
        </p:txBody>
      </p:sp>
    </p:spTree>
    <p:extLst>
      <p:ext uri="{BB962C8B-B14F-4D97-AF65-F5344CB8AC3E}">
        <p14:creationId xmlns:p14="http://schemas.microsoft.com/office/powerpoint/2010/main" val="3058327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TM04033919[[fn=Obwód]]</Template>
  <TotalTime>151</TotalTime>
  <Words>2127</Words>
  <Application>Microsoft Office PowerPoint</Application>
  <PresentationFormat>Panoramiczny</PresentationFormat>
  <Paragraphs>94</Paragraphs>
  <Slides>25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25</vt:i4>
      </vt:variant>
    </vt:vector>
  </HeadingPairs>
  <TitlesOfParts>
    <vt:vector size="31" baseType="lpstr">
      <vt:lpstr>Arial</vt:lpstr>
      <vt:lpstr>Garamond</vt:lpstr>
      <vt:lpstr>inherit</vt:lpstr>
      <vt:lpstr>Source Sans Pro</vt:lpstr>
      <vt:lpstr>Tw Cen MT</vt:lpstr>
      <vt:lpstr>Obwód</vt:lpstr>
      <vt:lpstr>Biblioterapia jako sposób wyciszania autoagresji i agresji  u  ucznia</vt:lpstr>
      <vt:lpstr>Prezentacja programu PowerPoint</vt:lpstr>
      <vt:lpstr>Prezentacja programu PowerPoint</vt:lpstr>
      <vt:lpstr>Prezentacja programu PowerPoint</vt:lpstr>
      <vt:lpstr>Definicja biblioterapii</vt:lpstr>
      <vt:lpstr>Cele i zadania biblioterapii</vt:lpstr>
      <vt:lpstr>Cele i zadania biblioterapii</vt:lpstr>
      <vt:lpstr>Prezentacja programu PowerPoint</vt:lpstr>
      <vt:lpstr>Prezentacja programu PowerPoint</vt:lpstr>
      <vt:lpstr>PODZiał BIBLIOTERAPII</vt:lpstr>
      <vt:lpstr>PODZIAł BIBLIOTERAPII</vt:lpstr>
      <vt:lpstr>PODZIAł BIBLIOTERAPII</vt:lpstr>
      <vt:lpstr>Historia biblioterapii</vt:lpstr>
      <vt:lpstr>Historia biblioterapii</vt:lpstr>
      <vt:lpstr>Historia biblioterapii</vt:lpstr>
      <vt:lpstr>Środki biblioterapeutyczne</vt:lpstr>
      <vt:lpstr>Środki biblioterapeutyczne</vt:lpstr>
      <vt:lpstr>Środki biblioterapeutyczne</vt:lpstr>
      <vt:lpstr>Podstawowe techniki biblioterapeutyczne</vt:lpstr>
      <vt:lpstr>Zajęcia z zastosowaniem biblioterapii:</vt:lpstr>
      <vt:lpstr>ZALETY BIBLIOTERAPII :</vt:lpstr>
      <vt:lpstr>ZALETY BIBLIOTERAPII :</vt:lpstr>
      <vt:lpstr>ZALETY BIBLIOTERAPII</vt:lpstr>
      <vt:lpstr>Prezentacja programu PowerPoint</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Biblioterapia jako sposób wyciszania autoagresji i agresji  u  ucznia</dc:title>
  <dc:creator>Lenovo</dc:creator>
  <cp:lastModifiedBy>Lenovo</cp:lastModifiedBy>
  <cp:revision>3</cp:revision>
  <dcterms:created xsi:type="dcterms:W3CDTF">2022-03-15T17:11:52Z</dcterms:created>
  <dcterms:modified xsi:type="dcterms:W3CDTF">2024-04-23T18:39:11Z</dcterms:modified>
</cp:coreProperties>
</file>