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8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2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4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F82AF2-CB63-4612-BD47-1EAD8CE4E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0261" y="1262269"/>
            <a:ext cx="7683742" cy="2798503"/>
          </a:xfrm>
        </p:spPr>
        <p:txBody>
          <a:bodyPr/>
          <a:lstStyle/>
          <a:p>
            <a:r>
              <a:rPr lang="pl-PL" dirty="0"/>
              <a:t>Dziecko                        z niedostosowaniem społecznym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4C25D9-4F35-4587-99C7-328DE763A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605669"/>
            <a:ext cx="7766936" cy="824947"/>
          </a:xfrm>
        </p:spPr>
        <p:txBody>
          <a:bodyPr/>
          <a:lstStyle/>
          <a:p>
            <a:r>
              <a:rPr lang="pl-PL"/>
              <a:t>Prezentację </a:t>
            </a:r>
            <a:r>
              <a:rPr lang="pl-PL" smtClean="0"/>
              <a:t>wykonał:</a:t>
            </a:r>
            <a:endParaRPr lang="pl-PL" dirty="0"/>
          </a:p>
          <a:p>
            <a:r>
              <a:rPr lang="pl-PL" dirty="0"/>
              <a:t>Marcin Mamiński</a:t>
            </a:r>
          </a:p>
        </p:txBody>
      </p:sp>
      <p:pic>
        <p:nvPicPr>
          <p:cNvPr id="1026" name="Picture 2" descr="PORADY DLA RODZICÓW JAK ROZPOZNAĆ DZIECKO ZAGROŻONE NIEDOSTOSOWANIEM  SPOŁECZNYM – Szkoła Podstawowa nr 163 im. Batalionu &amp;quot;Zośka&amp;quot;">
            <a:extLst>
              <a:ext uri="{FF2B5EF4-FFF2-40B4-BE49-F238E27FC236}">
                <a16:creationId xmlns:a16="http://schemas.microsoft.com/office/drawing/2014/main" id="{2EB5C873-97E5-483B-91A1-F2279E49F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4" y="3890963"/>
            <a:ext cx="48768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8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60714A-5BFC-4534-B454-0F8972EF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0843"/>
          </a:xfrm>
        </p:spPr>
        <p:txBody>
          <a:bodyPr>
            <a:normAutofit/>
          </a:bodyPr>
          <a:lstStyle/>
          <a:p>
            <a:r>
              <a:rPr lang="pl-PL" sz="4400" dirty="0"/>
              <a:t>Przedszkolaki pod lupą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825F741-DBC6-40E8-807B-F93FD57110F3}"/>
              </a:ext>
            </a:extLst>
          </p:cNvPr>
          <p:cNvSpPr txBox="1"/>
          <p:nvPr/>
        </p:nvSpPr>
        <p:spPr>
          <a:xfrm>
            <a:off x="238539" y="1709530"/>
            <a:ext cx="82395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Dane z pracy orzeczeniowej poradni psychologiczno-pedagogicznych wskazują, że w ostatnich pięciu latach trzykrotnie wzrosła liczba orzeczeń o potrzebie kształcenia specjalnego wydanych z powodu zagrożenia niedostosowaniem społecznym. Niepokojące jest zwłaszcza to, że problem dotyczy dzieci w coraz młodszym wieku, bywa nawet, że przedszkolaków.</a:t>
            </a:r>
          </a:p>
        </p:txBody>
      </p:sp>
      <p:pic>
        <p:nvPicPr>
          <p:cNvPr id="3074" name="Picture 2" descr="Zagrożenie niedostosowaniem społecznym – paleta barw i odcieni - Czasopismo  dla dyrektorów przedszkoli publicznych oraz niepublicznych -  MonitorPrzedszkola.pl">
            <a:extLst>
              <a:ext uri="{FF2B5EF4-FFF2-40B4-BE49-F238E27FC236}">
                <a16:creationId xmlns:a16="http://schemas.microsoft.com/office/drawing/2014/main" id="{4FB4D100-201D-4E7A-95F3-B6624389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31" y="1"/>
            <a:ext cx="3853070" cy="25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4C51EA1-1C96-4D66-B12E-50CA46396663}"/>
              </a:ext>
            </a:extLst>
          </p:cNvPr>
          <p:cNvSpPr txBox="1"/>
          <p:nvPr/>
        </p:nvSpPr>
        <p:spPr>
          <a:xfrm>
            <a:off x="238539" y="4045225"/>
            <a:ext cx="89153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Są wśród przedszkolaków dzieci pozostające w grupie ryzyka takim zagrożeniem, które wraz z wiekiem, a co za tym idzie – nasileniem niepożądanych </a:t>
            </a:r>
            <a:r>
              <a:rPr lang="pl-PL" sz="2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zachowań</a:t>
            </a:r>
            <a:r>
              <a:rPr lang="pl-PL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otrzymują „łatkę” dziecka źle wychowanego, bardzo trudnego wychowawczo, nawet chuligana. Mamy na myśli dzieci określane jako:</a:t>
            </a:r>
          </a:p>
        </p:txBody>
      </p:sp>
    </p:spTree>
    <p:extLst>
      <p:ext uri="{BB962C8B-B14F-4D97-AF65-F5344CB8AC3E}">
        <p14:creationId xmlns:p14="http://schemas.microsoft.com/office/powerpoint/2010/main" val="108121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713F49A-0D87-4809-8FAC-4BB5ECAB0EB3}"/>
              </a:ext>
            </a:extLst>
          </p:cNvPr>
          <p:cNvSpPr txBox="1"/>
          <p:nvPr/>
        </p:nvSpPr>
        <p:spPr>
          <a:xfrm>
            <a:off x="149086" y="1582341"/>
            <a:ext cx="93427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1" dirty="0"/>
              <a:t>Dzieci trudne we współdziałaniu </a:t>
            </a:r>
            <a:r>
              <a:rPr lang="pl-PL" sz="2400" dirty="0"/>
              <a:t>– trudno im przystosować się      w grupie rówieśniczej i podporządkować panującym zasadom oraz regułom. Postawa egocentryczna, infantylizm (nadmierna płaczliwość, jawnie okazywana niechęć, złość i gniew, brak wytrwałości w wykonywaniu różnych działań) utrudniają im współdziałanie z innymi dziećmi oraz nauczycielkami. Z takim wizerunkiem często nie wykorzystują swego potencjału, gdyż dorośli (rodzice i nauczyciele przedszkoli) rzadziej podejmują się działań zmierzających do korygowania ich niepożądanych postaw  i </a:t>
            </a:r>
            <a:r>
              <a:rPr lang="pl-PL" sz="2400" dirty="0" err="1"/>
              <a:t>zachowań</a:t>
            </a:r>
            <a:r>
              <a:rPr lang="pl-PL" sz="2400" dirty="0"/>
              <a:t>, nie egzekwują wykonywania poleceń, często są gołosłowni, pozwalają na coraz więcej. </a:t>
            </a:r>
          </a:p>
        </p:txBody>
      </p:sp>
    </p:spTree>
    <p:extLst>
      <p:ext uri="{BB962C8B-B14F-4D97-AF65-F5344CB8AC3E}">
        <p14:creationId xmlns:p14="http://schemas.microsoft.com/office/powerpoint/2010/main" val="96453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0837984-AAAD-49E4-944E-E26FFBC1DBB9}"/>
              </a:ext>
            </a:extLst>
          </p:cNvPr>
          <p:cNvSpPr txBox="1"/>
          <p:nvPr/>
        </p:nvSpPr>
        <p:spPr>
          <a:xfrm>
            <a:off x="258417" y="586410"/>
            <a:ext cx="889552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1" dirty="0"/>
              <a:t>Dzieci z </a:t>
            </a:r>
            <a:r>
              <a:rPr lang="pl-PL" sz="2400" b="1" i="1" dirty="0" err="1"/>
              <a:t>zachowaniami</a:t>
            </a:r>
            <a:r>
              <a:rPr lang="pl-PL" sz="2400" b="1" i="1" dirty="0"/>
              <a:t> nerwicowymi (fobia, mutyzm wybiórczy) </a:t>
            </a:r>
            <a:r>
              <a:rPr lang="pl-PL" sz="2400" dirty="0"/>
              <a:t>– doznają chorobliwego poczucia zagrożenia, silnego lęku przed przystosowaniem się do warunków i wymagań otoczenia. Są nieufne wobec ludzi i zjawisk, unikają kontaktów społecznych z rówieśnikami czy dorosłymi, są niepewne, wyczulone na ocenę innych. Ciągły stan napięcia i lęku może sprawiać, że zachowują się nieadekwatnie do sytuacji, są niegrzeczne, wybuchowe, a nawet agresywne.</a:t>
            </a:r>
          </a:p>
          <a:p>
            <a:r>
              <a:rPr lang="pl-PL" sz="2400" b="1" i="1" dirty="0"/>
              <a:t>Dzieci zahamowane psychoruchowo </a:t>
            </a:r>
            <a:r>
              <a:rPr lang="pl-PL" sz="2400" dirty="0"/>
              <a:t>– brak im samodzielności i zaradności, są bierne, ciche i wycofane, bywają też podporządkowane i uległe. Niska samoocena i małe poczucie własnej wartości powodują, że są nieufne, zrezygnowane, niepewne swoich umiejętności i możliwości. </a:t>
            </a:r>
          </a:p>
        </p:txBody>
      </p:sp>
    </p:spTree>
    <p:extLst>
      <p:ext uri="{BB962C8B-B14F-4D97-AF65-F5344CB8AC3E}">
        <p14:creationId xmlns:p14="http://schemas.microsoft.com/office/powerpoint/2010/main" val="181806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55D9C71-B15B-4004-A7B5-0042D4BBF209}"/>
              </a:ext>
            </a:extLst>
          </p:cNvPr>
          <p:cNvSpPr txBox="1"/>
          <p:nvPr/>
        </p:nvSpPr>
        <p:spPr>
          <a:xfrm>
            <a:off x="159026" y="596349"/>
            <a:ext cx="89949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1" dirty="0"/>
              <a:t>Dzieci obojętne emocjonalnie </a:t>
            </a:r>
            <a:r>
              <a:rPr lang="pl-PL" sz="2400" dirty="0"/>
              <a:t>– mają problemy                       w nawiązywaniu kontaktów uczuciowych zarówno z rówieśnikami, jak i dorosłymi, we współodczuwaniu radości i smutków innych osób. Prezentują często wrogą i złośliwą postawę wobec otoczenia. </a:t>
            </a:r>
          </a:p>
          <a:p>
            <a:r>
              <a:rPr lang="pl-PL" sz="2400" b="1" i="1" dirty="0"/>
              <a:t>Dzieci nadpobudliwe, w tym z rozpoznanym ADHD </a:t>
            </a:r>
            <a:r>
              <a:rPr lang="pl-PL" sz="2400" dirty="0"/>
              <a:t>– cechują je wzmożona aktywność i impulsywność połączona z uporem        w działaniu. Są skore do bójek, dokuczają innym dzieciom i trudno współpracują z rówieśnikami. Robią dużo zamieszania, są rozbiegane, krzykliwe i pobudzone. Bywają wrażliwe           na punkcie swojej osoby. Mogą gwałtownie reagować złością lub płaczem, a w innym przypadku czują lęk lub skrępowane. </a:t>
            </a:r>
          </a:p>
        </p:txBody>
      </p:sp>
    </p:spTree>
    <p:extLst>
      <p:ext uri="{BB962C8B-B14F-4D97-AF65-F5344CB8AC3E}">
        <p14:creationId xmlns:p14="http://schemas.microsoft.com/office/powerpoint/2010/main" val="120161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5642DA7-990F-488B-8FBE-4C711F0C212F}"/>
              </a:ext>
            </a:extLst>
          </p:cNvPr>
          <p:cNvSpPr txBox="1"/>
          <p:nvPr/>
        </p:nvSpPr>
        <p:spPr>
          <a:xfrm>
            <a:off x="337929" y="1033670"/>
            <a:ext cx="88160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1" dirty="0"/>
              <a:t>Dzieci agresywno-</a:t>
            </a:r>
            <a:r>
              <a:rPr lang="pl-PL" sz="2400" b="1" i="1" dirty="0" err="1"/>
              <a:t>przemocowe</a:t>
            </a:r>
            <a:r>
              <a:rPr lang="pl-PL" sz="2400" b="1" i="1" dirty="0"/>
              <a:t> </a:t>
            </a:r>
            <a:r>
              <a:rPr lang="pl-PL" sz="2400" dirty="0"/>
              <a:t>– są nieufne i wrogo nastawione do innych. Z ogromną trudnością przyswajają obowiązujące normy społeczne. Są skoncentrowane na własnej osobie, zachowują się nieadekwatnie do zaistniałej sytuacji. Narzucają swoje zdanie lub formy zabawy. Swoim zachowaniem wywołują konflikty. Naśmiewają się i dokuczają rówieśnikom, niszczą i psują przedmioty, dochodzi nawet      do tego, że dręczą zwierzęta. Często pierwsze atakują – bez powodu. Krzywdzenie i zadawanie bólu sprawia im przyjemność. </a:t>
            </a:r>
          </a:p>
        </p:txBody>
      </p:sp>
    </p:spTree>
    <p:extLst>
      <p:ext uri="{BB962C8B-B14F-4D97-AF65-F5344CB8AC3E}">
        <p14:creationId xmlns:p14="http://schemas.microsoft.com/office/powerpoint/2010/main" val="778067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488BE3-DF27-4AD5-AA7D-568D47FB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Objawy niedostosowania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13979C8-0FB8-4F2B-AA48-92D6B82548E7}"/>
              </a:ext>
            </a:extLst>
          </p:cNvPr>
          <p:cNvSpPr txBox="1"/>
          <p:nvPr/>
        </p:nvSpPr>
        <p:spPr>
          <a:xfrm>
            <a:off x="557271" y="2274838"/>
            <a:ext cx="85966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 uczeń sprawia poważne trudności wychowawcze w rodzinie i szkole,</a:t>
            </a:r>
          </a:p>
          <a:p>
            <a:r>
              <a:rPr lang="pl-PL" sz="2400" dirty="0"/>
              <a:t> nie przestrzega podstawowych norm i zasad postępowania,</a:t>
            </a:r>
          </a:p>
          <a:p>
            <a:r>
              <a:rPr lang="pl-PL" sz="2400" dirty="0"/>
              <a:t> przejawia brak zainteresowania innymi,</a:t>
            </a:r>
          </a:p>
          <a:p>
            <a:r>
              <a:rPr lang="pl-PL" sz="2400" dirty="0"/>
              <a:t> jego postawę cechuje negacja autorytetów i społecznie aprobowanych wartości,</a:t>
            </a:r>
          </a:p>
          <a:p>
            <a:r>
              <a:rPr lang="pl-PL" sz="2400" dirty="0"/>
              <a:t> ma trudności w kontaktach z innymi ludźmi.</a:t>
            </a:r>
          </a:p>
        </p:txBody>
      </p:sp>
    </p:spTree>
    <p:extLst>
      <p:ext uri="{BB962C8B-B14F-4D97-AF65-F5344CB8AC3E}">
        <p14:creationId xmlns:p14="http://schemas.microsoft.com/office/powerpoint/2010/main" val="261091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44150D-907A-406C-B813-4CC0C07C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609600"/>
            <a:ext cx="9740348" cy="2183296"/>
          </a:xfrm>
        </p:spPr>
        <p:txBody>
          <a:bodyPr>
            <a:normAutofit fontScale="90000"/>
          </a:bodyPr>
          <a:lstStyle/>
          <a:p>
            <a:r>
              <a:rPr lang="pl-PL" sz="4900" dirty="0"/>
              <a:t>Rodzaje niedostosowania społecznego (podział wg Konopnickiego):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B18404C-6DE3-4A78-86C1-8F454B94330F}"/>
              </a:ext>
            </a:extLst>
          </p:cNvPr>
          <p:cNvSpPr txBox="1"/>
          <p:nvPr/>
        </p:nvSpPr>
        <p:spPr>
          <a:xfrm>
            <a:off x="228600" y="2136339"/>
            <a:ext cx="88880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a) </a:t>
            </a:r>
            <a:r>
              <a:rPr lang="pl-PL" sz="2400" b="1" i="1" dirty="0"/>
              <a:t>Zachowanie </a:t>
            </a:r>
            <a:r>
              <a:rPr lang="pl-PL" sz="2400" b="1" i="1" dirty="0" err="1"/>
              <a:t>demonstracyjno</a:t>
            </a:r>
            <a:r>
              <a:rPr lang="pl-PL" sz="2400" b="1" i="1" dirty="0"/>
              <a:t> - wrogie</a:t>
            </a:r>
            <a:r>
              <a:rPr lang="pl-PL" sz="2400" dirty="0"/>
              <a:t> (reakcje gwałtowne, nieadekwatne</a:t>
            </a:r>
          </a:p>
          <a:p>
            <a:r>
              <a:rPr lang="pl-PL" sz="2400" dirty="0"/>
              <a:t>do bodźców):</a:t>
            </a:r>
          </a:p>
          <a:p>
            <a:r>
              <a:rPr lang="pl-PL" sz="2400" dirty="0"/>
              <a:t> agresja werbalna i niewerbalna,</a:t>
            </a:r>
          </a:p>
          <a:p>
            <a:r>
              <a:rPr lang="pl-PL" sz="2400" dirty="0"/>
              <a:t> bezczelność w zachowaniu,</a:t>
            </a:r>
          </a:p>
          <a:p>
            <a:r>
              <a:rPr lang="pl-PL" sz="2400" dirty="0"/>
              <a:t>b) </a:t>
            </a:r>
            <a:r>
              <a:rPr lang="pl-PL" sz="2400" b="1" i="1" dirty="0"/>
              <a:t>Zachowanie zahamowane:</a:t>
            </a:r>
            <a:endParaRPr lang="pl-PL" sz="2400" dirty="0"/>
          </a:p>
          <a:p>
            <a:r>
              <a:rPr lang="pl-PL" sz="2400" dirty="0"/>
              <a:t> brak kontaktu z otoczeniem,</a:t>
            </a:r>
          </a:p>
          <a:p>
            <a:r>
              <a:rPr lang="pl-PL" sz="2400" dirty="0"/>
              <a:t> stany depresyjne,</a:t>
            </a:r>
          </a:p>
          <a:p>
            <a:r>
              <a:rPr lang="pl-PL" sz="2400" dirty="0"/>
              <a:t> zamkniecie w sobie.</a:t>
            </a:r>
          </a:p>
        </p:txBody>
      </p:sp>
    </p:spTree>
    <p:extLst>
      <p:ext uri="{BB962C8B-B14F-4D97-AF65-F5344CB8AC3E}">
        <p14:creationId xmlns:p14="http://schemas.microsoft.com/office/powerpoint/2010/main" val="2798877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508AB7E-AF59-49FE-B366-F176FDC2C920}"/>
              </a:ext>
            </a:extLst>
          </p:cNvPr>
          <p:cNvSpPr txBox="1"/>
          <p:nvPr/>
        </p:nvSpPr>
        <p:spPr>
          <a:xfrm>
            <a:off x="427383" y="854765"/>
            <a:ext cx="87265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c)</a:t>
            </a:r>
            <a:r>
              <a:rPr lang="pl-PL" sz="2400" b="1" i="1" dirty="0"/>
              <a:t> Zachowanie niekonsekwentne </a:t>
            </a:r>
            <a:r>
              <a:rPr lang="pl-PL" sz="2400" dirty="0"/>
              <a:t>(reakcje spontaniczne, natychmiastowe,</a:t>
            </a:r>
          </a:p>
          <a:p>
            <a:r>
              <a:rPr lang="pl-PL" sz="2400" dirty="0"/>
              <a:t>bez przemyślenia):</a:t>
            </a:r>
          </a:p>
          <a:p>
            <a:r>
              <a:rPr lang="pl-PL" sz="2400" dirty="0"/>
              <a:t> działanie pod wpływem silnego bodźca,</a:t>
            </a:r>
          </a:p>
          <a:p>
            <a:r>
              <a:rPr lang="pl-PL" sz="2400" dirty="0"/>
              <a:t> kłopoty w nauce,</a:t>
            </a:r>
          </a:p>
          <a:p>
            <a:r>
              <a:rPr lang="pl-PL" sz="2400" dirty="0"/>
              <a:t> nadpobudliwość,</a:t>
            </a:r>
          </a:p>
          <a:p>
            <a:r>
              <a:rPr lang="pl-PL" sz="2400" dirty="0"/>
              <a:t>d) </a:t>
            </a:r>
            <a:r>
              <a:rPr lang="pl-PL" sz="2400" b="1" i="1" dirty="0"/>
              <a:t>Zachowanie aspołeczne:</a:t>
            </a:r>
            <a:endParaRPr lang="pl-PL" sz="2400" dirty="0"/>
          </a:p>
          <a:p>
            <a:r>
              <a:rPr lang="pl-PL" sz="2400" dirty="0"/>
              <a:t> egoizm,</a:t>
            </a:r>
          </a:p>
          <a:p>
            <a:r>
              <a:rPr lang="pl-PL" sz="2400" dirty="0"/>
              <a:t> impulsywność,</a:t>
            </a:r>
          </a:p>
          <a:p>
            <a:r>
              <a:rPr lang="pl-PL" sz="2400" dirty="0"/>
              <a:t> agresywność,</a:t>
            </a:r>
          </a:p>
          <a:p>
            <a:r>
              <a:rPr lang="pl-PL" sz="2400" dirty="0"/>
              <a:t> brak poczucia obowiązku,</a:t>
            </a:r>
          </a:p>
          <a:p>
            <a:r>
              <a:rPr lang="pl-PL" sz="2400" dirty="0"/>
              <a:t> dezorganizacja zajęć,</a:t>
            </a:r>
          </a:p>
          <a:p>
            <a:r>
              <a:rPr lang="pl-PL" sz="2400" dirty="0"/>
              <a:t> tendencje sadystyczne.</a:t>
            </a:r>
          </a:p>
        </p:txBody>
      </p:sp>
    </p:spTree>
    <p:extLst>
      <p:ext uri="{BB962C8B-B14F-4D97-AF65-F5344CB8AC3E}">
        <p14:creationId xmlns:p14="http://schemas.microsoft.com/office/powerpoint/2010/main" val="282413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0F993A0-0778-421B-924B-5382459C6930}"/>
              </a:ext>
            </a:extLst>
          </p:cNvPr>
          <p:cNvSpPr txBox="1"/>
          <p:nvPr/>
        </p:nvSpPr>
        <p:spPr>
          <a:xfrm>
            <a:off x="1103243" y="914400"/>
            <a:ext cx="80506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Dziecko niedostosowane społecznie jest na ogół rzadko lubiane przez inne dzieci, a także przez dorosłych.    Jego reakcje są trudne do przewidzenia, dlatego otoczenie unika kontaktów z nim.</a:t>
            </a:r>
          </a:p>
          <a:p>
            <a:r>
              <a:rPr lang="pl-PL" sz="2400" dirty="0"/>
              <a:t>Brak u takiej jednostki zaufania do ludzi, zwłaszcza dorosłych, co powoduje wzajemne niezrozumienie.</a:t>
            </a:r>
          </a:p>
          <a:p>
            <a:r>
              <a:rPr lang="pl-PL" sz="2400" dirty="0"/>
              <a:t>Trudności w nawiązywaniu kontaktów (także rówieśniczych), niemożność zaistnienia w danej grupie – wyobcowanie.</a:t>
            </a:r>
          </a:p>
          <a:p>
            <a:r>
              <a:rPr lang="pl-PL" sz="2400" dirty="0"/>
              <a:t>Nie mogąc w sposób normalny zaspokoić swoich potrzeb czyni to w sposób nieakceptowany społecznie.</a:t>
            </a:r>
          </a:p>
        </p:txBody>
      </p:sp>
    </p:spTree>
    <p:extLst>
      <p:ext uri="{BB962C8B-B14F-4D97-AF65-F5344CB8AC3E}">
        <p14:creationId xmlns:p14="http://schemas.microsoft.com/office/powerpoint/2010/main" val="392713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064FC8-F0CD-44BF-90E5-1303C844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/>
              <a:t>Typy zaburzonych postaw społecznych wg Karen Horney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EE5DE12-94A6-4BA1-81E0-A828A7B6C236}"/>
              </a:ext>
            </a:extLst>
          </p:cNvPr>
          <p:cNvSpPr txBox="1"/>
          <p:nvPr/>
        </p:nvSpPr>
        <p:spPr>
          <a:xfrm>
            <a:off x="677334" y="2967335"/>
            <a:ext cx="84766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/>
              <a:t>• ku ludziom</a:t>
            </a:r>
          </a:p>
          <a:p>
            <a:r>
              <a:rPr lang="pl-PL" sz="3600" dirty="0"/>
              <a:t>• przeciw ludziom</a:t>
            </a:r>
          </a:p>
          <a:p>
            <a:r>
              <a:rPr lang="pl-PL" sz="3600" dirty="0"/>
              <a:t>• odsuwanie się od ludzi</a:t>
            </a:r>
          </a:p>
        </p:txBody>
      </p:sp>
    </p:spTree>
    <p:extLst>
      <p:ext uri="{BB962C8B-B14F-4D97-AF65-F5344CB8AC3E}">
        <p14:creationId xmlns:p14="http://schemas.microsoft.com/office/powerpoint/2010/main" val="47843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35B6DA-B2FA-4F4B-8F6E-18B270D1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1635"/>
          </a:xfrm>
        </p:spPr>
        <p:txBody>
          <a:bodyPr>
            <a:normAutofit/>
          </a:bodyPr>
          <a:lstStyle/>
          <a:p>
            <a:r>
              <a:rPr lang="pl-PL" sz="4400" dirty="0"/>
              <a:t>Definicja zagadnienia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FBC30A4-6E61-4F03-9406-F57DFA649852}"/>
              </a:ext>
            </a:extLst>
          </p:cNvPr>
          <p:cNvSpPr txBox="1"/>
          <p:nvPr/>
        </p:nvSpPr>
        <p:spPr>
          <a:xfrm>
            <a:off x="248478" y="1938131"/>
            <a:ext cx="108038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Zagrożeni niedostosowaniem społecznym są dzieci i młodzież wychowująca się w warunkach niekorzystnych dla rozwoju psychospołecznego, na który negatywny wpływ wywierają takie środowiska jak: rodzina czy grupa rówieśnicza.</a:t>
            </a:r>
          </a:p>
          <a:p>
            <a:r>
              <a:rPr lang="pl-PL" sz="28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W fazie tej dziecko reaguje nieproporcjonalnie silnie na podniety.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38577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A11427C-1D77-4063-B8D1-CA2765F60EF2}"/>
              </a:ext>
            </a:extLst>
          </p:cNvPr>
          <p:cNvSpPr txBox="1"/>
          <p:nvPr/>
        </p:nvSpPr>
        <p:spPr>
          <a:xfrm>
            <a:off x="208722" y="1443841"/>
            <a:ext cx="894521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i="1" dirty="0"/>
              <a:t>Postawa „ku ludziom” </a:t>
            </a:r>
            <a:r>
              <a:rPr lang="pl-PL" sz="2000" dirty="0"/>
              <a:t>kształtuje się pod wpływem zbyt silnie rozwiniętej potrzeby afiliacji.</a:t>
            </a:r>
          </a:p>
          <a:p>
            <a:r>
              <a:rPr lang="pl-PL" sz="2000" dirty="0"/>
              <a:t>Przejawia się ona w stałym poszukiwaniu kontaktów społecznych odczuwanych jako</a:t>
            </a:r>
          </a:p>
          <a:p>
            <a:r>
              <a:rPr lang="pl-PL" sz="2000" dirty="0"/>
              <a:t>wewnętrzny przymus, w braku samodzielności oraz zdolności skutecznego działania bez</a:t>
            </a:r>
          </a:p>
          <a:p>
            <a:r>
              <a:rPr lang="pl-PL" sz="2000" dirty="0"/>
              <a:t>uczestnictwa w nim innych osób. Potrzeba doznawania miłości przejawia się w formie myśli</a:t>
            </a:r>
          </a:p>
          <a:p>
            <a:r>
              <a:rPr lang="pl-PL" sz="2000" dirty="0"/>
              <a:t>natrętnych, od których dana osoba nie może się uwolnić. Objawy życzliwości i sympatii innych</a:t>
            </a:r>
          </a:p>
          <a:p>
            <a:r>
              <a:rPr lang="pl-PL" sz="2000" dirty="0"/>
              <a:t>ludzi stara się uzyskać poprzez skargi i narzekania na doznawane trudności, niepowodzenia i</a:t>
            </a:r>
          </a:p>
          <a:p>
            <a:r>
              <a:rPr lang="pl-PL" sz="2000" dirty="0"/>
              <a:t>krzywdy, demonstrowanie swej słabości, wzbudzanie w otoczeniu współczucia i litości.</a:t>
            </a:r>
          </a:p>
        </p:txBody>
      </p:sp>
    </p:spTree>
    <p:extLst>
      <p:ext uri="{BB962C8B-B14F-4D97-AF65-F5344CB8AC3E}">
        <p14:creationId xmlns:p14="http://schemas.microsoft.com/office/powerpoint/2010/main" val="710043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9FAEC22-C085-4A53-81BF-E2A3C7DE19BE}"/>
              </a:ext>
            </a:extLst>
          </p:cNvPr>
          <p:cNvSpPr txBox="1"/>
          <p:nvPr/>
        </p:nvSpPr>
        <p:spPr>
          <a:xfrm>
            <a:off x="208722" y="427384"/>
            <a:ext cx="89452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400" dirty="0"/>
          </a:p>
          <a:p>
            <a:r>
              <a:rPr lang="pl-PL" sz="2400" dirty="0"/>
              <a:t>Nieraz znów stara się osiągnąć to za pomocą gróźb mających wymusić pożądane objawy życzliwości.</a:t>
            </a:r>
          </a:p>
          <a:p>
            <a:r>
              <a:rPr lang="pl-PL" sz="2400" dirty="0"/>
              <a:t>Samo dziecko nie wykazuje podobnych postaw w odniesieniu   do osób z najbliższego otoczenia.</a:t>
            </a:r>
          </a:p>
          <a:p>
            <a:r>
              <a:rPr lang="pl-PL" sz="2400" dirty="0"/>
              <a:t>Natomiast pragnie aby rodzice i nauczyciele traktowali je życzliwie, mimo że odnosi się</a:t>
            </a:r>
          </a:p>
          <a:p>
            <a:r>
              <a:rPr lang="pl-PL" sz="2400" dirty="0"/>
              <a:t>niewłaściwie do nich i nie wykonuje zlecanych mu poleceń.    Od kolegów domaga się objawów</a:t>
            </a:r>
          </a:p>
          <a:p>
            <a:r>
              <a:rPr lang="pl-PL" sz="2400" dirty="0"/>
              <a:t>sympatii, choć samo jest niekoleżeńskie, co sprawia że nie bywa lubiane przez inne dzieci.</a:t>
            </a:r>
          </a:p>
          <a:p>
            <a:r>
              <a:rPr lang="pl-PL" sz="2400" dirty="0"/>
              <a:t>Jedynie chce brać, nic w zamian nie dając.</a:t>
            </a:r>
          </a:p>
        </p:txBody>
      </p:sp>
    </p:spTree>
    <p:extLst>
      <p:ext uri="{BB962C8B-B14F-4D97-AF65-F5344CB8AC3E}">
        <p14:creationId xmlns:p14="http://schemas.microsoft.com/office/powerpoint/2010/main" val="30401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451E6CC-865D-4047-BA95-28C5CD99C575}"/>
              </a:ext>
            </a:extLst>
          </p:cNvPr>
          <p:cNvSpPr txBox="1"/>
          <p:nvPr/>
        </p:nvSpPr>
        <p:spPr>
          <a:xfrm>
            <a:off x="477077" y="844826"/>
            <a:ext cx="87961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Dziecko z </a:t>
            </a:r>
            <a:r>
              <a:rPr lang="pl-PL" sz="2400" b="1" i="1" dirty="0"/>
              <a:t>postawą „przeciw ludziom” </a:t>
            </a:r>
            <a:r>
              <a:rPr lang="pl-PL" sz="2400" dirty="0"/>
              <a:t>wykazuje silną potrzebę dominacji, uznania i</a:t>
            </a:r>
          </a:p>
          <a:p>
            <a:r>
              <a:rPr lang="pl-PL" sz="2400" dirty="0"/>
              <a:t>podziwu ze strony otoczenia. pragnie kontrolować innych, mieć nad nimi stałą przewagę.                                             </a:t>
            </a:r>
          </a:p>
          <a:p>
            <a:r>
              <a:rPr lang="pl-PL" sz="2400" dirty="0"/>
              <a:t>Do zdobycia dominacji dąży przez stosowanie przemocy, narzucanie swej woli innym. Nie znosi</a:t>
            </a:r>
          </a:p>
          <a:p>
            <a:r>
              <a:rPr lang="pl-PL" sz="2400" dirty="0"/>
              <a:t>sytuacji, w których musi się komuś podporządkować lub uznać czyjąś wyższość. Odczuwa</a:t>
            </a:r>
          </a:p>
          <a:p>
            <a:r>
              <a:rPr lang="pl-PL" sz="2400" dirty="0"/>
              <a:t>respekt w stosunku do osób silnych, mających władzę, natomiast lekceważy słabych i zmusza</a:t>
            </a:r>
          </a:p>
          <a:p>
            <a:r>
              <a:rPr lang="pl-PL" sz="2400" dirty="0"/>
              <a:t>ich do uległości. Uczucia życzliwości i sympatii traktuje jako objaw słabości.</a:t>
            </a:r>
          </a:p>
        </p:txBody>
      </p:sp>
    </p:spTree>
    <p:extLst>
      <p:ext uri="{BB962C8B-B14F-4D97-AF65-F5344CB8AC3E}">
        <p14:creationId xmlns:p14="http://schemas.microsoft.com/office/powerpoint/2010/main" val="1181069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2B22BD4-03DF-4E5E-9C9E-D2A7412E606D}"/>
              </a:ext>
            </a:extLst>
          </p:cNvPr>
          <p:cNvSpPr txBox="1"/>
          <p:nvPr/>
        </p:nvSpPr>
        <p:spPr>
          <a:xfrm>
            <a:off x="586409" y="1033670"/>
            <a:ext cx="856753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1" dirty="0"/>
              <a:t>Postawa „przeciw ludziom” </a:t>
            </a:r>
            <a:r>
              <a:rPr lang="pl-PL" sz="2400" dirty="0"/>
              <a:t>przyczynia się do powstawania konfliktów oraz</a:t>
            </a:r>
          </a:p>
          <a:p>
            <a:r>
              <a:rPr lang="pl-PL" sz="2400" dirty="0"/>
              <a:t>towarzyszących im </a:t>
            </a:r>
            <a:r>
              <a:rPr lang="pl-PL" sz="2400" dirty="0" err="1"/>
              <a:t>zachowań</a:t>
            </a:r>
            <a:r>
              <a:rPr lang="pl-PL" sz="2400" dirty="0"/>
              <a:t> agresywnych. Dziecko wykazujące taką postawę czuje się</a:t>
            </a:r>
          </a:p>
          <a:p>
            <a:r>
              <a:rPr lang="pl-PL" sz="2400" dirty="0"/>
              <a:t>urażone wszelkimi dotyczącymi jej krytycznymi uwagami. Usiłuje im przeciwdziałać stosując</a:t>
            </a:r>
          </a:p>
          <a:p>
            <a:r>
              <a:rPr lang="pl-PL" sz="2400" dirty="0"/>
              <a:t>określone środki przymusu i przemocy, a to sprzyja powstawaniu konfliktów. Są one</a:t>
            </a:r>
          </a:p>
          <a:p>
            <a:r>
              <a:rPr lang="pl-PL" sz="2400" dirty="0"/>
              <a:t>wywoływane także rywalizacją o pierwszeństwo wynikające z chęci wykazania swojej</a:t>
            </a:r>
          </a:p>
          <a:p>
            <a:r>
              <a:rPr lang="pl-PL" sz="2400" dirty="0"/>
              <a:t>wyższości oraz zdobycia przewagi nad innymi.</a:t>
            </a:r>
          </a:p>
        </p:txBody>
      </p:sp>
    </p:spTree>
    <p:extLst>
      <p:ext uri="{BB962C8B-B14F-4D97-AF65-F5344CB8AC3E}">
        <p14:creationId xmlns:p14="http://schemas.microsoft.com/office/powerpoint/2010/main" val="6585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2E6DAA3-50BE-41FB-B4CC-16BE9AC857CD}"/>
              </a:ext>
            </a:extLst>
          </p:cNvPr>
          <p:cNvSpPr txBox="1"/>
          <p:nvPr/>
        </p:nvSpPr>
        <p:spPr>
          <a:xfrm>
            <a:off x="367748" y="218661"/>
            <a:ext cx="87861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Zaburzone kontakty społeczne wykazują też dzieci z </a:t>
            </a:r>
            <a:r>
              <a:rPr lang="pl-PL" sz="2400" b="1" i="1" dirty="0"/>
              <a:t>postawą „odsuwania się od ludzi”.</a:t>
            </a:r>
          </a:p>
          <a:p>
            <a:r>
              <a:rPr lang="pl-PL" sz="2400" dirty="0"/>
              <a:t>Przejawiają one skłonność do izolacji, nie nawiązują bliższych więzi uczuciowych z otoczeniem,</a:t>
            </a:r>
          </a:p>
          <a:p>
            <a:r>
              <a:rPr lang="pl-PL" sz="2400" dirty="0"/>
              <a:t>unikają kontaktów społecznych powstających zarówno           w trakcie współdziałania, jak też</a:t>
            </a:r>
          </a:p>
          <a:p>
            <a:r>
              <a:rPr lang="pl-PL" sz="2400" dirty="0"/>
              <a:t>współzawodnictwa. Starają się być samowystarczalni, dążą  do uniezależnienia się od innych</a:t>
            </a:r>
          </a:p>
          <a:p>
            <a:r>
              <a:rPr lang="pl-PL" sz="2400" dirty="0"/>
              <a:t>osób, nie chcą korzystać z ich rady i pomocy.</a:t>
            </a:r>
          </a:p>
          <a:p>
            <a:r>
              <a:rPr lang="pl-PL" sz="2400" dirty="0"/>
              <a:t>Zdaniem Karen Horney źródłem powstawania postawy „odsuwania się od ludzi” należy szukać</a:t>
            </a:r>
          </a:p>
          <a:p>
            <a:r>
              <a:rPr lang="pl-PL" sz="2400" dirty="0"/>
              <a:t>w doznanych uprzednio niepowodzeniach. Lęk przed nimi powoduje unikanie działania oraz</a:t>
            </a:r>
          </a:p>
          <a:p>
            <a:r>
              <a:rPr lang="pl-PL" sz="2400" dirty="0"/>
              <a:t>wycofywania się z sytuacji mogących narazić na ponowne niepowodzenia.</a:t>
            </a:r>
          </a:p>
        </p:txBody>
      </p:sp>
    </p:spTree>
    <p:extLst>
      <p:ext uri="{BB962C8B-B14F-4D97-AF65-F5344CB8AC3E}">
        <p14:creationId xmlns:p14="http://schemas.microsoft.com/office/powerpoint/2010/main" val="222376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C4EE19-E26F-4BA7-A690-A0106FF4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609600"/>
            <a:ext cx="10426148" cy="1050235"/>
          </a:xfrm>
        </p:spPr>
        <p:txBody>
          <a:bodyPr>
            <a:noAutofit/>
          </a:bodyPr>
          <a:lstStyle/>
          <a:p>
            <a:r>
              <a:rPr lang="pl-PL" sz="4400" dirty="0"/>
              <a:t>Skala Nieprzystosowania Społecznego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FA0E386-7550-4814-AFDA-6E1875F11CDE}"/>
              </a:ext>
            </a:extLst>
          </p:cNvPr>
          <p:cNvSpPr txBox="1"/>
          <p:nvPr/>
        </p:nvSpPr>
        <p:spPr>
          <a:xfrm>
            <a:off x="367748" y="1443841"/>
            <a:ext cx="87514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1. „Nieprzystosowanie rodzinne” – mierzy nieprzystosowanie jednostki do wymogów życia</a:t>
            </a:r>
          </a:p>
          <a:p>
            <a:r>
              <a:rPr lang="pl-PL" sz="2400" dirty="0"/>
              <a:t>rodzinnego, tzn. jej reakcje na wymagania i oczekiwania      ze strony rodziców i środowiska rodzinnego;</a:t>
            </a:r>
          </a:p>
          <a:p>
            <a:r>
              <a:rPr lang="pl-PL" sz="2400" dirty="0"/>
              <a:t>2. „Nieprzystosowanie rówieśnicze (koleżeńskie)” – mierzy nieprzystosowanie dziecka do standardów szkolnej grupy rówieśniczej;</a:t>
            </a:r>
          </a:p>
          <a:p>
            <a:r>
              <a:rPr lang="pl-PL" sz="2400" dirty="0"/>
              <a:t>3. „Nieprzystosowanie szkolne” – mierzy nieprzystosowanie dziecka do wymogów szkolnych;</a:t>
            </a:r>
          </a:p>
          <a:p>
            <a:r>
              <a:rPr lang="pl-PL" sz="2400" dirty="0"/>
              <a:t>4. „Zachowania antyspołeczne” – mierzy nasilenie i częstość występowania antyspołecznych</a:t>
            </a:r>
          </a:p>
          <a:p>
            <a:r>
              <a:rPr lang="pl-PL" sz="2400" dirty="0" err="1"/>
              <a:t>zachowań</a:t>
            </a:r>
            <a:r>
              <a:rPr lang="pl-PL" sz="2400" dirty="0"/>
              <a:t> dziecka zaobserwowanych przez wychowawców  lub rodziców;</a:t>
            </a:r>
          </a:p>
        </p:txBody>
      </p:sp>
    </p:spTree>
    <p:extLst>
      <p:ext uri="{BB962C8B-B14F-4D97-AF65-F5344CB8AC3E}">
        <p14:creationId xmlns:p14="http://schemas.microsoft.com/office/powerpoint/2010/main" val="4135112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0C2CD-1FBB-446B-84EF-46EF9350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609600"/>
            <a:ext cx="9690653" cy="1320800"/>
          </a:xfrm>
        </p:spPr>
        <p:txBody>
          <a:bodyPr>
            <a:normAutofit/>
          </a:bodyPr>
          <a:lstStyle/>
          <a:p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Skala Nieprzystosowania Społecznego 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8725C16-C2E2-4CE2-A8FA-D3A2E67C5CF1}"/>
              </a:ext>
            </a:extLst>
          </p:cNvPr>
          <p:cNvSpPr txBox="1"/>
          <p:nvPr/>
        </p:nvSpPr>
        <p:spPr>
          <a:xfrm>
            <a:off x="467139" y="1859340"/>
            <a:ext cx="86718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5. „Kumulacja niekorzystnych czynników biopsychicznych” – mierzy stopień nagromadzenia</a:t>
            </a:r>
          </a:p>
          <a:p>
            <a:r>
              <a:rPr lang="pl-PL" sz="2400" dirty="0"/>
              <a:t>niekorzystnych czynników biopsychicznych występujących      u dziecka (takich jak: zaburzenia</a:t>
            </a:r>
          </a:p>
          <a:p>
            <a:r>
              <a:rPr lang="pl-PL" sz="2400" dirty="0"/>
              <a:t>dynamiki procesów nerwowych, zaburzenia funkcji percepcyjnych i wykonawczych itp.);</a:t>
            </a:r>
          </a:p>
          <a:p>
            <a:r>
              <a:rPr lang="pl-PL" sz="2400" dirty="0"/>
              <a:t>6. „Kumulacja niekorzystnych czynników </a:t>
            </a:r>
            <a:r>
              <a:rPr lang="pl-PL" sz="2400" dirty="0" err="1"/>
              <a:t>socjokulturowych</a:t>
            </a:r>
            <a:r>
              <a:rPr lang="pl-PL" sz="2400" dirty="0"/>
              <a:t>” – mierzy stopień nagromadzonych,</a:t>
            </a:r>
          </a:p>
          <a:p>
            <a:r>
              <a:rPr lang="pl-PL" sz="2400" dirty="0"/>
              <a:t>niekorzystnych czynników </a:t>
            </a:r>
            <a:r>
              <a:rPr lang="pl-PL" sz="2400" dirty="0" err="1"/>
              <a:t>socjokulturowych</a:t>
            </a:r>
            <a:r>
              <a:rPr lang="pl-PL" sz="2400" dirty="0"/>
              <a:t>,                        w tym czynników „naznaczających” jednostkę,</a:t>
            </a:r>
          </a:p>
          <a:p>
            <a:r>
              <a:rPr lang="pl-PL" sz="2400" dirty="0"/>
              <a:t>jako </a:t>
            </a:r>
            <a:r>
              <a:rPr lang="pl-PL" sz="2400" dirty="0" err="1"/>
              <a:t>dewiantywną</a:t>
            </a:r>
            <a:r>
              <a:rPr lang="pl-P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4244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1471D3-A382-44B5-96BE-5AC5B58C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609600"/>
            <a:ext cx="9174611" cy="1320800"/>
          </a:xfrm>
        </p:spPr>
        <p:txBody>
          <a:bodyPr>
            <a:noAutofit/>
          </a:bodyPr>
          <a:lstStyle/>
          <a:p>
            <a:r>
              <a:rPr lang="pl-PL" sz="4400" dirty="0"/>
              <a:t>Objawy i czynniki niedostosowania społecznego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B24F377-32F2-4411-9577-0681BF7C1AD5}"/>
              </a:ext>
            </a:extLst>
          </p:cNvPr>
          <p:cNvSpPr txBox="1"/>
          <p:nvPr/>
        </p:nvSpPr>
        <p:spPr>
          <a:xfrm>
            <a:off x="685800" y="2405270"/>
            <a:ext cx="84308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 nagminne wagary,</a:t>
            </a:r>
          </a:p>
          <a:p>
            <a:r>
              <a:rPr lang="pl-PL" sz="2400" dirty="0"/>
              <a:t> ucieczki z domu i włóczęgostwo,</a:t>
            </a:r>
          </a:p>
          <a:p>
            <a:r>
              <a:rPr lang="pl-PL" sz="2400" dirty="0"/>
              <a:t> sporadyczne lub systematyczne picie alkoholu,</a:t>
            </a:r>
          </a:p>
          <a:p>
            <a:r>
              <a:rPr lang="pl-PL" sz="2400" dirty="0"/>
              <a:t> odurzanie się (jego próby i faktyczne odurzanie się),</a:t>
            </a:r>
          </a:p>
          <a:p>
            <a:r>
              <a:rPr lang="pl-PL" sz="2400" dirty="0"/>
              <a:t> niszczenie mienia,</a:t>
            </a:r>
          </a:p>
          <a:p>
            <a:r>
              <a:rPr lang="pl-PL" sz="2400" dirty="0"/>
              <a:t> stosowanie przemocy,</a:t>
            </a:r>
          </a:p>
          <a:p>
            <a:r>
              <a:rPr lang="pl-PL" sz="2400" dirty="0"/>
              <a:t> bójki,</a:t>
            </a:r>
          </a:p>
          <a:p>
            <a:r>
              <a:rPr lang="pl-PL" sz="2400" dirty="0"/>
              <a:t> przywłaszczenie cudzego mienia,</a:t>
            </a:r>
          </a:p>
          <a:p>
            <a:r>
              <a:rPr lang="pl-PL" sz="2400" dirty="0"/>
              <a:t> kradzieże,</a:t>
            </a:r>
          </a:p>
          <a:p>
            <a:r>
              <a:rPr lang="pl-PL" sz="2400" dirty="0"/>
              <a:t> udział w grupach negatywnych,</a:t>
            </a:r>
          </a:p>
          <a:p>
            <a:r>
              <a:rPr lang="pl-PL" sz="2400" dirty="0"/>
              <a:t> usiłowanie i dokonanie samobójstwa.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4231178-B30E-4D17-95B2-B74F903E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341" y="4462670"/>
            <a:ext cx="4539659" cy="23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30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3DACFFE-C793-4AC0-9A79-E62AC79D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58209" cy="318459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5CA7E4C-2927-44BF-99FA-206AE25F5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209" y="0"/>
            <a:ext cx="3665883" cy="318459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099BDC1-E73D-4CC6-B4FD-C5111CFF8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092" y="0"/>
            <a:ext cx="4409218" cy="31845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D400502-1860-4D59-930F-148657D2E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84596"/>
            <a:ext cx="3558209" cy="36734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4BAC9D3-B0C5-475D-8A05-72899810B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209" y="3184595"/>
            <a:ext cx="4274626" cy="36734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74E332B-D357-4FB7-B9E0-76266DDC9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2835" y="3184593"/>
            <a:ext cx="3800475" cy="367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60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53D85F-F6E6-4D64-9318-035B3279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8113"/>
            <a:ext cx="8596668" cy="765314"/>
          </a:xfrm>
        </p:spPr>
        <p:txBody>
          <a:bodyPr>
            <a:normAutofit/>
          </a:bodyPr>
          <a:lstStyle/>
          <a:p>
            <a:r>
              <a:rPr lang="pl-PL" sz="4400" dirty="0"/>
              <a:t>Bibliografia: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5773A70-1E47-4627-80F8-4D204E24B097}"/>
              </a:ext>
            </a:extLst>
          </p:cNvPr>
          <p:cNvSpPr txBox="1"/>
          <p:nvPr/>
        </p:nvSpPr>
        <p:spPr>
          <a:xfrm>
            <a:off x="427383" y="1182757"/>
            <a:ext cx="872655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400" dirty="0"/>
          </a:p>
          <a:p>
            <a:r>
              <a:rPr lang="pl-PL" sz="1600" dirty="0" err="1"/>
              <a:t>Czapów</a:t>
            </a:r>
            <a:r>
              <a:rPr lang="pl-PL" sz="1600" dirty="0"/>
              <a:t>, C. (1978). Wychowanie resocjalizujące. Elementy metodyki i diagnostyki. Warszawa: PWN.</a:t>
            </a:r>
          </a:p>
          <a:p>
            <a:r>
              <a:rPr lang="pl-PL" sz="1600" dirty="0"/>
              <a:t>Doroszewska, J. (1981). Pedagogika specjalna. Wrocław: Ossolineum.</a:t>
            </a:r>
          </a:p>
          <a:p>
            <a:r>
              <a:rPr lang="pl-PL" sz="1600" dirty="0"/>
              <a:t>Górski, S. (1985). Metodyka resocjalizacji. Warszawa: IWZZ.</a:t>
            </a:r>
          </a:p>
          <a:p>
            <a:r>
              <a:rPr lang="pl-PL" sz="1600" dirty="0"/>
              <a:t>Grzegorzewska, M. (1964). Pedagogika specjalna. Warszawa: PIPS.</a:t>
            </a:r>
          </a:p>
          <a:p>
            <a:r>
              <a:rPr lang="pl-PL" sz="1600" dirty="0"/>
              <a:t>Konopczyński, M. (2006). Metody twórczej resocjalizacji. Warszawa: PWN.</a:t>
            </a:r>
          </a:p>
          <a:p>
            <a:r>
              <a:rPr lang="pl-PL" sz="1600" dirty="0"/>
              <a:t>Konopnicki, J. (1971). Niedostosowanie społeczne. Warszawa: PWN.</a:t>
            </a:r>
          </a:p>
          <a:p>
            <a:r>
              <a:rPr lang="pl-PL" sz="1600" dirty="0"/>
              <a:t>Lipkowski, O. (1980). Resocjalizacja. Warszawa: WSiP.</a:t>
            </a:r>
          </a:p>
          <a:p>
            <a:r>
              <a:rPr lang="pl-PL" sz="1600" dirty="0"/>
              <a:t>Okoń, W. (2003). Wprowadzenie do dydaktyki ogólnej. Warszawa: Wydawnictwo Akademickie „Żak”.</a:t>
            </a:r>
          </a:p>
          <a:p>
            <a:r>
              <a:rPr lang="pl-PL" sz="1600" dirty="0"/>
              <a:t>Ostrowska, K. (2008). Psychologia resocjalizacyjna. Warszawa: Fraszka Edukacyjna.</a:t>
            </a:r>
          </a:p>
          <a:p>
            <a:r>
              <a:rPr lang="pl-PL" sz="1600" dirty="0" err="1"/>
              <a:t>Pospiszyl</a:t>
            </a:r>
            <a:r>
              <a:rPr lang="pl-PL" sz="1600" dirty="0"/>
              <a:t>, K. (1998). Resocjalizacja. Warszawa: Wydawnictwo Akademickie „Żak”.</a:t>
            </a:r>
          </a:p>
          <a:p>
            <a:r>
              <a:rPr lang="pl-PL" sz="1600" dirty="0"/>
              <a:t>Pytka, L. (2000). Pedagogika resocjalizacyjna. Wybrane zagadnienia teoretyczne, diagnostyczne i metodyczne. Warszawa: Wydawnictwo APS. </a:t>
            </a:r>
          </a:p>
          <a:p>
            <a:r>
              <a:rPr lang="pl-PL" sz="1600" dirty="0"/>
              <a:t>Stanik (red.), Resocjalizacja. Warszawa: Wydawnictwo Naukowe PWN. </a:t>
            </a:r>
          </a:p>
          <a:p>
            <a:r>
              <a:rPr lang="pl-PL" sz="1600" dirty="0" err="1"/>
              <a:t>Szecówka</a:t>
            </a:r>
            <a:r>
              <a:rPr lang="pl-PL" sz="1600" dirty="0"/>
              <a:t>, A. (2007). Kształcenie resocjalizujące. W: B. Urban, J. Stanik (red.), Resocjalizacja. Warszawa: Wydawnictwo Naukowe PWN.</a:t>
            </a:r>
          </a:p>
          <a:p>
            <a:r>
              <a:rPr lang="pl-PL" sz="1600" dirty="0"/>
              <a:t>Urban B., Stanik J. (red.) (2007). Resocjalizacja. Warszawa: Wydawnictwo Naukowe PWN</a:t>
            </a:r>
          </a:p>
        </p:txBody>
      </p:sp>
    </p:spTree>
    <p:extLst>
      <p:ext uri="{BB962C8B-B14F-4D97-AF65-F5344CB8AC3E}">
        <p14:creationId xmlns:p14="http://schemas.microsoft.com/office/powerpoint/2010/main" val="220950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czeń zagrożony niedostosowaniem społecznym - ppt video online pobierz">
            <a:extLst>
              <a:ext uri="{FF2B5EF4-FFF2-40B4-BE49-F238E27FC236}">
                <a16:creationId xmlns:a16="http://schemas.microsoft.com/office/drawing/2014/main" id="{47C1A4FF-B392-4C60-8718-988CD50A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4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56FB6F-303C-490E-8288-74A5598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17983"/>
          </a:xfrm>
        </p:spPr>
        <p:txBody>
          <a:bodyPr>
            <a:noAutofit/>
          </a:bodyPr>
          <a:lstStyle/>
          <a:p>
            <a:r>
              <a:rPr lang="pl-PL" sz="4400" dirty="0"/>
              <a:t>Inne określenia niedostosowania społecznego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DA5D85F-C55B-48E7-B3B1-82FFCE878D9B}"/>
              </a:ext>
            </a:extLst>
          </p:cNvPr>
          <p:cNvSpPr txBox="1"/>
          <p:nvPr/>
        </p:nvSpPr>
        <p:spPr>
          <a:xfrm>
            <a:off x="765313" y="2274838"/>
            <a:ext cx="83886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a. definicje objawowe, w którym nieprzystosowanie określa się poprzez odwołanie się do podstawowych i specyficznych objawów albo wskaźników o charakterze behawioralnym.</a:t>
            </a:r>
          </a:p>
          <a:p>
            <a:r>
              <a:rPr lang="pl-PL" sz="2400" dirty="0"/>
              <a:t>b. definicje teoretyczne – wnikające z ogólnej teorii przystosowania lub, normalnego funkcjonowania społecznego jednostki (motywacja, rok, postawy, normy, standardy, poziom lęku, sumienie).</a:t>
            </a:r>
          </a:p>
        </p:txBody>
      </p:sp>
    </p:spTree>
    <p:extLst>
      <p:ext uri="{BB962C8B-B14F-4D97-AF65-F5344CB8AC3E}">
        <p14:creationId xmlns:p14="http://schemas.microsoft.com/office/powerpoint/2010/main" val="318538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EA94D9-F7B1-447D-BEFD-39F6C67C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Inne określenia niedostosowania społecznego</a:t>
            </a:r>
            <a:endParaRPr lang="pl-PL" sz="4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D31C652-C2C9-44EE-9354-96F994FE21A9}"/>
              </a:ext>
            </a:extLst>
          </p:cNvPr>
          <p:cNvSpPr txBox="1"/>
          <p:nvPr/>
        </p:nvSpPr>
        <p:spPr>
          <a:xfrm>
            <a:off x="914399" y="2713383"/>
            <a:ext cx="823953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c. definicje operacyjne – wskazuje się nic tylko               na symptomy (nieprzystosowanie) ale na sposoby jego pomiaru (testy, skali, kwestionariusz).</a:t>
            </a:r>
          </a:p>
          <a:p>
            <a:r>
              <a:rPr lang="pl-PL" sz="2400" dirty="0"/>
              <a:t>d. definicje utylitarne (administracyjne, zdrowo – rozsądkowe) – ujmujące zjawisko jako bezradność środowiska wychowawczego jako jednostki sprawiającej trudności a także niedopasowanie środowiska do potrzeb      i aspiracji ucznia „zaburzonego”.</a:t>
            </a:r>
          </a:p>
        </p:txBody>
      </p:sp>
    </p:spTree>
    <p:extLst>
      <p:ext uri="{BB962C8B-B14F-4D97-AF65-F5344CB8AC3E}">
        <p14:creationId xmlns:p14="http://schemas.microsoft.com/office/powerpoint/2010/main" val="48352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9D8CBFB-11A4-4FEE-B41C-B12AD84C99D9}"/>
              </a:ext>
            </a:extLst>
          </p:cNvPr>
          <p:cNvSpPr txBox="1"/>
          <p:nvPr/>
        </p:nvSpPr>
        <p:spPr>
          <a:xfrm>
            <a:off x="278296" y="854765"/>
            <a:ext cx="95216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W szkolnictwie definicja oparta jest na ostatniej grupie  w której, wyróżniono dwie odmiany zaburzeń: tak zwanych niedostosowanych społecznie (osoby u których na skutek zaburzeń wewnętrznych lub nie korzystnych warunków środowiskowych występują utrwalone zaburzenia zachowania) zagrożonych niedostosowaniem społecznym (osoby wychowujące się w warunkach niekorzystnych dla rozwoju psychospołecznego – negatywny wpływ rodziny, grupy rówieśniczej i tym podobne).</a:t>
            </a:r>
          </a:p>
        </p:txBody>
      </p:sp>
    </p:spTree>
    <p:extLst>
      <p:ext uri="{BB962C8B-B14F-4D97-AF65-F5344CB8AC3E}">
        <p14:creationId xmlns:p14="http://schemas.microsoft.com/office/powerpoint/2010/main" val="387348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B2E800-1767-4DF5-86F4-7AD7192A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399" cy="1272209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900" dirty="0"/>
              <a:t>Geneza nieprzystosowania społecznego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C0568E4-1E30-4AB8-9EFF-D5492C7CA60B}"/>
              </a:ext>
            </a:extLst>
          </p:cNvPr>
          <p:cNvSpPr txBox="1"/>
          <p:nvPr/>
        </p:nvSpPr>
        <p:spPr>
          <a:xfrm>
            <a:off x="168965" y="1490870"/>
            <a:ext cx="992919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 Jednostka nie rodzi się nieprzystosowana, lecz w toku swojego życia nabywa pewnych symptomów, kształtując mechanizmy psychologiczne, które prowadzą       do nieprzystosowania społecznego i kierują nim. Jest to proces długi i złożony. Przebiega w następujących etapach:</a:t>
            </a:r>
          </a:p>
          <a:p>
            <a:r>
              <a:rPr lang="pl-PL" sz="2000" b="1" i="1" dirty="0"/>
              <a:t>Pierwszy etap </a:t>
            </a:r>
            <a:r>
              <a:rPr lang="pl-PL" sz="2000" dirty="0"/>
              <a:t>– obejmuje kształtowanie się nastawień (poznawczych, emocjonalnych) jednostki zwiększających jej podatność na wpływy antagonistyczno- </a:t>
            </a:r>
            <a:r>
              <a:rPr lang="pl-PL" sz="2000" dirty="0" err="1"/>
              <a:t>destukcyjnego</a:t>
            </a:r>
            <a:r>
              <a:rPr lang="pl-PL" sz="2000" dirty="0"/>
              <a:t> środowiska społecznego.</a:t>
            </a:r>
          </a:p>
          <a:p>
            <a:r>
              <a:rPr lang="pl-PL" sz="2000" b="1" i="1" dirty="0"/>
              <a:t>Drugi etap </a:t>
            </a:r>
            <a:r>
              <a:rPr lang="pl-PL" sz="2000" dirty="0"/>
              <a:t>– polega na przyswajaniu wzorów motywacji oraz zachowania się antyspołecznego, ułatwiających zaspokojenie potrzeb i rozładowanie napięć jednostce w jej społecznym funkcjonowaniu. -</a:t>
            </a:r>
          </a:p>
          <a:p>
            <a:r>
              <a:rPr lang="pl-PL" sz="2000" b="1" i="1" dirty="0"/>
              <a:t>Trzeci etap </a:t>
            </a:r>
            <a:r>
              <a:rPr lang="pl-PL" sz="2000" dirty="0"/>
              <a:t>– wiąże się z utrwaleniem i autonomizowaniem się nabytych i przyswojonych przez jednostkę sposobów zachowania antyspołecznego, będących  dla niej źródłem nagród o charakterze psychologicznym, nie mających swych alternatywnych odpowiedników w innego typu </a:t>
            </a:r>
            <a:r>
              <a:rPr lang="pl-PL" sz="2000" dirty="0" err="1"/>
              <a:t>zachowaniach</a:t>
            </a:r>
            <a:r>
              <a:rPr lang="pl-PL" sz="2000" dirty="0"/>
              <a:t> (np. </a:t>
            </a:r>
            <a:r>
              <a:rPr lang="pl-PL" sz="2000" dirty="0" err="1"/>
              <a:t>zachowaniach</a:t>
            </a:r>
            <a:r>
              <a:rPr lang="pl-PL" sz="2000" dirty="0"/>
              <a:t> prospołecznych).</a:t>
            </a:r>
          </a:p>
        </p:txBody>
      </p:sp>
    </p:spTree>
    <p:extLst>
      <p:ext uri="{BB962C8B-B14F-4D97-AF65-F5344CB8AC3E}">
        <p14:creationId xmlns:p14="http://schemas.microsoft.com/office/powerpoint/2010/main" val="299587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AB0B8-F8B5-44CD-9C45-7674B43A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0356574" cy="841513"/>
          </a:xfrm>
        </p:spPr>
        <p:txBody>
          <a:bodyPr>
            <a:noAutofit/>
          </a:bodyPr>
          <a:lstStyle/>
          <a:p>
            <a:r>
              <a:rPr lang="pl-PL" sz="4400" dirty="0"/>
              <a:t>Geneza nieprzystosowania społecznego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2ABB7F2-7A8E-4972-B670-07768FFAFE80}"/>
              </a:ext>
            </a:extLst>
          </p:cNvPr>
          <p:cNvSpPr txBox="1"/>
          <p:nvPr/>
        </p:nvSpPr>
        <p:spPr>
          <a:xfrm>
            <a:off x="437322" y="1720840"/>
            <a:ext cx="86544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Na zjawisko niedostosowania społecznego mają wpływ dwa podstawowe typy czynników:</a:t>
            </a:r>
          </a:p>
          <a:p>
            <a:r>
              <a:rPr lang="pl-PL" sz="2400" dirty="0"/>
              <a:t>- </a:t>
            </a:r>
            <a:r>
              <a:rPr lang="pl-PL" sz="2400" u="sng" dirty="0"/>
              <a:t>czynniki biopsychiczne</a:t>
            </a:r>
            <a:r>
              <a:rPr lang="pl-PL" sz="2400" dirty="0"/>
              <a:t>, takie jak </a:t>
            </a:r>
            <a:r>
              <a:rPr lang="pl-PL" sz="2400" dirty="0" err="1"/>
              <a:t>mikrodefekty</a:t>
            </a:r>
            <a:r>
              <a:rPr lang="pl-PL" sz="2400" dirty="0"/>
              <a:t> i mikrouszkodzenia w zakresie centralnego systemu nerwowego, zaburzenia rozwoju, psychopatyczna struktura osobowości.</a:t>
            </a:r>
          </a:p>
          <a:p>
            <a:r>
              <a:rPr lang="pl-PL" sz="2400" dirty="0"/>
              <a:t>- </a:t>
            </a:r>
            <a:r>
              <a:rPr lang="pl-PL" sz="2400" u="sng" dirty="0"/>
              <a:t>czynniki </a:t>
            </a:r>
            <a:r>
              <a:rPr lang="pl-PL" sz="2400" u="sng" dirty="0" err="1"/>
              <a:t>socjokulturowe</a:t>
            </a:r>
            <a:r>
              <a:rPr lang="pl-PL" sz="2400" dirty="0"/>
              <a:t>, do których należy zaliczyć kontakt dziecka ze środowiskiem lub podkulturą antagonistyczno – destrukcyjną (np. przestępczą, chuligańską), niski status </a:t>
            </a:r>
            <a:r>
              <a:rPr lang="pl-PL" sz="2400" dirty="0" err="1"/>
              <a:t>społeczno</a:t>
            </a:r>
            <a:r>
              <a:rPr lang="pl-PL" sz="2400" dirty="0"/>
              <a:t> – ekonomiczny rodziny, obiektywne trudności        w życiu rodziny (choroby, alkoholizm, rozbicie rodziny).</a:t>
            </a:r>
          </a:p>
        </p:txBody>
      </p:sp>
    </p:spTree>
    <p:extLst>
      <p:ext uri="{BB962C8B-B14F-4D97-AF65-F5344CB8AC3E}">
        <p14:creationId xmlns:p14="http://schemas.microsoft.com/office/powerpoint/2010/main" val="361514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D9E5C-B63D-4BCD-AAAF-16B05ABD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0217426" cy="712304"/>
          </a:xfrm>
        </p:spPr>
        <p:txBody>
          <a:bodyPr>
            <a:noAutofit/>
          </a:bodyPr>
          <a:lstStyle/>
          <a:p>
            <a:r>
              <a:rPr lang="pl-PL" sz="4400" dirty="0"/>
              <a:t>Geneza nieprzystosowania społecznego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B6B43FF-15C5-4004-9307-74B7B5C988B7}"/>
              </a:ext>
            </a:extLst>
          </p:cNvPr>
          <p:cNvSpPr txBox="1"/>
          <p:nvPr/>
        </p:nvSpPr>
        <p:spPr>
          <a:xfrm>
            <a:off x="178903" y="1510748"/>
            <a:ext cx="89129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Istnieje kilka tzw. prostych czynników sprzyjających nieprzystosowaniu społecznemu, a których przeważająca liczba ma charakter </a:t>
            </a:r>
            <a:r>
              <a:rPr lang="pl-PL" sz="2000" dirty="0" err="1"/>
              <a:t>socjokulturowy</a:t>
            </a:r>
            <a:r>
              <a:rPr lang="pl-PL" sz="2000" dirty="0"/>
              <a:t>.</a:t>
            </a:r>
          </a:p>
          <a:p>
            <a:r>
              <a:rPr lang="pl-PL" sz="2000" dirty="0"/>
              <a:t>Należą do nich: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21AA578-AA72-4FBB-BB75-25F05A904672}"/>
              </a:ext>
            </a:extLst>
          </p:cNvPr>
          <p:cNvSpPr txBox="1"/>
          <p:nvPr/>
        </p:nvSpPr>
        <p:spPr>
          <a:xfrm>
            <a:off x="178904" y="2445027"/>
            <a:ext cx="89129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Niekorzystne warunki </a:t>
            </a:r>
            <a:r>
              <a:rPr lang="pl-PL" sz="2000" dirty="0" err="1"/>
              <a:t>ekonomiczno</a:t>
            </a:r>
            <a:r>
              <a:rPr lang="pl-PL" sz="2000" dirty="0"/>
              <a:t> – materialne rodziny (ubóstwo, nędza);</a:t>
            </a:r>
          </a:p>
          <a:p>
            <a:r>
              <a:rPr lang="pl-PL" sz="2000" dirty="0"/>
              <a:t>Zaburzona struktura rodziny (rozbicie rodziny, sieroctwo);</a:t>
            </a:r>
          </a:p>
          <a:p>
            <a:r>
              <a:rPr lang="pl-PL" sz="2000" dirty="0"/>
              <a:t>Choroby rodziców lub ich nieobecność w wychowywaniu dzieci;</a:t>
            </a:r>
          </a:p>
          <a:p>
            <a:r>
              <a:rPr lang="pl-PL" sz="2000" dirty="0"/>
              <a:t>Kontakty dziecka z podkulturą dewiacyjną;</a:t>
            </a:r>
          </a:p>
          <a:p>
            <a:r>
              <a:rPr lang="pl-PL" sz="2000" dirty="0"/>
              <a:t>Brak sukcesów szkolnych dziecka;</a:t>
            </a:r>
          </a:p>
          <a:p>
            <a:r>
              <a:rPr lang="pl-PL" sz="2000" dirty="0"/>
              <a:t>Stygmatyzujące oddziaływanie instytucji wykrywania, napiętnowania i eliminowania dewiacji (policja, sąd, zakład poprawczy);</a:t>
            </a:r>
          </a:p>
          <a:p>
            <a:r>
              <a:rPr lang="pl-PL" sz="2000" dirty="0"/>
              <a:t>Społeczna blokada aspiracji jednostki (brak środków do realizacji aspiracji);</a:t>
            </a:r>
          </a:p>
          <a:p>
            <a:r>
              <a:rPr lang="pl-PL" sz="2000" dirty="0"/>
              <a:t>Zaburzona struktura osobowości, niska samoocena, niezrównoważenie emocjonalne;</a:t>
            </a:r>
          </a:p>
          <a:p>
            <a:r>
              <a:rPr lang="pl-PL" sz="2000" dirty="0"/>
              <a:t>Zaburzenia psychosomatyczne (nadpobudliwość, stereotypie, konwulsje);</a:t>
            </a:r>
          </a:p>
          <a:p>
            <a:r>
              <a:rPr lang="pl-PL" sz="2000" dirty="0"/>
              <a:t>Odtrącenie emocjonalne dziecka.</a:t>
            </a:r>
          </a:p>
        </p:txBody>
      </p:sp>
    </p:spTree>
    <p:extLst>
      <p:ext uri="{BB962C8B-B14F-4D97-AF65-F5344CB8AC3E}">
        <p14:creationId xmlns:p14="http://schemas.microsoft.com/office/powerpoint/2010/main" val="10653001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2114</Words>
  <Application>Microsoft Office PowerPoint</Application>
  <PresentationFormat>Panoramiczny</PresentationFormat>
  <Paragraphs>155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Arial</vt:lpstr>
      <vt:lpstr>Roboto</vt:lpstr>
      <vt:lpstr>Trebuchet MS</vt:lpstr>
      <vt:lpstr>Wingdings 3</vt:lpstr>
      <vt:lpstr>Faseta</vt:lpstr>
      <vt:lpstr>Dziecko                        z niedostosowaniem społecznym</vt:lpstr>
      <vt:lpstr>Definicja zagadnienia</vt:lpstr>
      <vt:lpstr>Prezentacja programu PowerPoint</vt:lpstr>
      <vt:lpstr>Inne określenia niedostosowania społecznego</vt:lpstr>
      <vt:lpstr>Inne określenia niedostosowania społecznego</vt:lpstr>
      <vt:lpstr>Prezentacja programu PowerPoint</vt:lpstr>
      <vt:lpstr> Geneza nieprzystosowania społecznego</vt:lpstr>
      <vt:lpstr>Geneza nieprzystosowania społecznego</vt:lpstr>
      <vt:lpstr>Geneza nieprzystosowania społecznego</vt:lpstr>
      <vt:lpstr>Przedszkolaki pod lupą</vt:lpstr>
      <vt:lpstr>Prezentacja programu PowerPoint</vt:lpstr>
      <vt:lpstr>Prezentacja programu PowerPoint</vt:lpstr>
      <vt:lpstr>Prezentacja programu PowerPoint</vt:lpstr>
      <vt:lpstr>Prezentacja programu PowerPoint</vt:lpstr>
      <vt:lpstr>Objawy niedostosowania</vt:lpstr>
      <vt:lpstr>Rodzaje niedostosowania społecznego (podział wg Konopnickiego): </vt:lpstr>
      <vt:lpstr>Prezentacja programu PowerPoint</vt:lpstr>
      <vt:lpstr>Prezentacja programu PowerPoint</vt:lpstr>
      <vt:lpstr>Typy zaburzonych postaw społecznych wg Karen Horney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Skala Nieprzystosowania Społecznego </vt:lpstr>
      <vt:lpstr>Skala Nieprzystosowania Społecznego </vt:lpstr>
      <vt:lpstr>Objawy i czynniki niedostosowania społecznego</vt:lpstr>
      <vt:lpstr>Prezentacja programu PowerPoint</vt:lpstr>
      <vt:lpstr>Bibliografia: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Dziecko                        z niedostosowaniem społecznym</dc:title>
  <dc:creator>Lenovo</dc:creator>
  <cp:lastModifiedBy>Admin</cp:lastModifiedBy>
  <cp:revision>4</cp:revision>
  <dcterms:created xsi:type="dcterms:W3CDTF">2021-10-10T05:11:41Z</dcterms:created>
  <dcterms:modified xsi:type="dcterms:W3CDTF">2024-04-24T09:25:45Z</dcterms:modified>
</cp:coreProperties>
</file>