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3" r:id="rId3"/>
    <p:sldId id="292" r:id="rId4"/>
    <p:sldId id="278" r:id="rId5"/>
    <p:sldId id="288" r:id="rId6"/>
    <p:sldId id="289" r:id="rId7"/>
    <p:sldId id="290" r:id="rId8"/>
    <p:sldId id="296" r:id="rId9"/>
    <p:sldId id="291" r:id="rId10"/>
    <p:sldId id="279" r:id="rId11"/>
    <p:sldId id="295" r:id="rId12"/>
    <p:sldId id="280" r:id="rId13"/>
    <p:sldId id="281" r:id="rId14"/>
    <p:sldId id="294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4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C2BEF-D138-4CBC-9DEF-97FDEFE6F22C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F85EA-1CF5-407F-9B7A-FE72638943F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954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633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4641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497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342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9558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448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906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752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72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43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299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CF33F-8C09-4AC6-B910-6BD258056247}" type="datetimeFigureOut">
              <a:rPr lang="sk-SK" smtClean="0"/>
              <a:t>24. 11. 2020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1EBBB-6AF8-47D3-AF4E-C838127056E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1686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1"/>
            <a:ext cx="7772400" cy="71931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HUBY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 descr="Na záhrade môžete pestovať huby z mycé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719316"/>
            <a:ext cx="9001000" cy="613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0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atuška\Documents\Obrázky Škola\Huby\Hríb dubový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2949" y="3307511"/>
            <a:ext cx="3517145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tuška\Documents\Obrázky Škola\Huby\Kozák brezový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328" cy="41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6525234" y="6287239"/>
            <a:ext cx="16725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Hríb dubový - dubák</a:t>
            </a:r>
            <a:endParaRPr lang="sk-SK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31833" y="3856389"/>
            <a:ext cx="13425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Kozák brezový</a:t>
            </a:r>
            <a:endParaRPr lang="sk-SK" sz="1400" dirty="0"/>
          </a:p>
        </p:txBody>
      </p:sp>
      <p:pic>
        <p:nvPicPr>
          <p:cNvPr id="2052" name="Picture 4" descr="Kozák osikový. - Flog.sk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752" y="2984272"/>
            <a:ext cx="3079064" cy="391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lokTextu 14"/>
          <p:cNvSpPr txBox="1"/>
          <p:nvPr/>
        </p:nvSpPr>
        <p:spPr>
          <a:xfrm>
            <a:off x="3779912" y="6550223"/>
            <a:ext cx="13425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Kozák </a:t>
            </a:r>
            <a:r>
              <a:rPr lang="sk-SK" sz="1400" dirty="0" smtClean="0"/>
              <a:t>osikový</a:t>
            </a:r>
            <a:endParaRPr lang="sk-SK" sz="1400" dirty="0"/>
          </a:p>
        </p:txBody>
      </p:sp>
      <p:pic>
        <p:nvPicPr>
          <p:cNvPr id="2054" name="Picture 6" descr="hríb smrekový - Flog.sk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2752" y="0"/>
            <a:ext cx="430124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lokTextu 16"/>
          <p:cNvSpPr txBox="1"/>
          <p:nvPr/>
        </p:nvSpPr>
        <p:spPr>
          <a:xfrm>
            <a:off x="7447520" y="2924944"/>
            <a:ext cx="16725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Hríb </a:t>
            </a:r>
            <a:r>
              <a:rPr lang="sk-SK" sz="1400" dirty="0" smtClean="0"/>
              <a:t>smrekový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29280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Katuška\Documents\Obrázky Škola\Huby\Suchohrí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2228" y="3717032"/>
            <a:ext cx="3812179" cy="30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Katuška\Documents\Obrázky Škola\Huby\Hríb satanský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3" y="2914"/>
            <a:ext cx="4355976" cy="32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9340" y="2636912"/>
            <a:ext cx="11835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Hríb satanský - satan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6876256" y="6465723"/>
            <a:ext cx="11835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Suchohríb</a:t>
            </a:r>
            <a:endParaRPr lang="sk-SK" sz="1400" dirty="0"/>
          </a:p>
        </p:txBody>
      </p:sp>
      <p:pic>
        <p:nvPicPr>
          <p:cNvPr id="2050" name="Picture 2" descr="masliaky - H�ada� Googlom | Stuffed mushrooms, Vegetables, Food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389123"/>
            <a:ext cx="3312368" cy="30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okTextu 12"/>
          <p:cNvSpPr txBox="1"/>
          <p:nvPr/>
        </p:nvSpPr>
        <p:spPr>
          <a:xfrm>
            <a:off x="971600" y="6093296"/>
            <a:ext cx="7679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Masliak</a:t>
            </a:r>
            <a:endParaRPr lang="sk-SK" sz="1400" dirty="0"/>
          </a:p>
        </p:txBody>
      </p:sp>
      <p:pic>
        <p:nvPicPr>
          <p:cNvPr id="2056" name="Picture 8" descr="Nahuby.sk - Fotografia - podhríb žlčový Tylopilus felleus (Bull.) P. Karst.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2159" y="8280"/>
            <a:ext cx="3248797" cy="35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lokTextu 17"/>
          <p:cNvSpPr txBox="1"/>
          <p:nvPr/>
        </p:nvSpPr>
        <p:spPr>
          <a:xfrm>
            <a:off x="8027763" y="3003563"/>
            <a:ext cx="7571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Podhríb</a:t>
            </a:r>
            <a:r>
              <a:rPr lang="sk-SK" sz="1400" dirty="0" smtClean="0"/>
              <a:t> žlčový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8961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rest time lapse growing mushrooms Fungi poisonous thekidshouldseethis •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tuška\Documents\Obrázky Škola\Huby\Muchotrávka tigrovaná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48" y="3028357"/>
            <a:ext cx="3017292" cy="332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atuška\Documents\Obrázky Škola\Huby\Muchotrávka zelená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2891462"/>
            <a:ext cx="2827910" cy="371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atuška\Documents\Obrázky Škola\Huby\Bedľa vysoká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518" y="2891462"/>
            <a:ext cx="2695482" cy="35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Katuška\Documents\Obrázky Škola\Huby\Muchotrávka červená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364832" cy="247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5727994" y="2204864"/>
            <a:ext cx="11835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Muchotrávka červená</a:t>
            </a:r>
            <a:endParaRPr lang="sk-SK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1948248" y="5589240"/>
            <a:ext cx="11835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Muchotrávka tigrovaná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5136198" y="5962218"/>
            <a:ext cx="11835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Muchotrávka zelená</a:t>
            </a:r>
            <a:endParaRPr lang="sk-SK" sz="1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8028384" y="5589240"/>
            <a:ext cx="11835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Bedľa vysoká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1327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Katuška\Documents\Obrázky Škola\Huby\Tanečnic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728" y="116632"/>
            <a:ext cx="4315764" cy="324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Katuška\Documents\Obrázky Škola\Huby\Rýdzik pravý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155986"/>
            <a:ext cx="3585095" cy="26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Katuška\Documents\Obrázky Škola\Huby\Kuriatko jedlé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728" y="3508811"/>
            <a:ext cx="4329233" cy="32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Nahuby.sk - Fotografia - pečiarka poľná Agaricus campestris L.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91" y="0"/>
            <a:ext cx="363426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2555776" y="2456501"/>
            <a:ext cx="151216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Pečiarka poľná </a:t>
            </a:r>
            <a:r>
              <a:rPr lang="sk-SK" sz="1400" dirty="0" smtClean="0"/>
              <a:t>– šampiňón</a:t>
            </a:r>
          </a:p>
          <a:p>
            <a:r>
              <a:rPr lang="sk-SK" sz="1400" dirty="0" smtClean="0"/>
              <a:t>- </a:t>
            </a:r>
            <a:r>
              <a:rPr lang="sk-SK" sz="1400" dirty="0" err="1" smtClean="0"/>
              <a:t>champignon</a:t>
            </a:r>
            <a:r>
              <a:rPr lang="sk-SK" sz="1400" dirty="0" smtClean="0"/>
              <a:t> 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7524328" y="2744268"/>
            <a:ext cx="11835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Tanečnica poľná - špička</a:t>
            </a:r>
            <a:endParaRPr lang="sk-SK" sz="1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4775728" y="5949280"/>
            <a:ext cx="11835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Kuriatko jedlé</a:t>
            </a:r>
            <a:endParaRPr lang="sk-SK" sz="1400" dirty="0"/>
          </a:p>
        </p:txBody>
      </p:sp>
      <p:sp>
        <p:nvSpPr>
          <p:cNvPr id="13" name="BlokTextu 12"/>
          <p:cNvSpPr txBox="1"/>
          <p:nvPr/>
        </p:nvSpPr>
        <p:spPr>
          <a:xfrm>
            <a:off x="3059832" y="6232516"/>
            <a:ext cx="11835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Rýdzik pravý</a:t>
            </a:r>
            <a:endParaRPr lang="sk-SK" sz="1400" dirty="0"/>
          </a:p>
        </p:txBody>
      </p:sp>
      <p:pic>
        <p:nvPicPr>
          <p:cNvPr id="7170" name="Picture 2" descr="Chutné šampiňóny si môžete vypestovať aj doma: ako na to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352"/>
            <a:ext cx="2555776" cy="16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8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huby.sk - Fotografia - vatovec obrovský Calvatia gigantea (Batsch) Lloy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199"/>
            <a:ext cx="4067944" cy="30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840" y="34751"/>
            <a:ext cx="1512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Vatovec</a:t>
            </a:r>
            <a:r>
              <a:rPr lang="sk-SK" sz="1400" dirty="0" smtClean="0"/>
              <a:t> obrovský</a:t>
            </a:r>
            <a:endParaRPr lang="sk-SK" sz="1400" dirty="0"/>
          </a:p>
        </p:txBody>
      </p:sp>
      <p:pic>
        <p:nvPicPr>
          <p:cNvPr id="3076" name="Picture 4" descr="Nahuby.sk - Fotografia - hnojník obyčajný-hnojník obecný Coprinus comatus  (O.F. Müll.) Pers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18832"/>
            <a:ext cx="4190183" cy="3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7654964" y="116632"/>
            <a:ext cx="1512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Hnojník</a:t>
            </a:r>
            <a:r>
              <a:rPr lang="sk-SK" sz="1400" dirty="0" smtClean="0"/>
              <a:t> obyčajný</a:t>
            </a:r>
            <a:endParaRPr lang="sk-SK" sz="1400" dirty="0"/>
          </a:p>
        </p:txBody>
      </p:sp>
      <p:pic>
        <p:nvPicPr>
          <p:cNvPr id="3078" name="Picture 6" descr="Lékárnička z lesa: Jaké druhy hub najdeme v lese zjara | 100+1 zahraniční  zajímavo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8960"/>
            <a:ext cx="4811349" cy="3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2123728" y="6338421"/>
            <a:ext cx="15121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Ohnivec</a:t>
            </a:r>
            <a:r>
              <a:rPr lang="sk-SK" sz="1400" dirty="0" smtClean="0"/>
              <a:t> šarlátový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1761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sk-SK" b="1" dirty="0" smtClean="0"/>
              <a:t>STAVBA HUBY</a:t>
            </a:r>
            <a:endParaRPr lang="sk-SK" b="1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504" y="1268760"/>
            <a:ext cx="7848872" cy="5238998"/>
            <a:chOff x="107504" y="1484784"/>
            <a:chExt cx="7848872" cy="5238998"/>
          </a:xfrm>
        </p:grpSpPr>
        <p:pic>
          <p:nvPicPr>
            <p:cNvPr id="3074" name="Picture 2" descr="Mr. Cox's Websit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5576" y="1484784"/>
              <a:ext cx="7200800" cy="5238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BlokTextu 3"/>
            <p:cNvSpPr txBox="1"/>
            <p:nvPr/>
          </p:nvSpPr>
          <p:spPr>
            <a:xfrm>
              <a:off x="4788024" y="3356992"/>
              <a:ext cx="17281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2800" dirty="0" smtClean="0"/>
                <a:t>Hlúbik</a:t>
              </a:r>
              <a:endParaRPr lang="sk-SK" sz="2800" dirty="0"/>
            </a:p>
          </p:txBody>
        </p:sp>
        <p:sp>
          <p:nvSpPr>
            <p:cNvPr id="6" name="BlokTextu 5"/>
            <p:cNvSpPr txBox="1"/>
            <p:nvPr/>
          </p:nvSpPr>
          <p:spPr>
            <a:xfrm>
              <a:off x="6012160" y="1504341"/>
              <a:ext cx="17281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2800" dirty="0" smtClean="0"/>
                <a:t>Klobúk</a:t>
              </a:r>
              <a:endParaRPr lang="sk-SK" sz="2800" dirty="0"/>
            </a:p>
          </p:txBody>
        </p:sp>
        <p:sp>
          <p:nvSpPr>
            <p:cNvPr id="7" name="BlokTextu 6"/>
            <p:cNvSpPr txBox="1"/>
            <p:nvPr/>
          </p:nvSpPr>
          <p:spPr>
            <a:xfrm>
              <a:off x="107504" y="5181104"/>
              <a:ext cx="17281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2800" dirty="0" smtClean="0"/>
                <a:t>Podhubie</a:t>
              </a:r>
              <a:endParaRPr lang="sk-SK" sz="2800" dirty="0"/>
            </a:p>
          </p:txBody>
        </p:sp>
        <p:sp>
          <p:nvSpPr>
            <p:cNvPr id="8" name="BlokTextu 7"/>
            <p:cNvSpPr txBox="1"/>
            <p:nvPr/>
          </p:nvSpPr>
          <p:spPr>
            <a:xfrm>
              <a:off x="251520" y="2970530"/>
              <a:ext cx="17281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2800" dirty="0" smtClean="0"/>
                <a:t>Plodnica</a:t>
              </a:r>
              <a:endParaRPr lang="sk-SK" sz="2800" dirty="0"/>
            </a:p>
          </p:txBody>
        </p:sp>
        <p:sp>
          <p:nvSpPr>
            <p:cNvPr id="5" name="Ľavá zložená zátvorka 4"/>
            <p:cNvSpPr/>
            <p:nvPr/>
          </p:nvSpPr>
          <p:spPr>
            <a:xfrm>
              <a:off x="1691680" y="1504341"/>
              <a:ext cx="864096" cy="343682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BlokTextu 9"/>
            <p:cNvSpPr txBox="1"/>
            <p:nvPr/>
          </p:nvSpPr>
          <p:spPr>
            <a:xfrm>
              <a:off x="6084168" y="3429000"/>
              <a:ext cx="17281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2800" dirty="0" smtClean="0"/>
                <a:t>Výtrusy</a:t>
              </a:r>
              <a:endParaRPr lang="sk-SK" sz="2800" dirty="0"/>
            </a:p>
          </p:txBody>
        </p:sp>
        <p:sp>
          <p:nvSpPr>
            <p:cNvPr id="9" name="Ovál 8"/>
            <p:cNvSpPr/>
            <p:nvPr/>
          </p:nvSpPr>
          <p:spPr>
            <a:xfrm>
              <a:off x="5076056" y="270892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Ovál 11"/>
            <p:cNvSpPr/>
            <p:nvPr/>
          </p:nvSpPr>
          <p:spPr>
            <a:xfrm>
              <a:off x="5436096" y="299695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vál 12"/>
            <p:cNvSpPr/>
            <p:nvPr/>
          </p:nvSpPr>
          <p:spPr>
            <a:xfrm>
              <a:off x="5380856" y="270892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Ovál 13"/>
            <p:cNvSpPr/>
            <p:nvPr/>
          </p:nvSpPr>
          <p:spPr>
            <a:xfrm>
              <a:off x="5796136" y="316612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Ovál 14"/>
            <p:cNvSpPr/>
            <p:nvPr/>
          </p:nvSpPr>
          <p:spPr>
            <a:xfrm>
              <a:off x="5685656" y="292494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Ovál 15"/>
            <p:cNvSpPr/>
            <p:nvPr/>
          </p:nvSpPr>
          <p:spPr>
            <a:xfrm>
              <a:off x="6012160" y="285293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Ovál 16"/>
            <p:cNvSpPr/>
            <p:nvPr/>
          </p:nvSpPr>
          <p:spPr>
            <a:xfrm>
              <a:off x="5990456" y="314096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Ovál 17"/>
            <p:cNvSpPr/>
            <p:nvPr/>
          </p:nvSpPr>
          <p:spPr>
            <a:xfrm>
              <a:off x="6516216" y="33569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vál 18"/>
            <p:cNvSpPr/>
            <p:nvPr/>
          </p:nvSpPr>
          <p:spPr>
            <a:xfrm>
              <a:off x="6295256" y="278092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0" name="BlokTextu 19"/>
          <p:cNvSpPr txBox="1"/>
          <p:nvPr/>
        </p:nvSpPr>
        <p:spPr>
          <a:xfrm>
            <a:off x="6331260" y="2060848"/>
            <a:ext cx="27580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400" dirty="0" err="1" smtClean="0"/>
              <a:t>Výtrusorodá</a:t>
            </a:r>
            <a:r>
              <a:rPr lang="sk-SK" sz="2400" dirty="0" smtClean="0"/>
              <a:t> vrstva</a:t>
            </a:r>
            <a:endParaRPr lang="sk-SK" sz="2400" dirty="0"/>
          </a:p>
        </p:txBody>
      </p:sp>
      <p:cxnSp>
        <p:nvCxnSpPr>
          <p:cNvPr id="26" name="Rovná spojovacia šípka 25"/>
          <p:cNvCxnSpPr/>
          <p:nvPr/>
        </p:nvCxnSpPr>
        <p:spPr>
          <a:xfrm flipH="1" flipV="1">
            <a:off x="5832140" y="2298068"/>
            <a:ext cx="648072" cy="115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1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k-SK" b="1" dirty="0" smtClean="0"/>
              <a:t>HUBY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HUBY S PLODNICOU</a:t>
            </a:r>
          </a:p>
          <a:p>
            <a:pPr>
              <a:buFontTx/>
              <a:buChar char="-"/>
            </a:pPr>
            <a:r>
              <a:rPr lang="sk-SK" dirty="0"/>
              <a:t>Rozkladné – rozkladajú odumreté rastliny</a:t>
            </a:r>
          </a:p>
          <a:p>
            <a:pPr>
              <a:buFontTx/>
              <a:buChar char="-"/>
            </a:pPr>
            <a:r>
              <a:rPr lang="sk-SK" dirty="0"/>
              <a:t>Symbiotické – spolunažívajú s rastlinami</a:t>
            </a:r>
          </a:p>
          <a:p>
            <a:pPr>
              <a:buFontTx/>
              <a:buChar char="-"/>
            </a:pPr>
            <a:r>
              <a:rPr lang="sk-SK" dirty="0"/>
              <a:t>Parazitické – berú živiny živým rastlinám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0242" name="Picture 2" descr="Nebezpečné huby v našich leso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0294" y="0"/>
            <a:ext cx="2553705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0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6" name="Picture 22" descr="plávka modrastá Russula cyanoxantha (Schaeff.) Fr. | Bird bath, Outdoor  decor, Dec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51" y="-770"/>
            <a:ext cx="2707174" cy="180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esné huby a&amp;nbsp;lišajníky - O ško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928" y="116632"/>
            <a:ext cx="319907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ahuby.sk - Fotografia - prášnica bradavičnatá/Pýchavka obecná Lycoperdon  perlatum Pers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2714625" cy="22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Obrázek - Hydnum repandum (lišák zprohýbaný) | BioLib.cz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4087619"/>
            <a:ext cx="3593133" cy="26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mrčok jedlý - Fotografia - Fotogaléria | ePhoto.sk - foto, fotografie,  fotoaparát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3" y="1916832"/>
            <a:ext cx="284565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Ešte je len máj, hubári už majú raj: Uvidíte, aké giganty drží v rukách  Jozef, obídu vás mdloby! Fotografia č.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675" y="188640"/>
            <a:ext cx="271016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Atlas škodcov lesa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9310" y="2709168"/>
            <a:ext cx="2748693" cy="18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oubaření - Atlas hub - Hadovka smrdutá (Phallus impudicus)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414657"/>
            <a:ext cx="2088232" cy="242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ericium clathroides Pictures, Coral Tooth Images, Nature Wildlife Photos |  NaturePhoto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2651" y="4634510"/>
            <a:ext cx="3321349" cy="19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48048" y="1494781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Plávka</a:t>
            </a:r>
            <a:endParaRPr lang="sk-SK" sz="1400" dirty="0"/>
          </a:p>
        </p:txBody>
      </p:sp>
      <p:sp>
        <p:nvSpPr>
          <p:cNvPr id="16" name="BlokTextu 15"/>
          <p:cNvSpPr txBox="1"/>
          <p:nvPr/>
        </p:nvSpPr>
        <p:spPr>
          <a:xfrm>
            <a:off x="4662238" y="1568629"/>
            <a:ext cx="88803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Kuriatko</a:t>
            </a:r>
            <a:endParaRPr lang="sk-SK" sz="1400" dirty="0"/>
          </a:p>
        </p:txBody>
      </p:sp>
      <p:sp>
        <p:nvSpPr>
          <p:cNvPr id="17" name="BlokTextu 16"/>
          <p:cNvSpPr txBox="1"/>
          <p:nvPr/>
        </p:nvSpPr>
        <p:spPr>
          <a:xfrm>
            <a:off x="7956376" y="1511524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Hríb</a:t>
            </a:r>
            <a:endParaRPr lang="sk-SK" sz="1400" dirty="0"/>
          </a:p>
        </p:txBody>
      </p:sp>
      <p:sp>
        <p:nvSpPr>
          <p:cNvPr id="18" name="BlokTextu 17"/>
          <p:cNvSpPr txBox="1"/>
          <p:nvPr/>
        </p:nvSpPr>
        <p:spPr>
          <a:xfrm>
            <a:off x="107504" y="3337356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Smrčok</a:t>
            </a:r>
            <a:endParaRPr lang="sk-SK" sz="1400" dirty="0"/>
          </a:p>
        </p:txBody>
      </p:sp>
      <p:sp>
        <p:nvSpPr>
          <p:cNvPr id="19" name="BlokTextu 18"/>
          <p:cNvSpPr txBox="1"/>
          <p:nvPr/>
        </p:nvSpPr>
        <p:spPr>
          <a:xfrm>
            <a:off x="4932040" y="3933056"/>
            <a:ext cx="92389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Prášnica</a:t>
            </a:r>
            <a:endParaRPr lang="sk-SK" sz="1400" dirty="0"/>
          </a:p>
        </p:txBody>
      </p:sp>
      <p:sp>
        <p:nvSpPr>
          <p:cNvPr id="20" name="BlokTextu 19"/>
          <p:cNvSpPr txBox="1"/>
          <p:nvPr/>
        </p:nvSpPr>
        <p:spPr>
          <a:xfrm>
            <a:off x="6192423" y="2709168"/>
            <a:ext cx="11360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Práchnovec</a:t>
            </a:r>
            <a:endParaRPr lang="sk-SK" sz="1400" dirty="0"/>
          </a:p>
        </p:txBody>
      </p:sp>
      <p:sp>
        <p:nvSpPr>
          <p:cNvPr id="21" name="BlokTextu 20"/>
          <p:cNvSpPr txBox="1"/>
          <p:nvPr/>
        </p:nvSpPr>
        <p:spPr>
          <a:xfrm>
            <a:off x="168687" y="5877272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Jelenka</a:t>
            </a:r>
            <a:endParaRPr lang="sk-SK" sz="1400" dirty="0"/>
          </a:p>
        </p:txBody>
      </p:sp>
      <p:sp>
        <p:nvSpPr>
          <p:cNvPr id="22" name="BlokTextu 21"/>
          <p:cNvSpPr txBox="1"/>
          <p:nvPr/>
        </p:nvSpPr>
        <p:spPr>
          <a:xfrm>
            <a:off x="3779912" y="4427210"/>
            <a:ext cx="9323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Hadovka smradľavá</a:t>
            </a:r>
            <a:endParaRPr lang="sk-SK" sz="1400" dirty="0"/>
          </a:p>
        </p:txBody>
      </p:sp>
      <p:sp>
        <p:nvSpPr>
          <p:cNvPr id="23" name="BlokTextu 22"/>
          <p:cNvSpPr txBox="1"/>
          <p:nvPr/>
        </p:nvSpPr>
        <p:spPr>
          <a:xfrm>
            <a:off x="7483324" y="6315202"/>
            <a:ext cx="9771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Koralovec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2121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bré rady, nápady, Dobrá rada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626271"/>
            <a:ext cx="45720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5050904" cy="1143000"/>
          </a:xfrm>
        </p:spPr>
        <p:txBody>
          <a:bodyPr/>
          <a:lstStyle/>
          <a:p>
            <a:r>
              <a:rPr lang="sk-SK" b="1" dirty="0" smtClean="0"/>
              <a:t>Rozkladné huby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737" y="1196753"/>
            <a:ext cx="8229600" cy="1656184"/>
          </a:xfrm>
        </p:spPr>
        <p:txBody>
          <a:bodyPr/>
          <a:lstStyle/>
          <a:p>
            <a:r>
              <a:rPr lang="sk-SK" dirty="0" smtClean="0"/>
              <a:t>Na hnijúcich kmeňoch, </a:t>
            </a:r>
            <a:r>
              <a:rPr lang="sk-SK" dirty="0" smtClean="0"/>
              <a:t>pníkoch</a:t>
            </a:r>
          </a:p>
          <a:p>
            <a:r>
              <a:rPr lang="sk-SK" dirty="0" smtClean="0"/>
              <a:t>Čerpajú živiny z rozkladajúcej sa celulózy a drevnej hmoty</a:t>
            </a:r>
            <a:endParaRPr lang="sk-SK" dirty="0" smtClean="0"/>
          </a:p>
        </p:txBody>
      </p:sp>
      <p:pic>
        <p:nvPicPr>
          <p:cNvPr id="4098" name="Picture 2" descr="Nahuby.sk - Fotografia - podpňovka bezprsteňová Armillaria socialis (DC.)  Fayo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167" y="3717031"/>
            <a:ext cx="4179576" cy="313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aspora*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203848" cy="180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724128" y="32129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PODPŇOVKA (michalka)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917340" y="318071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Hliva ustricová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61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Symbiotické huby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/>
              <a:t>MYKORÍZA – druh symbiózy (</a:t>
            </a:r>
            <a:r>
              <a:rPr lang="sk-SK" b="1" dirty="0" err="1" smtClean="0"/>
              <a:t>huba+koreň</a:t>
            </a:r>
            <a:r>
              <a:rPr lang="sk-SK" b="1" dirty="0"/>
              <a:t>)</a:t>
            </a:r>
            <a:endParaRPr lang="sk-SK" b="1" dirty="0" smtClean="0"/>
          </a:p>
          <a:p>
            <a:r>
              <a:rPr lang="sk-SK" dirty="0" smtClean="0"/>
              <a:t>Ich podhubie spolunažíva s koreňmi stromov</a:t>
            </a:r>
          </a:p>
          <a:p>
            <a:r>
              <a:rPr lang="sk-SK" dirty="0" smtClean="0"/>
              <a:t>Navzájom si vymieňajú živiny</a:t>
            </a:r>
          </a:p>
          <a:p>
            <a:r>
              <a:rPr lang="sk-SK" dirty="0" smtClean="0"/>
              <a:t>Bez nich by stromy horšie rástli</a:t>
            </a:r>
          </a:p>
          <a:p>
            <a:pPr marL="0" indent="0">
              <a:buNone/>
            </a:pPr>
            <a:r>
              <a:rPr lang="sk-SK" i="1" dirty="0" smtClean="0"/>
              <a:t>Hríb dubový, smrekový, kozák osikový</a:t>
            </a:r>
          </a:p>
        </p:txBody>
      </p:sp>
      <p:pic>
        <p:nvPicPr>
          <p:cNvPr id="5122" name="Picture 2" descr="Beneficial Fungi for Plants | Laidback Gardener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4077071"/>
            <a:ext cx="3395289" cy="271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94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MYKORÍZA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4" descr="Top 30 Mycorrhizal Fungi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7222"/>
            <a:ext cx="9143999" cy="51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ykorhizne huby pre plodovú zelenin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077390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stávajú mykorízne huby v pôde navždy alebo nie? Poznáme odpove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751512" cy="267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e spec 'shrooms! — BAY TREE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7" y="188640"/>
            <a:ext cx="46767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ete čo sú to MYKORHÍZNE huby? | Rady pre záhradkárov | Články | Sadex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4376" y="620688"/>
            <a:ext cx="365413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sk-SK" b="1" dirty="0" smtClean="0"/>
              <a:t>Parazitické huby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059701"/>
            <a:ext cx="8229600" cy="4525963"/>
          </a:xfrm>
        </p:spPr>
        <p:txBody>
          <a:bodyPr/>
          <a:lstStyle/>
          <a:p>
            <a:r>
              <a:rPr lang="sk-SK" dirty="0" smtClean="0"/>
              <a:t>Žijú na živých kmeňoch stromov – </a:t>
            </a:r>
            <a:r>
              <a:rPr lang="sk-SK" dirty="0" smtClean="0"/>
              <a:t>drevokazné</a:t>
            </a:r>
          </a:p>
          <a:p>
            <a:r>
              <a:rPr lang="sk-SK" dirty="0" smtClean="0"/>
              <a:t>Čerpajú živiny zo živej celulózy a dreva</a:t>
            </a:r>
            <a:endParaRPr lang="sk-SK" dirty="0" smtClean="0"/>
          </a:p>
        </p:txBody>
      </p:sp>
      <p:pic>
        <p:nvPicPr>
          <p:cNvPr id="7170" name="Picture 2" descr="Nahuby.sk - Fotografia - trúdnik šupinatý Polyporus squamosus (Huds.) Fr.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" y="2155925"/>
            <a:ext cx="2843735" cy="25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údnikovec Trametes sp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509120"/>
            <a:ext cx="3128181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áchnovec kopytovitý Fomes fomentarius (L.) J.J. Kickx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2136247"/>
            <a:ext cx="3347864" cy="23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1979712" y="4388552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Trúdnik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5263374" y="4001028"/>
            <a:ext cx="13425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Práchnovec</a:t>
            </a:r>
            <a:endParaRPr lang="sk-SK" sz="1400" dirty="0"/>
          </a:p>
        </p:txBody>
      </p:sp>
      <p:pic>
        <p:nvPicPr>
          <p:cNvPr id="6146" name="Picture 2" descr="Nejedlá krása: Huby, ktoré potešia oko, ale nie žalúdok | Nový Č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9" y="4794887"/>
            <a:ext cx="3868479" cy="20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-16560" y="6523917"/>
            <a:ext cx="1132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Trúdnikovec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6660232" y="4713971"/>
            <a:ext cx="100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400" dirty="0" err="1" smtClean="0"/>
              <a:t>Chrastavka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42044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161</Words>
  <Application>Microsoft Office PowerPoint</Application>
  <PresentationFormat>Prezentácia na obrazovke (4:3)</PresentationFormat>
  <Paragraphs>61</Paragraphs>
  <Slides>14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Motív Office</vt:lpstr>
      <vt:lpstr>HUBY</vt:lpstr>
      <vt:lpstr>STAVBA HUBY</vt:lpstr>
      <vt:lpstr>HUBY</vt:lpstr>
      <vt:lpstr>Prezentácia programu PowerPoint</vt:lpstr>
      <vt:lpstr>Rozkladné huby</vt:lpstr>
      <vt:lpstr>Symbiotické huby</vt:lpstr>
      <vt:lpstr>MYKORÍZA</vt:lpstr>
      <vt:lpstr>Prezentácia programu PowerPoint</vt:lpstr>
      <vt:lpstr>Parazitické huby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HUBY</dc:title>
  <dc:creator>Katka Radvanská</dc:creator>
  <cp:lastModifiedBy>Katka Radvanská</cp:lastModifiedBy>
  <cp:revision>68</cp:revision>
  <dcterms:created xsi:type="dcterms:W3CDTF">2020-11-04T07:08:49Z</dcterms:created>
  <dcterms:modified xsi:type="dcterms:W3CDTF">2020-11-24T22:34:29Z</dcterms:modified>
</cp:coreProperties>
</file>