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8C6D9-494C-489B-882A-D9B0FF0E0477}" v="1147" dt="2023-03-16T20:21:49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92035-8D02-4C77-9646-BE4DE62C2F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3DAC2F-FF05-42E1-8090-5E02E70F2C5F}">
      <dgm:prSet/>
      <dgm:spPr/>
      <dgm:t>
        <a:bodyPr/>
        <a:lstStyle/>
        <a:p>
          <a:r>
            <a:rPr lang="pl-PL"/>
            <a:t>Wielokrotny aktor filmowy</a:t>
          </a:r>
          <a:endParaRPr lang="en-US"/>
        </a:p>
      </dgm:t>
    </dgm:pt>
    <dgm:pt modelId="{69B4C9E8-6E48-4A66-8892-8A2F1033187F}" type="parTrans" cxnId="{B989592C-29CE-47F3-86AD-2998D567E61F}">
      <dgm:prSet/>
      <dgm:spPr/>
      <dgm:t>
        <a:bodyPr/>
        <a:lstStyle/>
        <a:p>
          <a:endParaRPr lang="en-US"/>
        </a:p>
      </dgm:t>
    </dgm:pt>
    <dgm:pt modelId="{2E849D06-ECB3-4DBF-A635-28B97DE5E6CB}" type="sibTrans" cxnId="{B989592C-29CE-47F3-86AD-2998D567E61F}">
      <dgm:prSet/>
      <dgm:spPr/>
      <dgm:t>
        <a:bodyPr/>
        <a:lstStyle/>
        <a:p>
          <a:endParaRPr lang="en-US"/>
        </a:p>
      </dgm:t>
    </dgm:pt>
    <dgm:pt modelId="{DA2097EA-159C-4A4D-B9B8-1C1A6B89446E}">
      <dgm:prSet/>
      <dgm:spPr/>
      <dgm:t>
        <a:bodyPr/>
        <a:lstStyle/>
        <a:p>
          <a:r>
            <a:rPr lang="pl-PL"/>
            <a:t>Odtwórca roli Clarka Kenta / Supermana</a:t>
          </a:r>
          <a:endParaRPr lang="en-US"/>
        </a:p>
      </dgm:t>
    </dgm:pt>
    <dgm:pt modelId="{15B04B5C-4FEE-48EB-93CA-3DD39E5A4CD2}" type="parTrans" cxnId="{BAB18858-13C4-4769-A2D7-F5C616CDFD46}">
      <dgm:prSet/>
      <dgm:spPr/>
      <dgm:t>
        <a:bodyPr/>
        <a:lstStyle/>
        <a:p>
          <a:endParaRPr lang="en-US"/>
        </a:p>
      </dgm:t>
    </dgm:pt>
    <dgm:pt modelId="{275EB79F-DB8E-4F28-889B-E5746B177F4B}" type="sibTrans" cxnId="{BAB18858-13C4-4769-A2D7-F5C616CDFD46}">
      <dgm:prSet/>
      <dgm:spPr/>
      <dgm:t>
        <a:bodyPr/>
        <a:lstStyle/>
        <a:p>
          <a:endParaRPr lang="en-US"/>
        </a:p>
      </dgm:t>
    </dgm:pt>
    <dgm:pt modelId="{D02A1CDF-9831-4547-9292-82EC6322E73E}" type="pres">
      <dgm:prSet presAssocID="{B0092035-8D02-4C77-9646-BE4DE62C2F8C}" presName="diagram" presStyleCnt="0">
        <dgm:presLayoutVars>
          <dgm:dir/>
          <dgm:resizeHandles val="exact"/>
        </dgm:presLayoutVars>
      </dgm:prSet>
      <dgm:spPr/>
    </dgm:pt>
    <dgm:pt modelId="{6C2AB80B-C921-49ED-BD2A-360E5D3DF668}" type="pres">
      <dgm:prSet presAssocID="{E93DAC2F-FF05-42E1-8090-5E02E70F2C5F}" presName="node" presStyleLbl="node1" presStyleIdx="0" presStyleCnt="2">
        <dgm:presLayoutVars>
          <dgm:bulletEnabled val="1"/>
        </dgm:presLayoutVars>
      </dgm:prSet>
      <dgm:spPr/>
    </dgm:pt>
    <dgm:pt modelId="{6A068CDA-8398-49B3-A5A3-9DF4CFBE0E4F}" type="pres">
      <dgm:prSet presAssocID="{2E849D06-ECB3-4DBF-A635-28B97DE5E6CB}" presName="sibTrans" presStyleCnt="0"/>
      <dgm:spPr/>
    </dgm:pt>
    <dgm:pt modelId="{CFE77D8F-14DE-4C79-B9BD-384E298622F7}" type="pres">
      <dgm:prSet presAssocID="{DA2097EA-159C-4A4D-B9B8-1C1A6B89446E}" presName="node" presStyleLbl="node1" presStyleIdx="1" presStyleCnt="2">
        <dgm:presLayoutVars>
          <dgm:bulletEnabled val="1"/>
        </dgm:presLayoutVars>
      </dgm:prSet>
      <dgm:spPr/>
    </dgm:pt>
  </dgm:ptLst>
  <dgm:cxnLst>
    <dgm:cxn modelId="{14690216-6CF5-4485-9340-EB744596E88D}" type="presOf" srcId="{E93DAC2F-FF05-42E1-8090-5E02E70F2C5F}" destId="{6C2AB80B-C921-49ED-BD2A-360E5D3DF668}" srcOrd="0" destOrd="0" presId="urn:microsoft.com/office/officeart/2005/8/layout/default"/>
    <dgm:cxn modelId="{B989592C-29CE-47F3-86AD-2998D567E61F}" srcId="{B0092035-8D02-4C77-9646-BE4DE62C2F8C}" destId="{E93DAC2F-FF05-42E1-8090-5E02E70F2C5F}" srcOrd="0" destOrd="0" parTransId="{69B4C9E8-6E48-4A66-8892-8A2F1033187F}" sibTransId="{2E849D06-ECB3-4DBF-A635-28B97DE5E6CB}"/>
    <dgm:cxn modelId="{BAB18858-13C4-4769-A2D7-F5C616CDFD46}" srcId="{B0092035-8D02-4C77-9646-BE4DE62C2F8C}" destId="{DA2097EA-159C-4A4D-B9B8-1C1A6B89446E}" srcOrd="1" destOrd="0" parTransId="{15B04B5C-4FEE-48EB-93CA-3DD39E5A4CD2}" sibTransId="{275EB79F-DB8E-4F28-889B-E5746B177F4B}"/>
    <dgm:cxn modelId="{47A909AA-DF36-49C3-9E06-FE9B8DB7EEE2}" type="presOf" srcId="{DA2097EA-159C-4A4D-B9B8-1C1A6B89446E}" destId="{CFE77D8F-14DE-4C79-B9BD-384E298622F7}" srcOrd="0" destOrd="0" presId="urn:microsoft.com/office/officeart/2005/8/layout/default"/>
    <dgm:cxn modelId="{C54E34E9-D9FA-4E2B-ACC6-454076997ECF}" type="presOf" srcId="{B0092035-8D02-4C77-9646-BE4DE62C2F8C}" destId="{D02A1CDF-9831-4547-9292-82EC6322E73E}" srcOrd="0" destOrd="0" presId="urn:microsoft.com/office/officeart/2005/8/layout/default"/>
    <dgm:cxn modelId="{6ACE8B58-2E47-4B8A-8652-ACE2E200C3DE}" type="presParOf" srcId="{D02A1CDF-9831-4547-9292-82EC6322E73E}" destId="{6C2AB80B-C921-49ED-BD2A-360E5D3DF668}" srcOrd="0" destOrd="0" presId="urn:microsoft.com/office/officeart/2005/8/layout/default"/>
    <dgm:cxn modelId="{D90A1BB8-0392-424D-838A-06E88AB331DB}" type="presParOf" srcId="{D02A1CDF-9831-4547-9292-82EC6322E73E}" destId="{6A068CDA-8398-49B3-A5A3-9DF4CFBE0E4F}" srcOrd="1" destOrd="0" presId="urn:microsoft.com/office/officeart/2005/8/layout/default"/>
    <dgm:cxn modelId="{660791BD-CC77-41CA-8A54-797E5A896EE6}" type="presParOf" srcId="{D02A1CDF-9831-4547-9292-82EC6322E73E}" destId="{CFE77D8F-14DE-4C79-B9BD-384E298622F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AB80B-C921-49ED-BD2A-360E5D3DF668}">
      <dsp:nvSpPr>
        <dsp:cNvPr id="0" name=""/>
        <dsp:cNvSpPr/>
      </dsp:nvSpPr>
      <dsp:spPr>
        <a:xfrm>
          <a:off x="829536" y="564"/>
          <a:ext cx="4219439" cy="253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/>
            <a:t>Wielokrotny aktor filmowy</a:t>
          </a:r>
          <a:endParaRPr lang="en-US" sz="4600" kern="1200"/>
        </a:p>
      </dsp:txBody>
      <dsp:txXfrm>
        <a:off x="829536" y="564"/>
        <a:ext cx="4219439" cy="2531663"/>
      </dsp:txXfrm>
    </dsp:sp>
    <dsp:sp modelId="{CFE77D8F-14DE-4C79-B9BD-384E298622F7}">
      <dsp:nvSpPr>
        <dsp:cNvPr id="0" name=""/>
        <dsp:cNvSpPr/>
      </dsp:nvSpPr>
      <dsp:spPr>
        <a:xfrm>
          <a:off x="829536" y="2954171"/>
          <a:ext cx="4219439" cy="253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/>
            <a:t>Odtwórca roli Clarka Kenta / Supermana</a:t>
          </a:r>
          <a:endParaRPr lang="en-US" sz="4600" kern="1200"/>
        </a:p>
      </dsp:txBody>
      <dsp:txXfrm>
        <a:off x="829536" y="2954171"/>
        <a:ext cx="4219439" cy="253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Samotna osoba stojąca na spowitej mgłą wyszczerbionej górze">
            <a:extLst>
              <a:ext uri="{FF2B5EF4-FFF2-40B4-BE49-F238E27FC236}">
                <a16:creationId xmlns:a16="http://schemas.microsoft.com/office/drawing/2014/main" id="{D7C291D7-B49B-A659-D285-46470FC5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" t="28369" r="6493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A3C114-644A-013C-AFA9-BF0A7653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Sławne Osoby Niepełnosprawne</a:t>
            </a:r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36A8A78-AF67-1AA5-B24D-2576317A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pl-PL" sz="4000">
                <a:cs typeface="Calibri Light"/>
              </a:rPr>
              <a:t>Kochał nie tylko aktorstwo.</a:t>
            </a:r>
            <a:endParaRPr lang="pl-PL" sz="40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FF7AB-7397-AE35-63D2-35FD4B84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Łączył karierę filmową z zamiłowaniem do zawodów jeździeckich.</a:t>
            </a:r>
          </a:p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Ta pasja w pewnym momencie pokazała swoje prawdziwe oblicze.</a:t>
            </a:r>
          </a:p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Na jednej ze swoich przejażdżek doznał bardzo poważnej kontuzji.</a:t>
            </a:r>
          </a:p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doznał urazu rdzenia kręgowego, w efekcie którego do końca życia był sparaliżowany i oddychał przez respirator.</a:t>
            </a:r>
            <a:endParaRPr lang="pl-PL">
              <a:solidFill>
                <a:schemeClr val="tx1">
                  <a:alpha val="80000"/>
                </a:schemeClr>
              </a:solidFill>
            </a:endParaRPr>
          </a:p>
          <a:p>
            <a:endParaRPr lang="pl-PL" sz="24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24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6BF759-2231-D553-C70A-F8BF02BF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Janina Ochojska</a:t>
            </a:r>
          </a:p>
          <a:p>
            <a:endParaRPr lang="pl-PL" sz="40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Obraz 4" descr="Obraz zawierający osoba, rura&#10;&#10;Opis wygenerowany automatycznie">
            <a:extLst>
              <a:ext uri="{FF2B5EF4-FFF2-40B4-BE49-F238E27FC236}">
                <a16:creationId xmlns:a16="http://schemas.microsoft.com/office/drawing/2014/main" id="{57672B02-3221-AD07-6173-2D2BF642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5768D6-4848-5D78-FE8D-2BCFFF60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aseline="30000" dirty="0" err="1">
                <a:solidFill>
                  <a:schemeClr val="bg1"/>
                </a:solidFill>
                <a:cs typeface="Calibri"/>
              </a:rPr>
              <a:t>Urodzona</a:t>
            </a:r>
            <a:r>
              <a:rPr lang="en-US" sz="4000" baseline="30000" dirty="0">
                <a:solidFill>
                  <a:schemeClr val="bg1"/>
                </a:solidFill>
                <a:cs typeface="Calibri"/>
              </a:rPr>
              <a:t> 12 </a:t>
            </a:r>
            <a:r>
              <a:rPr lang="en-US" sz="4000" baseline="30000" dirty="0" err="1">
                <a:solidFill>
                  <a:schemeClr val="bg1"/>
                </a:solidFill>
                <a:cs typeface="Calibri"/>
              </a:rPr>
              <a:t>marca</a:t>
            </a:r>
            <a:r>
              <a:rPr lang="en-US" sz="4000" baseline="30000" dirty="0">
                <a:solidFill>
                  <a:schemeClr val="bg1"/>
                </a:solidFill>
                <a:cs typeface="Calibri"/>
              </a:rPr>
              <a:t> 1955 w </a:t>
            </a:r>
            <a:r>
              <a:rPr lang="en-US" sz="4000" baseline="30000" dirty="0" err="1">
                <a:solidFill>
                  <a:schemeClr val="bg1"/>
                </a:solidFill>
                <a:cs typeface="Calibri"/>
              </a:rPr>
              <a:t>Gdańsku</a:t>
            </a:r>
            <a:endParaRPr lang="en-US" sz="4000" baseline="300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EFCD68-9DA1-A94E-166A-A0D5CD4B8904}"/>
              </a:ext>
            </a:extLst>
          </p:cNvPr>
          <p:cNvSpPr txBox="1"/>
          <p:nvPr/>
        </p:nvSpPr>
        <p:spPr>
          <a:xfrm>
            <a:off x="5289331" y="230702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645A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649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3F18BA-779E-E427-9D62-8011C1F0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  <a:cs typeface="Calibri Light"/>
              </a:rPr>
              <a:t>Jest uczoną ale też pomaga.</a:t>
            </a:r>
            <a:endParaRPr lang="pl-PL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8F708F-669E-3A34-06BB-3F8066629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Janina Ochojska w 1980 roku ukończyła astronomię na Uniwersytecie Mikołaja Kopernika w Toruniu.</a:t>
            </a:r>
          </a:p>
          <a:p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W latach 70. była związana z opozycją demokratyczną i działała w „Solidarności”.</a:t>
            </a:r>
          </a:p>
          <a:p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W 1984 wyjechała na operację do Francji, gdzie zetknęła się z ideą pomocy humanitarnej. Jako wolontariuszka działała dla organizacji społecznej „EquiLibre”, wyszukując kontakty i koordynując pomoc dla Polski.</a:t>
            </a:r>
          </a:p>
          <a:p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W 1992 zorganizowała konwój polskiej pomocy dla mieszkańców Sarajewa. W tym samym roku założyła Polską Akcję Humanitarną.</a:t>
            </a:r>
            <a:endParaRPr lang="pl-PL" sz="200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999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47F5C5-DC63-94FF-DE87-1D22CA90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bg1"/>
                </a:solidFill>
                <a:cs typeface="Calibri Light"/>
              </a:rPr>
              <a:t>Od wczesnego dzieciństwa choruje na </a:t>
            </a:r>
            <a:endParaRPr lang="pl-PL">
              <a:solidFill>
                <a:schemeClr val="bg1"/>
              </a:solidFill>
            </a:endParaRPr>
          </a:p>
        </p:txBody>
      </p:sp>
      <p:grpSp>
        <p:nvGrpSpPr>
          <p:cNvPr id="32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4F419C-4C74-9F87-1D79-DAF47765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cs typeface="Calibri"/>
              </a:rPr>
              <a:t>Chorobę Heinego-Medina która polega na 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nagminnym zapaleniem rogów przednich rdzenia kręgowego czyli nieodwracalnie niszczenie zwoi nerwowych, które odpowiadają za unerwienie mięśni, co prowadzi do ich trwałego porażenia oraz kalectwa. 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85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199" y="412819"/>
            <a:ext cx="4826795" cy="3160536"/>
          </a:xfrm>
        </p:spPr>
        <p:txBody>
          <a:bodyPr>
            <a:normAutofit/>
          </a:bodyPr>
          <a:lstStyle/>
          <a:p>
            <a:pPr algn="l"/>
            <a:r>
              <a:rPr lang="pl-PL" sz="7200" dirty="0">
                <a:solidFill>
                  <a:schemeClr val="bg1"/>
                </a:solidFill>
                <a:latin typeface="Calibri Light"/>
                <a:cs typeface="Calibri Light"/>
              </a:rPr>
              <a:t>Stephen Hawking</a:t>
            </a:r>
            <a:endParaRPr lang="pl-PL" sz="7200">
              <a:solidFill>
                <a:schemeClr val="bg1"/>
              </a:solidFill>
            </a:endParaRPr>
          </a:p>
          <a:p>
            <a:pPr algn="l"/>
            <a:endParaRPr lang="pl-PL" sz="72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5024" y="2903318"/>
            <a:ext cx="4830283" cy="310536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buChar char="•"/>
            </a:pP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urodzony 8 stycznia 1942r. w Oksfordzie</a:t>
            </a:r>
          </a:p>
          <a:p>
            <a:pPr marL="342900" indent="-342900" algn="l">
              <a:buChar char="•"/>
            </a:pP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Zmarł 14 marca 2018 w Cambridge</a:t>
            </a:r>
            <a:endParaRPr lang="pl-PL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az 5" descr="Obraz zawierający osoba, człowiek, projektor&#10;&#10;Opis wygenerowany automatycznie">
            <a:extLst>
              <a:ext uri="{FF2B5EF4-FFF2-40B4-BE49-F238E27FC236}">
                <a16:creationId xmlns:a16="http://schemas.microsoft.com/office/drawing/2014/main" id="{6B79330C-4703-57CB-7FE0-2F0731EA1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" r="14008" b="-3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78C858-2960-0CCC-E539-D273DDE3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pl-PL" sz="4000" dirty="0">
                <a:cs typeface="Calibri Light"/>
              </a:rPr>
              <a:t>Jego praca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C6905-0674-E5B1-ADE3-FC993E2F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W ciągu trwającej ponad 40 lat kariery naukowej zajmował się głównie czarnymi dziurami i grawitacją kwantową.</a:t>
            </a:r>
          </a:p>
          <a:p>
            <a:r>
              <a:rPr lang="pl-PL" sz="2400" dirty="0">
                <a:ea typeface="+mn-lt"/>
                <a:cs typeface="+mn-lt"/>
              </a:rPr>
              <a:t>opracował twierdzenia odnoszące się do istnienia osobliwości w ramach ogólnej teorii względności.</a:t>
            </a:r>
          </a:p>
          <a:p>
            <a:r>
              <a:rPr lang="pl-PL" sz="2400" dirty="0">
                <a:ea typeface="+mn-lt"/>
                <a:cs typeface="+mn-lt"/>
              </a:rPr>
              <a:t>oraz teoretyczny dowód na to, że czarne dziury powinny emitować promieniowanie, nazwane potem promieniowaniem Hawkinga</a:t>
            </a:r>
            <a:endParaRPr lang="pl-PL" sz="2400" baseline="30000" dirty="0">
              <a:solidFill>
                <a:srgbClr val="FFFFFF">
                  <a:alpha val="80000"/>
                </a:srgbClr>
              </a:solidFill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230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6D4F8A32-BFF3-FDB6-59F5-A98469F6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" t="6930" r="34495" b="625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F37C69-B7FC-88D3-2079-EF925424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4000" dirty="0">
                <a:cs typeface="Calibri Light"/>
              </a:rPr>
              <a:t>Chorował na: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58C5A-C6EC-AEC2-5812-69E55238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46" y="2612950"/>
            <a:ext cx="4450526" cy="33123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cs typeface="Calibri"/>
              </a:rPr>
              <a:t>Stephen chorował na </a:t>
            </a:r>
            <a:r>
              <a:rPr lang="pl-PL" sz="2000" dirty="0">
                <a:ea typeface="+mn-lt"/>
                <a:cs typeface="+mn-lt"/>
              </a:rPr>
              <a:t>stwardnienie zanikowe boczne.                       </a:t>
            </a:r>
            <a:endParaRPr lang="pl-PL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(choroba neurodegeneracyjna mogąca prowadzić do całkowitego paraliżu)</a:t>
            </a:r>
            <a:endParaRPr lang="pl-PL" sz="2000">
              <a:cs typeface="Calibri" panose="020F0502020204030204"/>
            </a:endParaRPr>
          </a:p>
          <a:p>
            <a:r>
              <a:rPr lang="pl-PL" sz="2000" dirty="0">
                <a:ea typeface="+mn-lt"/>
                <a:cs typeface="+mn-lt"/>
              </a:rPr>
              <a:t>pojawiła się, kiedy miał 21 lat.</a:t>
            </a:r>
          </a:p>
          <a:p>
            <a:r>
              <a:rPr lang="pl-PL" sz="2000" dirty="0">
                <a:ea typeface="+mn-lt"/>
                <a:cs typeface="+mn-lt"/>
              </a:rPr>
              <a:t>Było to tuż przed ślubem i lekarze mówili, że zostało mu 2 do 3 lat życia.</a:t>
            </a:r>
          </a:p>
          <a:p>
            <a:r>
              <a:rPr lang="pl-PL" sz="2000" dirty="0">
                <a:ea typeface="+mn-lt"/>
                <a:cs typeface="+mn-lt"/>
              </a:rPr>
              <a:t>Hawking stopniowo tracił władzę nad kończynami i głosem.</a:t>
            </a:r>
            <a:endParaRPr lang="pl-PL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85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" name="Rectangle 5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stół do ping ponga, stół, meble&#10;&#10;Opis wygenerowany automatycznie">
            <a:extLst>
              <a:ext uri="{FF2B5EF4-FFF2-40B4-BE49-F238E27FC236}">
                <a16:creationId xmlns:a16="http://schemas.microsoft.com/office/drawing/2014/main" id="{9667A727-9F11-6D58-4BB2-729D76EC1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91" b="90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519" name="Rectangle 5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1E816B-1993-5E0E-64F3-8A4093F2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Natalia Partyka</a:t>
            </a:r>
          </a:p>
          <a:p>
            <a:endParaRPr lang="en-US" sz="2800" kern="1200">
              <a:latin typeface="+mj-lt"/>
              <a:ea typeface="+mj-ea"/>
              <a:cs typeface="+mj-cs"/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CD722B-5B64-BEA4-8F1C-F0C4050B2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700"/>
          </a:p>
          <a:p>
            <a:endParaRPr lang="en-US" sz="17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6D0BBC4-1DAB-DFD5-1708-101B4625E1CE}"/>
              </a:ext>
            </a:extLst>
          </p:cNvPr>
          <p:cNvSpPr txBox="1"/>
          <p:nvPr/>
        </p:nvSpPr>
        <p:spPr>
          <a:xfrm>
            <a:off x="6256866" y="2010833"/>
            <a:ext cx="5096933" cy="41661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5B8F77-9FB1-3BE0-4B56-1868D5342358}"/>
              </a:ext>
            </a:extLst>
          </p:cNvPr>
          <p:cNvSpPr txBox="1"/>
          <p:nvPr/>
        </p:nvSpPr>
        <p:spPr>
          <a:xfrm>
            <a:off x="375745" y="2596056"/>
            <a:ext cx="38467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2400" dirty="0"/>
              <a:t>Urodzona 27 lipca 1989 r. w Gdańsku</a:t>
            </a:r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23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7C10EA-3935-C763-3913-578B4932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07" y="1450655"/>
            <a:ext cx="4221064" cy="3943553"/>
          </a:xfrm>
        </p:spPr>
        <p:txBody>
          <a:bodyPr anchor="ctr">
            <a:normAutofit/>
          </a:bodyPr>
          <a:lstStyle/>
          <a:p>
            <a:r>
              <a:rPr lang="pl-PL" sz="8000" dirty="0">
                <a:solidFill>
                  <a:schemeClr val="bg1"/>
                </a:solidFill>
                <a:cs typeface="Calibri Light"/>
              </a:rPr>
              <a:t>Kim jest?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E5D079-10F0-9AD8-96F5-42468907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Jest polska tenisistką stołowa. 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Czterokrotna mistrzynią paraolimpijską z Aten (2004), Pekinu (2008), Londynu (2012) i Rio de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Janeiro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(2016).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Czterokrotna uczestniczka igrzysk olimpijskich: w Pekinie (2008), Londynie (2012), Rio de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Janeiro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(2016) i Tokio (2020).</a:t>
            </a:r>
            <a:endParaRPr lang="pl-PL" dirty="0">
              <a:solidFill>
                <a:schemeClr val="bg1"/>
              </a:solidFill>
              <a:cs typeface="Calibri"/>
            </a:endParaRPr>
          </a:p>
          <a:p>
            <a:endParaRPr lang="pl-PL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14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0958B5-96CE-72C9-F148-2561E523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l-PL" sz="3200">
                <a:solidFill>
                  <a:schemeClr val="bg1"/>
                </a:solidFill>
                <a:cs typeface="Calibri Light"/>
              </a:rPr>
              <a:t>Jaką ma niepełnosprawność?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A2906C-6FD1-05EC-E467-894FDA0C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376763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  <a:ea typeface="+mn-lt"/>
                <a:cs typeface="+mn-lt"/>
              </a:rPr>
              <a:t>urodziła się bez prawego przedramienia</a:t>
            </a:r>
          </a:p>
          <a:p>
            <a:endParaRPr lang="pl-PL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933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 pomieszczeniu, człowiek, garnitur&#10;&#10;Opis wygenerowany automatycznie">
            <a:extLst>
              <a:ext uri="{FF2B5EF4-FFF2-40B4-BE49-F238E27FC236}">
                <a16:creationId xmlns:a16="http://schemas.microsoft.com/office/drawing/2014/main" id="{6EB4D955-119D-E4E0-F897-2C86BF3DE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2" r="9090" b="1850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056562-DBEF-725C-4DEC-3A0DE3E0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Christopher Reeve</a:t>
            </a:r>
            <a:endParaRPr lang="pl-PL" sz="2800">
              <a:cs typeface="Calibri Light"/>
            </a:endParaRPr>
          </a:p>
          <a:p>
            <a:endParaRPr lang="pl-PL" sz="2800">
              <a:cs typeface="Calibri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FA7382F-49AD-1CF5-D5C9-2013CC67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39" y="2718054"/>
            <a:ext cx="3911870" cy="3207258"/>
          </a:xfrm>
        </p:spPr>
        <p:txBody>
          <a:bodyPr anchor="t">
            <a:normAutofit/>
          </a:bodyPr>
          <a:lstStyle/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urodzony 25 września 1952 w Nowym Jorku</a:t>
            </a:r>
            <a:endParaRPr lang="en-US" sz="2400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r>
              <a:rPr lang="pl-PL" sz="2400" dirty="0">
                <a:solidFill>
                  <a:schemeClr val="tx1">
                    <a:alpha val="80000"/>
                  </a:schemeClr>
                </a:solidFill>
                <a:cs typeface="Calibri"/>
              </a:rPr>
              <a:t>zmarł 10 października 2004 w Mount </a:t>
            </a:r>
            <a:r>
              <a:rPr lang="pl-PL" sz="24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Kisco</a:t>
            </a:r>
            <a:endParaRPr lang="en-US" sz="2400" dirty="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54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4F6B41-8704-7C9A-8D96-0C4F46F0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l-PL" sz="8000">
                <a:solidFill>
                  <a:schemeClr val="bg1"/>
                </a:solidFill>
                <a:cs typeface="Calibri Light"/>
              </a:rPr>
              <a:t>Był znany jako.</a:t>
            </a:r>
            <a:endParaRPr lang="pl-PL" sz="80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B36AC8E-4409-10FF-604F-DCC587DA7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088238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826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Sławne Osoby Niepełnosprawne</vt:lpstr>
      <vt:lpstr>Stephen Hawking </vt:lpstr>
      <vt:lpstr>Jego praca</vt:lpstr>
      <vt:lpstr>Chorował na:</vt:lpstr>
      <vt:lpstr>Natalia Partyka </vt:lpstr>
      <vt:lpstr>Kim jest?</vt:lpstr>
      <vt:lpstr>Jaką ma niepełnosprawność?</vt:lpstr>
      <vt:lpstr>Christopher Reeve </vt:lpstr>
      <vt:lpstr>Był znany jako.</vt:lpstr>
      <vt:lpstr>Kochał nie tylko aktorstwo.</vt:lpstr>
      <vt:lpstr>Janina Ochojska </vt:lpstr>
      <vt:lpstr>Jest uczoną ale też pomaga.</vt:lpstr>
      <vt:lpstr>Od wczesnego dzieciństwa choruje na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446</cp:revision>
  <dcterms:created xsi:type="dcterms:W3CDTF">2023-03-16T18:23:14Z</dcterms:created>
  <dcterms:modified xsi:type="dcterms:W3CDTF">2023-03-16T20:22:17Z</dcterms:modified>
</cp:coreProperties>
</file>