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2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5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74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9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5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2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4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7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8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4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5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Tło sześciokątne z niebieskimi światłami neonu">
            <a:extLst>
              <a:ext uri="{FF2B5EF4-FFF2-40B4-BE49-F238E27FC236}">
                <a16:creationId xmlns:a16="http://schemas.microsoft.com/office/drawing/2014/main" id="{7E2EECF9-2553-3E52-5D1E-3001F08E2E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2974FDA-02DC-2C73-162E-7C14866F9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pl-PL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masis MT Pro Black" panose="02040A04050005020304" pitchFamily="18" charset="-18"/>
              </a:rPr>
              <a:t>Jak oszczędzać energie?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8CB4671-3928-AF47-8236-93BD95482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995518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EC7823C-FDD6-429C-986C-063FDEBF9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0651F5E-0457-4065-ACB2-8B81590C2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50098" flipH="1" flipV="1">
            <a:off x="-160709" y="3977842"/>
            <a:ext cx="7507400" cy="3166385"/>
          </a:xfrm>
          <a:custGeom>
            <a:avLst/>
            <a:gdLst>
              <a:gd name="connsiteX0" fmla="*/ 5497485 w 7507400"/>
              <a:gd name="connsiteY0" fmla="*/ 2912009 h 3166385"/>
              <a:gd name="connsiteX1" fmla="*/ 7034681 w 7507400"/>
              <a:gd name="connsiteY1" fmla="*/ 3151263 h 3166385"/>
              <a:gd name="connsiteX2" fmla="*/ 7137723 w 7507400"/>
              <a:gd name="connsiteY2" fmla="*/ 3166385 h 3166385"/>
              <a:gd name="connsiteX3" fmla="*/ 7507400 w 7507400"/>
              <a:gd name="connsiteY3" fmla="*/ 875071 h 3166385"/>
              <a:gd name="connsiteX4" fmla="*/ 2083578 w 7507400"/>
              <a:gd name="connsiteY4" fmla="*/ 0 h 3166385"/>
              <a:gd name="connsiteX5" fmla="*/ 2023081 w 7507400"/>
              <a:gd name="connsiteY5" fmla="*/ 5468 h 3166385"/>
              <a:gd name="connsiteX6" fmla="*/ 1865374 w 7507400"/>
              <a:gd name="connsiteY6" fmla="*/ 76313 h 3166385"/>
              <a:gd name="connsiteX7" fmla="*/ 1634010 w 7507400"/>
              <a:gd name="connsiteY7" fmla="*/ 119359 h 3166385"/>
              <a:gd name="connsiteX8" fmla="*/ 1388186 w 7507400"/>
              <a:gd name="connsiteY8" fmla="*/ 130121 h 3166385"/>
              <a:gd name="connsiteX9" fmla="*/ 1330344 w 7507400"/>
              <a:gd name="connsiteY9" fmla="*/ 198275 h 3166385"/>
              <a:gd name="connsiteX10" fmla="*/ 1406262 w 7507400"/>
              <a:gd name="connsiteY10" fmla="*/ 270018 h 3166385"/>
              <a:gd name="connsiteX11" fmla="*/ 1521942 w 7507400"/>
              <a:gd name="connsiteY11" fmla="*/ 277191 h 3166385"/>
              <a:gd name="connsiteX12" fmla="*/ 2212420 w 7507400"/>
              <a:gd name="connsiteY12" fmla="*/ 295128 h 3166385"/>
              <a:gd name="connsiteX13" fmla="*/ 0 w 7507400"/>
              <a:gd name="connsiteY13" fmla="*/ 452960 h 3166385"/>
              <a:gd name="connsiteX14" fmla="*/ 300051 w 7507400"/>
              <a:gd name="connsiteY14" fmla="*/ 549813 h 3166385"/>
              <a:gd name="connsiteX15" fmla="*/ 401272 w 7507400"/>
              <a:gd name="connsiteY15" fmla="*/ 815258 h 3166385"/>
              <a:gd name="connsiteX16" fmla="*/ 770008 w 7507400"/>
              <a:gd name="connsiteY16" fmla="*/ 965917 h 3166385"/>
              <a:gd name="connsiteX17" fmla="*/ 1008605 w 7507400"/>
              <a:gd name="connsiteY17" fmla="*/ 1019724 h 3166385"/>
              <a:gd name="connsiteX18" fmla="*/ 1554478 w 7507400"/>
              <a:gd name="connsiteY18" fmla="*/ 1098641 h 3166385"/>
              <a:gd name="connsiteX19" fmla="*/ 1634010 w 7507400"/>
              <a:gd name="connsiteY19" fmla="*/ 1227777 h 3166385"/>
              <a:gd name="connsiteX20" fmla="*/ 1702696 w 7507400"/>
              <a:gd name="connsiteY20" fmla="*/ 1371261 h 3166385"/>
              <a:gd name="connsiteX21" fmla="*/ 1847299 w 7507400"/>
              <a:gd name="connsiteY21" fmla="*/ 1464526 h 3166385"/>
              <a:gd name="connsiteX22" fmla="*/ 723015 w 7507400"/>
              <a:gd name="connsiteY22" fmla="*/ 1450177 h 3166385"/>
              <a:gd name="connsiteX23" fmla="*/ 1991901 w 7507400"/>
              <a:gd name="connsiteY23" fmla="*/ 1751495 h 3166385"/>
              <a:gd name="connsiteX24" fmla="*/ 1879835 w 7507400"/>
              <a:gd name="connsiteY24" fmla="*/ 1869870 h 3166385"/>
              <a:gd name="connsiteX25" fmla="*/ 2573927 w 7507400"/>
              <a:gd name="connsiteY25" fmla="*/ 2031290 h 3166385"/>
              <a:gd name="connsiteX26" fmla="*/ 2201575 w 7507400"/>
              <a:gd name="connsiteY26" fmla="*/ 2049225 h 3166385"/>
              <a:gd name="connsiteX27" fmla="*/ 4367000 w 7507400"/>
              <a:gd name="connsiteY27" fmla="*/ 2723602 h 3166385"/>
              <a:gd name="connsiteX28" fmla="*/ 5497485 w 7507400"/>
              <a:gd name="connsiteY28" fmla="*/ 2912009 h 316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07400" h="3166385">
                <a:moveTo>
                  <a:pt x="5497485" y="2912009"/>
                </a:moveTo>
                <a:cubicBezTo>
                  <a:pt x="6033497" y="2998226"/>
                  <a:pt x="6619155" y="3089592"/>
                  <a:pt x="7034681" y="3151263"/>
                </a:cubicBezTo>
                <a:lnTo>
                  <a:pt x="7137723" y="3166385"/>
                </a:lnTo>
                <a:lnTo>
                  <a:pt x="7507400" y="875071"/>
                </a:lnTo>
                <a:lnTo>
                  <a:pt x="2083578" y="0"/>
                </a:lnTo>
                <a:lnTo>
                  <a:pt x="2023081" y="5468"/>
                </a:lnTo>
                <a:cubicBezTo>
                  <a:pt x="1965692" y="12642"/>
                  <a:pt x="1910562" y="27887"/>
                  <a:pt x="1865374" y="76313"/>
                </a:cubicBezTo>
                <a:cubicBezTo>
                  <a:pt x="1796688" y="151642"/>
                  <a:pt x="1724387" y="162404"/>
                  <a:pt x="1634010" y="119359"/>
                </a:cubicBezTo>
                <a:cubicBezTo>
                  <a:pt x="1554478" y="79900"/>
                  <a:pt x="1467718" y="90662"/>
                  <a:pt x="1388186" y="130121"/>
                </a:cubicBezTo>
                <a:cubicBezTo>
                  <a:pt x="1359266" y="144469"/>
                  <a:pt x="1330344" y="162404"/>
                  <a:pt x="1330344" y="198275"/>
                </a:cubicBezTo>
                <a:cubicBezTo>
                  <a:pt x="1330344" y="248495"/>
                  <a:pt x="1366496" y="262843"/>
                  <a:pt x="1406262" y="270018"/>
                </a:cubicBezTo>
                <a:cubicBezTo>
                  <a:pt x="1442412" y="277191"/>
                  <a:pt x="1485792" y="284366"/>
                  <a:pt x="1521942" y="277191"/>
                </a:cubicBezTo>
                <a:cubicBezTo>
                  <a:pt x="1753307" y="237734"/>
                  <a:pt x="1981057" y="302301"/>
                  <a:pt x="2212420" y="295128"/>
                </a:cubicBezTo>
                <a:cubicBezTo>
                  <a:pt x="1485792" y="449373"/>
                  <a:pt x="751934" y="399154"/>
                  <a:pt x="0" y="452960"/>
                </a:cubicBezTo>
                <a:cubicBezTo>
                  <a:pt x="97608" y="560573"/>
                  <a:pt x="224135" y="470896"/>
                  <a:pt x="300051" y="549813"/>
                </a:cubicBezTo>
                <a:cubicBezTo>
                  <a:pt x="227750" y="714820"/>
                  <a:pt x="256671" y="804497"/>
                  <a:pt x="401272" y="815258"/>
                </a:cubicBezTo>
                <a:cubicBezTo>
                  <a:pt x="542261" y="826019"/>
                  <a:pt x="694093" y="768625"/>
                  <a:pt x="770008" y="965917"/>
                </a:cubicBezTo>
                <a:cubicBezTo>
                  <a:pt x="791699" y="1026898"/>
                  <a:pt x="925458" y="1008963"/>
                  <a:pt x="1008605" y="1019724"/>
                </a:cubicBezTo>
                <a:cubicBezTo>
                  <a:pt x="1189357" y="1044833"/>
                  <a:pt x="1380957" y="1019724"/>
                  <a:pt x="1554478" y="1098641"/>
                </a:cubicBezTo>
                <a:cubicBezTo>
                  <a:pt x="1623165" y="1127337"/>
                  <a:pt x="1670160" y="1148860"/>
                  <a:pt x="1634010" y="1227777"/>
                </a:cubicBezTo>
                <a:cubicBezTo>
                  <a:pt x="1597859" y="1310280"/>
                  <a:pt x="1644855" y="1338976"/>
                  <a:pt x="1702696" y="1371261"/>
                </a:cubicBezTo>
                <a:cubicBezTo>
                  <a:pt x="1746077" y="1396370"/>
                  <a:pt x="1811148" y="1389197"/>
                  <a:pt x="1847299" y="1464526"/>
                </a:cubicBezTo>
                <a:cubicBezTo>
                  <a:pt x="1467717" y="1453764"/>
                  <a:pt x="1098981" y="1392783"/>
                  <a:pt x="723015" y="1450177"/>
                </a:cubicBezTo>
                <a:cubicBezTo>
                  <a:pt x="1135131" y="1593662"/>
                  <a:pt x="1587014" y="1586487"/>
                  <a:pt x="1991901" y="1751495"/>
                </a:cubicBezTo>
                <a:cubicBezTo>
                  <a:pt x="1977441" y="1808889"/>
                  <a:pt x="1883449" y="1783778"/>
                  <a:pt x="1879835" y="1869870"/>
                </a:cubicBezTo>
                <a:cubicBezTo>
                  <a:pt x="2093123" y="1959548"/>
                  <a:pt x="2349794" y="1898566"/>
                  <a:pt x="2573927" y="2031290"/>
                </a:cubicBezTo>
                <a:cubicBezTo>
                  <a:pt x="2443785" y="2092271"/>
                  <a:pt x="2324488" y="1991831"/>
                  <a:pt x="2201575" y="2049225"/>
                </a:cubicBezTo>
                <a:cubicBezTo>
                  <a:pt x="2241342" y="2135316"/>
                  <a:pt x="4041644" y="2666208"/>
                  <a:pt x="4367000" y="2723602"/>
                </a:cubicBezTo>
                <a:cubicBezTo>
                  <a:pt x="4615085" y="2767993"/>
                  <a:pt x="5038048" y="2838109"/>
                  <a:pt x="5497485" y="291200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6938378-92DE-AA3C-B311-BC5F94E44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1094" y="1058780"/>
            <a:ext cx="5602705" cy="3092116"/>
          </a:xfrm>
        </p:spPr>
        <p:txBody>
          <a:bodyPr anchor="ctr">
            <a:normAutofit/>
          </a:bodyPr>
          <a:lstStyle/>
          <a:p>
            <a:pPr algn="ctr"/>
            <a:r>
              <a:rPr lang="pl-PL" sz="6000" dirty="0">
                <a:latin typeface="Amasis MT Pro Black" panose="02040A04050005020304" pitchFamily="18" charset="-18"/>
              </a:rPr>
              <a:t>Dziękujemy za uwagę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142126-DFD6-177B-46BA-18ECC0C0F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18453"/>
            <a:ext cx="3781926" cy="2769636"/>
          </a:xfrm>
        </p:spPr>
        <p:txBody>
          <a:bodyPr anchor="ctr">
            <a:normAutofit fontScale="70000" lnSpcReduction="20000"/>
          </a:bodyPr>
          <a:lstStyle/>
          <a:p>
            <a:pPr algn="ctr"/>
            <a:endParaRPr lang="pl-PL" dirty="0"/>
          </a:p>
          <a:p>
            <a:r>
              <a:rPr lang="pl-PL" dirty="0"/>
              <a:t>1.Ola TRZEPACZYŃSKA</a:t>
            </a:r>
          </a:p>
          <a:p>
            <a:r>
              <a:rPr lang="pl-PL" dirty="0"/>
              <a:t>2.Wera Sęk</a:t>
            </a:r>
          </a:p>
          <a:p>
            <a:r>
              <a:rPr lang="pl-PL" dirty="0"/>
              <a:t>3.Ula Polesiak</a:t>
            </a:r>
          </a:p>
          <a:p>
            <a:r>
              <a:rPr lang="pl-PL" dirty="0"/>
              <a:t>4.Karina Tkaczyk</a:t>
            </a:r>
          </a:p>
          <a:p>
            <a:r>
              <a:rPr lang="pl-PL" dirty="0"/>
              <a:t>5.Kasia Kilijańska</a:t>
            </a:r>
          </a:p>
          <a:p>
            <a:r>
              <a:rPr lang="pl-PL" dirty="0"/>
              <a:t>6.Janek Nowakowski</a:t>
            </a:r>
          </a:p>
          <a:p>
            <a:r>
              <a:rPr lang="pl-PL" dirty="0"/>
              <a:t>7.DAWID ĆWIL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293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924202-9388-AA94-DEA5-1837DCCA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Amasis MT Pro Black" panose="02040A04050005020304" pitchFamily="18" charset="-18"/>
                <a:cs typeface="Aharoni" panose="02010803020104030203" pitchFamily="2" charset="-79"/>
              </a:rPr>
              <a:t>Dlaczego powinno się oszczędzać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FFA68A-C920-0FB0-C732-BEC2452970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Oszczędność </a:t>
            </a:r>
            <a:r>
              <a:rPr lang="pl-PL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energii</a:t>
            </a:r>
            <a:r>
              <a:rPr lang="pl-PL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 pomaga więc ograniczać emisje tlenków węgla (w tym CO₂), tlenków siarki, tlenków azotu i węglowodorów, które szkodzą środowisku. Mniejsze zużycie prądu to także korzyści dla domowego budżetu, które w przyszłości będą odczuwalne znacznie bardziej niż teraz</a:t>
            </a:r>
            <a:r>
              <a:rPr lang="pl-PL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.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3CBD744C-F60F-374C-3805-D5D9FF209D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660" y="2828926"/>
            <a:ext cx="5017862" cy="2638424"/>
          </a:xfrm>
        </p:spPr>
      </p:pic>
    </p:spTree>
    <p:extLst>
      <p:ext uri="{BB962C8B-B14F-4D97-AF65-F5344CB8AC3E}">
        <p14:creationId xmlns:p14="http://schemas.microsoft.com/office/powerpoint/2010/main" val="249744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4B10A0-6753-8371-4009-2965FCD8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Amasis MT Pro Black" panose="02040A04050005020304" pitchFamily="18" charset="-18"/>
              </a:rPr>
              <a:t>Używaj żarówek LED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4BCD68-C33B-08C8-7A83-64AFADD649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162B76"/>
                </a:solidFill>
                <a:effectLst/>
                <a:latin typeface="Montserrat" panose="020B0604020202020204" pitchFamily="2" charset="-18"/>
              </a:rPr>
              <a:t>Pobierają nawet 10 razy mniej energii niż tradycyjne żarówki. Są też bardziej wydajne, czyli są w stanie posłużyć Ci na dłużej. Jak przekonują eksperci, nawet na 25 procent dłużej niż normalnie. Mimo że mogą być odrobinę droższe, w ciągu roku kupujesz ich o wiele mniej, niż tradycyjnych.</a:t>
            </a:r>
            <a:endParaRPr lang="pl-PL" dirty="0"/>
          </a:p>
        </p:txBody>
      </p:sp>
      <p:pic>
        <p:nvPicPr>
          <p:cNvPr id="6" name="Symbol zastępczy zawartości 5" descr="Obraz zawierający lampa, jasne&#10;&#10;Opis wygenerowany automatycznie">
            <a:extLst>
              <a:ext uri="{FF2B5EF4-FFF2-40B4-BE49-F238E27FC236}">
                <a16:creationId xmlns:a16="http://schemas.microsoft.com/office/drawing/2014/main" id="{77DBF9D4-0284-D357-28BF-2806F89410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76" y="2011680"/>
            <a:ext cx="3667124" cy="3667124"/>
          </a:xfrm>
        </p:spPr>
      </p:pic>
    </p:spTree>
    <p:extLst>
      <p:ext uri="{BB962C8B-B14F-4D97-AF65-F5344CB8AC3E}">
        <p14:creationId xmlns:p14="http://schemas.microsoft.com/office/powerpoint/2010/main" val="216995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CE41F-CDFF-9BDC-0F82-ADBAEA3B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Amasis MT Pro Black" panose="02040A04050005020304" pitchFamily="18" charset="-18"/>
              </a:rPr>
              <a:t>Wybieraj energooszczędne </a:t>
            </a:r>
            <a:r>
              <a:rPr lang="pl-PL" dirty="0" err="1">
                <a:latin typeface="Amasis MT Pro Black" panose="02040A04050005020304" pitchFamily="18" charset="-18"/>
              </a:rPr>
              <a:t>użądzenia</a:t>
            </a:r>
            <a:endParaRPr lang="pl-PL" dirty="0">
              <a:latin typeface="Amasis MT Pro Black" panose="02040A04050005020304" pitchFamily="18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D906CC-F5B5-E495-6581-9A2CA65821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i="0" dirty="0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Najbardziej ekologiczne i zużywające najmniej prądu są urządzenia z oznaczeniem A+++. Przyjmuje się, że zużywają one o 30 procent mniej prądu niż tradycyjne, podczas gdy na przykład te oznaczane jako A+ o 10 % mniej. Jak więc widzisz, to bardzo duża oszczędność energii.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255E08-811A-F11F-9B1F-328237158B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31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2FA5B-0E2F-26E9-7F0B-9D1E1D8A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chemeClr val="bg2">
                    <a:lumMod val="10000"/>
                  </a:schemeClr>
                </a:solidFill>
                <a:effectLst/>
                <a:latin typeface="Amasis MT Pro Black" panose="02040A04050005020304" pitchFamily="18" charset="-18"/>
              </a:rPr>
              <a:t>Korzystaj ze sprzętów racjonalnie</a:t>
            </a:r>
            <a:endParaRPr lang="pl-PL" dirty="0">
              <a:solidFill>
                <a:schemeClr val="bg2">
                  <a:lumMod val="10000"/>
                </a:schemeClr>
              </a:solidFill>
              <a:latin typeface="Amasis MT Pro Black" panose="02040A04050005020304" pitchFamily="18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B5B4F7-C5FA-E2A5-CB23-268E6C86E1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Sposoby oszczędzania energii mogą być naprawdę bardzo proste. Na płycie elektrycznej gotuj jedzenie pod przykrywką i z mniejszą mocą. Jeśli prasujesz ubrania, najpierw zacznij od tych, które wymagają wysokiej temperatury. Potem te, które są niezwykle łatwe w prasowaniu, możesz wyprasować jeszcze rozgrzanym, wyłączonym z prądu żelazkiem.</a:t>
            </a:r>
            <a:endParaRPr lang="pl-PL" dirty="0"/>
          </a:p>
        </p:txBody>
      </p:sp>
      <p:pic>
        <p:nvPicPr>
          <p:cNvPr id="1026" name="Picture 2" descr="Ekologia w domu. Racjonalne wykorzystanie energii">
            <a:extLst>
              <a:ext uri="{FF2B5EF4-FFF2-40B4-BE49-F238E27FC236}">
                <a16:creationId xmlns:a16="http://schemas.microsoft.com/office/drawing/2014/main" id="{EF9402F1-7412-D72D-86D6-27A45935C85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705" y="2453877"/>
            <a:ext cx="3739257" cy="230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6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054E1-03BA-22A9-8459-C4F29A156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chemeClr val="bg2">
                    <a:lumMod val="10000"/>
                  </a:schemeClr>
                </a:solidFill>
                <a:effectLst/>
                <a:latin typeface="Amasis MT Pro Black" panose="02040A04050005020304" pitchFamily="18" charset="-18"/>
              </a:rPr>
              <a:t>Nie używasz? Wyłącz zasilanie!</a:t>
            </a:r>
            <a:endParaRPr lang="pl-PL" dirty="0">
              <a:solidFill>
                <a:schemeClr val="bg2">
                  <a:lumMod val="10000"/>
                </a:schemeClr>
              </a:solidFill>
              <a:latin typeface="Amasis MT Pro Black" panose="02040A04050005020304" pitchFamily="18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5CA174-A60A-9109-2E8A-CDD9AFE5EC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Nieużywana ładowarka pozostawiona w kontakcie czy telewizor w trybie „stand by” pobierają niepotrzebnie prąd. Wyciągnij wtyczkę, gdy nie korzystasz ze sprzętu. Także z telefonu, gdy jest w pełni naładowany. W komputerze, drukarce czy telewizorze wyłącz stan czuwania. Wszystkie urządzenia, które masz w domu, ustawiaj też, jeśli to możliwe, na tryb oszczędny albo tryb </a:t>
            </a:r>
            <a:r>
              <a:rPr lang="pl-PL" b="0" i="0" dirty="0" err="1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eko</a:t>
            </a:r>
            <a:r>
              <a:rPr lang="pl-PL" b="0" i="0" dirty="0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. Oszczędzanie prądu może być naprawdę bardzo łatwe.</a:t>
            </a:r>
            <a:endParaRPr lang="pl-PL" dirty="0"/>
          </a:p>
        </p:txBody>
      </p:sp>
      <p:pic>
        <p:nvPicPr>
          <p:cNvPr id="2050" name="Picture 2" descr="Czy ładowarka pobiera prąd, gdy nie ładuje telefonu? Odpowiedź może  zaskoczyć :: Magazyn :: RMF FM">
            <a:extLst>
              <a:ext uri="{FF2B5EF4-FFF2-40B4-BE49-F238E27FC236}">
                <a16:creationId xmlns:a16="http://schemas.microsoft.com/office/drawing/2014/main" id="{9FB0709D-F255-11E9-45C4-F0AB6B58FDE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2594989"/>
            <a:ext cx="4114800" cy="27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51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E28079-B33B-7931-F5F7-5D93E4C0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chemeClr val="bg2">
                    <a:lumMod val="10000"/>
                  </a:schemeClr>
                </a:solidFill>
                <a:effectLst/>
                <a:latin typeface="Amasis MT Pro Black" panose="02040A04050005020304" pitchFamily="18" charset="-18"/>
              </a:rPr>
              <a:t>Sprawdź uszczelnienia w drzwiach i oknach</a:t>
            </a:r>
            <a:endParaRPr lang="pl-PL" dirty="0">
              <a:solidFill>
                <a:schemeClr val="bg2">
                  <a:lumMod val="10000"/>
                </a:schemeClr>
              </a:solidFill>
              <a:latin typeface="Amasis MT Pro Black" panose="02040A04050005020304" pitchFamily="18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95A764-4734-8934-882B-A5841F9E2D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Dzięki temu zimą oszczędzisz na ogrzewaniu, a latem na klimatyzacji czy wentylatorze. Ciepłe powietrze nie będzie się latem dostawało do mieszkania, a mroźne zimą. Jak zaoszczędzić prąd w gorące dni jeszcze lepiej? Latem gdy wychodzisz z domu, zasłoń rolety. Twój dom tak bardzo się nie nagrzeje i nie trzeba go będzie schładzać wieczorem.</a:t>
            </a:r>
            <a:endParaRPr lang="pl-PL" dirty="0"/>
          </a:p>
        </p:txBody>
      </p:sp>
      <p:pic>
        <p:nvPicPr>
          <p:cNvPr id="3074" name="Picture 2" descr="Okucia w nowoczesnych oknach - Ładny Dom - Okna i akcesoria">
            <a:extLst>
              <a:ext uri="{FF2B5EF4-FFF2-40B4-BE49-F238E27FC236}">
                <a16:creationId xmlns:a16="http://schemas.microsoft.com/office/drawing/2014/main" id="{B0FCDE55-A835-B07D-43D4-048B7D87168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98" y="1690688"/>
            <a:ext cx="4816402" cy="416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3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978B96-B558-3F89-87AA-777A43A4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chemeClr val="bg2">
                    <a:lumMod val="10000"/>
                  </a:schemeClr>
                </a:solidFill>
                <a:effectLst/>
                <a:latin typeface="Amasis MT Pro Black" panose="02040A04050005020304" pitchFamily="18" charset="-18"/>
              </a:rPr>
              <a:t>Korzystaj mądrze z lodówki</a:t>
            </a:r>
            <a:endParaRPr lang="pl-PL" dirty="0">
              <a:solidFill>
                <a:schemeClr val="bg2">
                  <a:lumMod val="10000"/>
                </a:schemeClr>
              </a:solidFill>
              <a:latin typeface="Amasis MT Pro Black" panose="02040A04050005020304" pitchFamily="18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8E3F29-F7BB-F4D8-EE0A-2596AF86AA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Nie wkładaj nigdy gorącego jedzenia do lodówki, bo jego ochłodzenie zużywa ogromne ilości energii. Ostudź je na zewnątrz i dopiero umieść w lodówce. Pamiętaj, że najlepiej, aby lodówka stała też z dala od źródeł ciepła i żeby nie padało na nią słońce. Nie nastawiaj jej też na zbyt niską temperaturę. Najlepsza to między 4 a 7 stopni. W ten sposób znacznie poprawisz oszczędzanie energii w domu.</a:t>
            </a:r>
            <a:endParaRPr lang="pl-PL" dirty="0"/>
          </a:p>
        </p:txBody>
      </p:sp>
      <p:pic>
        <p:nvPicPr>
          <p:cNvPr id="4098" name="Picture 2" descr="Jak wymienić zużytą uszczelkę w lodówce? - Blog Fixly.pl">
            <a:extLst>
              <a:ext uri="{FF2B5EF4-FFF2-40B4-BE49-F238E27FC236}">
                <a16:creationId xmlns:a16="http://schemas.microsoft.com/office/drawing/2014/main" id="{4DF79715-BD44-7031-1901-CE151C81E1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609" y="2534479"/>
            <a:ext cx="3634962" cy="241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01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2BD47E-2343-C8A8-B3E1-B1B2C636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chemeClr val="bg2">
                    <a:lumMod val="10000"/>
                  </a:schemeClr>
                </a:solidFill>
                <a:effectLst/>
                <a:latin typeface="Amasis MT Pro Black" panose="02040A04050005020304" pitchFamily="18" charset="-18"/>
                <a:cs typeface="Forte Forward" panose="020B0604020202020204" pitchFamily="2" charset="-18"/>
              </a:rPr>
              <a:t>Pierz w niskiej temperaturze</a:t>
            </a:r>
            <a:endParaRPr lang="pl-PL" dirty="0">
              <a:solidFill>
                <a:schemeClr val="bg2">
                  <a:lumMod val="10000"/>
                </a:schemeClr>
              </a:solidFill>
              <a:latin typeface="Amasis MT Pro Black" panose="02040A04050005020304" pitchFamily="18" charset="-18"/>
              <a:cs typeface="Forte Forward" panose="020B0604020202020204" pitchFamily="2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02CA7B-0E1A-6674-F2BD-FFE959D112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162B76"/>
                </a:solidFill>
                <a:effectLst/>
                <a:latin typeface="Montserrat" panose="00000500000000000000" pitchFamily="2" charset="-18"/>
              </a:rPr>
              <a:t>Albo w całkiem zimnej wodzie. Zwłaszcza, jeśli zależy Ci tylko na odświeżeniu ubrań, a nie usunięciu uporczywych plam. Podgrzanie wody w pralce zużywa bardzo dużo energii. Podobnie jak suszenie w suszarce. Lepiej więc robić to na świeżym powietrzu, jeśli masz taką możliwość.</a:t>
            </a:r>
            <a:endParaRPr lang="pl-PL" dirty="0"/>
          </a:p>
        </p:txBody>
      </p:sp>
      <p:pic>
        <p:nvPicPr>
          <p:cNvPr id="5122" name="Picture 2" descr="Jaka pralka automatyczna będzie najlepsza do Twojego domu? - Morele.net">
            <a:extLst>
              <a:ext uri="{FF2B5EF4-FFF2-40B4-BE49-F238E27FC236}">
                <a16:creationId xmlns:a16="http://schemas.microsoft.com/office/drawing/2014/main" id="{FF3AEEAE-9204-4974-E739-1F8C1327843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560" y="2504661"/>
            <a:ext cx="3855328" cy="242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23432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537</Words>
  <Application>Microsoft Office PowerPoint</Application>
  <PresentationFormat>Panoramiczny</PresentationFormat>
  <Paragraphs>26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Amasis MT Pro Black</vt:lpstr>
      <vt:lpstr>Arial</vt:lpstr>
      <vt:lpstr>Arial</vt:lpstr>
      <vt:lpstr>Century Gothic</vt:lpstr>
      <vt:lpstr>Elephant</vt:lpstr>
      <vt:lpstr>Montserrat</vt:lpstr>
      <vt:lpstr>BrushVTI</vt:lpstr>
      <vt:lpstr>Jak oszczędzać energie?</vt:lpstr>
      <vt:lpstr>Dlaczego powinno się oszczędzać</vt:lpstr>
      <vt:lpstr>Używaj żarówek LED</vt:lpstr>
      <vt:lpstr>Wybieraj energooszczędne użądzenia</vt:lpstr>
      <vt:lpstr>Korzystaj ze sprzętów racjonalnie</vt:lpstr>
      <vt:lpstr>Nie używasz? Wyłącz zasilanie!</vt:lpstr>
      <vt:lpstr>Sprawdź uszczelnienia w drzwiach i oknach</vt:lpstr>
      <vt:lpstr>Korzystaj mądrze z lodówki</vt:lpstr>
      <vt:lpstr>Pierz w niskiej temperaturze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oszczędzać energie?</dc:title>
  <dc:creator>Wiesława Kilijańska</dc:creator>
  <cp:lastModifiedBy>Wiesława Kilijańska</cp:lastModifiedBy>
  <cp:revision>1</cp:revision>
  <dcterms:created xsi:type="dcterms:W3CDTF">2023-01-22T12:48:44Z</dcterms:created>
  <dcterms:modified xsi:type="dcterms:W3CDTF">2023-01-22T13:51:36Z</dcterms:modified>
</cp:coreProperties>
</file>