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9" r:id="rId1"/>
  </p:sldMasterIdLst>
  <p:sldIdLst>
    <p:sldId id="256" r:id="rId2"/>
    <p:sldId id="258" r:id="rId3"/>
    <p:sldId id="259" r:id="rId4"/>
    <p:sldId id="278" r:id="rId5"/>
    <p:sldId id="298" r:id="rId6"/>
    <p:sldId id="308" r:id="rId7"/>
    <p:sldId id="282" r:id="rId8"/>
    <p:sldId id="307" r:id="rId9"/>
    <p:sldId id="302" r:id="rId10"/>
    <p:sldId id="300" r:id="rId11"/>
    <p:sldId id="304" r:id="rId12"/>
    <p:sldId id="301" r:id="rId13"/>
    <p:sldId id="303" r:id="rId14"/>
    <p:sldId id="305" r:id="rId15"/>
    <p:sldId id="306" r:id="rId16"/>
    <p:sldId id="299" r:id="rId17"/>
    <p:sldId id="287" r:id="rId18"/>
    <p:sldId id="281" r:id="rId19"/>
    <p:sldId id="283" r:id="rId20"/>
    <p:sldId id="260" r:id="rId21"/>
    <p:sldId id="265" r:id="rId22"/>
    <p:sldId id="285" r:id="rId23"/>
    <p:sldId id="262" r:id="rId24"/>
    <p:sldId id="263" r:id="rId25"/>
    <p:sldId id="294" r:id="rId26"/>
    <p:sldId id="295" r:id="rId27"/>
    <p:sldId id="271" r:id="rId28"/>
    <p:sldId id="264" r:id="rId29"/>
    <p:sldId id="284" r:id="rId30"/>
    <p:sldId id="286" r:id="rId31"/>
    <p:sldId id="273" r:id="rId32"/>
    <p:sldId id="270" r:id="rId33"/>
    <p:sldId id="274" r:id="rId34"/>
    <p:sldId id="275" r:id="rId35"/>
    <p:sldId id="279" r:id="rId36"/>
    <p:sldId id="289" r:id="rId37"/>
    <p:sldId id="291" r:id="rId38"/>
    <p:sldId id="290" r:id="rId39"/>
    <p:sldId id="297" r:id="rId40"/>
    <p:sldId id="288" r:id="rId41"/>
    <p:sldId id="310" r:id="rId42"/>
    <p:sldId id="313" r:id="rId43"/>
    <p:sldId id="315" r:id="rId44"/>
    <p:sldId id="309" r:id="rId45"/>
    <p:sldId id="317" r:id="rId46"/>
    <p:sldId id="311" r:id="rId47"/>
    <p:sldId id="312" r:id="rId48"/>
    <p:sldId id="314" r:id="rId49"/>
    <p:sldId id="316" r:id="rId50"/>
    <p:sldId id="318" r:id="rId51"/>
    <p:sldId id="292" r:id="rId52"/>
    <p:sldId id="276" r:id="rId5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94" autoAdjust="0"/>
    <p:restoredTop sz="94660"/>
  </p:normalViewPr>
  <p:slideViewPr>
    <p:cSldViewPr showGuides="1">
      <p:cViewPr varScale="1">
        <p:scale>
          <a:sx n="59" d="100"/>
          <a:sy n="59" d="100"/>
        </p:scale>
        <p:origin x="-1436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racovn__h_rok_programu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k-SK" dirty="0" smtClean="0"/>
              <a:t>Študované odbory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8895505249343833"/>
          <c:y val="0.10688287401574803"/>
          <c:w val="0.68986663385826774"/>
          <c:h val="0.470680856299212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Počet </c:v>
                </c:pt>
              </c:strCache>
            </c:strRef>
          </c:tx>
          <c:invertIfNegative val="0"/>
          <c:cat>
            <c:strRef>
              <c:f>Hárok1!$A$2:$A$10</c:f>
              <c:strCache>
                <c:ptCount val="9"/>
                <c:pt idx="0">
                  <c:v>Lekárske odbory</c:v>
                </c:pt>
                <c:pt idx="1">
                  <c:v>Pedagogika</c:v>
                </c:pt>
                <c:pt idx="2">
                  <c:v>Ekonomika</c:v>
                </c:pt>
                <c:pt idx="3">
                  <c:v>Právo</c:v>
                </c:pt>
                <c:pt idx="4">
                  <c:v>Prírodné vedy</c:v>
                </c:pt>
                <c:pt idx="5">
                  <c:v>Informatika</c:v>
                </c:pt>
                <c:pt idx="6">
                  <c:v>Cestná doprava</c:v>
                </c:pt>
                <c:pt idx="7">
                  <c:v>Vojenská škola</c:v>
                </c:pt>
                <c:pt idx="8">
                  <c:v>Psychológia</c:v>
                </c:pt>
              </c:strCache>
            </c:strRef>
          </c:cat>
          <c:val>
            <c:numRef>
              <c:f>Hárok1!$B$2:$B$10</c:f>
              <c:numCache>
                <c:formatCode>General</c:formatCode>
                <c:ptCount val="9"/>
                <c:pt idx="0">
                  <c:v>4</c:v>
                </c:pt>
                <c:pt idx="1">
                  <c:v>6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200832"/>
        <c:axId val="146571264"/>
      </c:barChart>
      <c:catAx>
        <c:axId val="146200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6571264"/>
        <c:crosses val="autoZero"/>
        <c:auto val="1"/>
        <c:lblAlgn val="ctr"/>
        <c:lblOffset val="100"/>
        <c:noMultiLvlLbl val="0"/>
      </c:catAx>
      <c:valAx>
        <c:axId val="146571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62008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k-SK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2602-CB8D-441E-8197-D73456910463}" type="datetimeFigureOut">
              <a:rPr lang="sk-SK" smtClean="0"/>
              <a:pPr/>
              <a:t>18. 1. 2023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BFDFE60-8293-4E61-988D-989F17C93796}" type="slidenum">
              <a:rPr lang="sk-SK" smtClean="0"/>
              <a:pPr/>
              <a:t>‹#›</a:t>
            </a:fld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1" y="116632"/>
            <a:ext cx="1158319" cy="160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9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2602-CB8D-441E-8197-D73456910463}" type="datetimeFigureOut">
              <a:rPr lang="sk-SK" smtClean="0"/>
              <a:pPr/>
              <a:t>18. 1. 2023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BFDFE60-8293-4E61-988D-989F17C9379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2670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2602-CB8D-441E-8197-D73456910463}" type="datetimeFigureOut">
              <a:rPr lang="sk-SK" smtClean="0"/>
              <a:pPr/>
              <a:t>18. 1. 2023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BFDFE60-8293-4E61-988D-989F17C9379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3632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2602-CB8D-441E-8197-D73456910463}" type="datetimeFigureOut">
              <a:rPr lang="sk-SK" smtClean="0"/>
              <a:pPr/>
              <a:t>18. 1. 2023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BFDFE60-8293-4E61-988D-989F17C9379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01253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2602-CB8D-441E-8197-D73456910463}" type="datetimeFigureOut">
              <a:rPr lang="sk-SK" smtClean="0"/>
              <a:pPr/>
              <a:t>18. 1. 2023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BFDFE60-8293-4E61-988D-989F17C9379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4590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2602-CB8D-441E-8197-D73456910463}" type="datetimeFigureOut">
              <a:rPr lang="sk-SK" smtClean="0"/>
              <a:pPr/>
              <a:t>18. 1. 2023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BFDFE60-8293-4E61-988D-989F17C9379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29474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2602-CB8D-441E-8197-D73456910463}" type="datetimeFigureOut">
              <a:rPr lang="sk-SK" smtClean="0"/>
              <a:pPr/>
              <a:t>18. 1. 2023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FE60-8293-4E61-988D-989F17C9379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09371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2602-CB8D-441E-8197-D73456910463}" type="datetimeFigureOut">
              <a:rPr lang="sk-SK" smtClean="0"/>
              <a:pPr/>
              <a:t>18. 1. 2023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FE60-8293-4E61-988D-989F17C9379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70332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sk-SK" dirty="0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2602-CB8D-441E-8197-D73456910463}" type="datetimeFigureOut">
              <a:rPr lang="sk-SK" smtClean="0"/>
              <a:pPr/>
              <a:t>18. 1. 2023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FE60-8293-4E61-988D-989F17C9379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3543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2602-CB8D-441E-8197-D73456910463}" type="datetimeFigureOut">
              <a:rPr lang="sk-SK" smtClean="0"/>
              <a:pPr/>
              <a:t>18. 1. 2023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BFDFE60-8293-4E61-988D-989F17C9379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8072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2602-CB8D-441E-8197-D73456910463}" type="datetimeFigureOut">
              <a:rPr lang="sk-SK" smtClean="0"/>
              <a:pPr/>
              <a:t>18. 1. 2023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BFDFE60-8293-4E61-988D-989F17C9379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63066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2602-CB8D-441E-8197-D73456910463}" type="datetimeFigureOut">
              <a:rPr lang="sk-SK" smtClean="0"/>
              <a:pPr/>
              <a:t>18. 1. 2023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BFDFE60-8293-4E61-988D-989F17C9379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72406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2602-CB8D-441E-8197-D73456910463}" type="datetimeFigureOut">
              <a:rPr lang="sk-SK" smtClean="0"/>
              <a:pPr/>
              <a:t>18. 1. 2023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FE60-8293-4E61-988D-989F17C9379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38371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2602-CB8D-441E-8197-D73456910463}" type="datetimeFigureOut">
              <a:rPr lang="sk-SK" smtClean="0"/>
              <a:pPr/>
              <a:t>18. 1. 2023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FE60-8293-4E61-988D-989F17C9379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6446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2602-CB8D-441E-8197-D73456910463}" type="datetimeFigureOut">
              <a:rPr lang="sk-SK" smtClean="0"/>
              <a:pPr/>
              <a:t>18. 1. 2023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FE60-8293-4E61-988D-989F17C9379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079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2602-CB8D-441E-8197-D73456910463}" type="datetimeFigureOut">
              <a:rPr lang="sk-SK" smtClean="0"/>
              <a:pPr/>
              <a:t>18. 1. 2023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BFDFE60-8293-4E61-988D-989F17C9379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4310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C2602-CB8D-441E-8197-D73456910463}" type="datetimeFigureOut">
              <a:rPr lang="sk-SK" smtClean="0"/>
              <a:pPr/>
              <a:t>18. 1. 2023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BFDFE60-8293-4E61-988D-989F17C93796}" type="slidenum">
              <a:rPr lang="sk-SK" smtClean="0"/>
              <a:pPr/>
              <a:t>‹#›</a:t>
            </a:fld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44408" y="116633"/>
            <a:ext cx="752964" cy="104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49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  <p:sldLayoutId id="2147484101" r:id="rId12"/>
    <p:sldLayoutId id="2147484102" r:id="rId13"/>
    <p:sldLayoutId id="2147484103" r:id="rId14"/>
    <p:sldLayoutId id="2147484104" r:id="rId15"/>
    <p:sldLayoutId id="2147484105" r:id="rId1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mailto:riaditel@gymturzovka.sk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75656" y="3766852"/>
            <a:ext cx="6328792" cy="3091148"/>
          </a:xfrm>
        </p:spPr>
        <p:txBody>
          <a:bodyPr>
            <a:noAutofit/>
          </a:bodyPr>
          <a:lstStyle/>
          <a:p>
            <a:pPr algn="l">
              <a:tabLst>
                <a:tab pos="2157413" algn="l"/>
              </a:tabLst>
            </a:pPr>
            <a:r>
              <a:rPr lang="sk-SK" altLang="sk-SK" sz="2400" b="1" dirty="0" smtClean="0">
                <a:solidFill>
                  <a:schemeClr val="tx1"/>
                </a:solidFill>
                <a:latin typeface="Century Gothic" pitchFamily="34" charset="0"/>
              </a:rPr>
              <a:t>Názov školy:	Gymnázium </a:t>
            </a:r>
          </a:p>
          <a:p>
            <a:pPr algn="l">
              <a:tabLst>
                <a:tab pos="2157413" algn="l"/>
              </a:tabLst>
            </a:pPr>
            <a:r>
              <a:rPr lang="sk-SK" altLang="sk-SK" sz="2400" b="1" dirty="0" smtClean="0">
                <a:solidFill>
                  <a:schemeClr val="tx1"/>
                </a:solidFill>
                <a:latin typeface="Century Gothic" pitchFamily="34" charset="0"/>
              </a:rPr>
              <a:t/>
            </a:r>
            <a:br>
              <a:rPr lang="sk-SK" altLang="sk-SK" sz="2400" b="1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sk-SK" altLang="sk-SK" sz="2400" b="1" dirty="0" smtClean="0">
                <a:solidFill>
                  <a:schemeClr val="tx1"/>
                </a:solidFill>
                <a:latin typeface="Century Gothic" pitchFamily="34" charset="0"/>
              </a:rPr>
              <a:t>Adresa školy: 	Ľ. Štúra 35</a:t>
            </a:r>
            <a:br>
              <a:rPr lang="sk-SK" altLang="sk-SK" sz="2400" b="1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sk-SK" altLang="sk-SK" sz="2400" b="1" dirty="0" smtClean="0">
                <a:solidFill>
                  <a:schemeClr val="tx1"/>
                </a:solidFill>
                <a:latin typeface="Century Gothic" pitchFamily="34" charset="0"/>
              </a:rPr>
              <a:t>                        	023 54 Turzovka </a:t>
            </a:r>
          </a:p>
          <a:p>
            <a:pPr>
              <a:tabLst>
                <a:tab pos="2157413" algn="l"/>
              </a:tabLst>
            </a:pPr>
            <a:r>
              <a:rPr lang="sk-SK" altLang="sk-SK" sz="2400" b="1" dirty="0">
                <a:solidFill>
                  <a:schemeClr val="tx1"/>
                </a:solidFill>
                <a:latin typeface="Century Gothic" pitchFamily="34" charset="0"/>
              </a:rPr>
              <a:t>Zriaďovateľ: </a:t>
            </a:r>
            <a:r>
              <a:rPr lang="sk-SK" altLang="sk-SK" sz="2400" b="1" dirty="0" smtClean="0">
                <a:solidFill>
                  <a:schemeClr val="tx1"/>
                </a:solidFill>
                <a:latin typeface="Century Gothic" pitchFamily="34" charset="0"/>
              </a:rPr>
              <a:t>	Žilinský </a:t>
            </a:r>
            <a:r>
              <a:rPr lang="sk-SK" altLang="sk-SK" sz="2400" b="1" dirty="0">
                <a:solidFill>
                  <a:schemeClr val="tx1"/>
                </a:solidFill>
                <a:latin typeface="Century Gothic" pitchFamily="34" charset="0"/>
              </a:rPr>
              <a:t>samosprávny kraj </a:t>
            </a:r>
          </a:p>
          <a:p>
            <a:pPr>
              <a:tabLst>
                <a:tab pos="2157413" algn="l"/>
              </a:tabLst>
            </a:pPr>
            <a:r>
              <a:rPr lang="sk-SK" altLang="sk-SK" sz="2400" b="1" dirty="0">
                <a:solidFill>
                  <a:schemeClr val="tx1"/>
                </a:solidFill>
                <a:latin typeface="Century Gothic" pitchFamily="34" charset="0"/>
              </a:rPr>
              <a:t>                       </a:t>
            </a:r>
            <a:r>
              <a:rPr lang="sk-SK" altLang="sk-SK" sz="2400" b="1" dirty="0" smtClean="0">
                <a:solidFill>
                  <a:schemeClr val="tx1"/>
                </a:solidFill>
                <a:latin typeface="Century Gothic" pitchFamily="34" charset="0"/>
              </a:rPr>
              <a:t>	Komenského 48</a:t>
            </a:r>
          </a:p>
          <a:p>
            <a:pPr>
              <a:tabLst>
                <a:tab pos="2157413" algn="l"/>
              </a:tabLst>
            </a:pPr>
            <a:r>
              <a:rPr lang="sk-SK" altLang="sk-SK" sz="2400" b="1" dirty="0" smtClean="0">
                <a:solidFill>
                  <a:schemeClr val="tx1"/>
                </a:solidFill>
                <a:latin typeface="Century Gothic" pitchFamily="34" charset="0"/>
              </a:rPr>
              <a:t>	011 </a:t>
            </a:r>
            <a:r>
              <a:rPr lang="sk-SK" altLang="sk-SK" sz="2400" b="1" dirty="0">
                <a:solidFill>
                  <a:schemeClr val="tx1"/>
                </a:solidFill>
                <a:latin typeface="Century Gothic" pitchFamily="34" charset="0"/>
              </a:rPr>
              <a:t>09 Žilina </a:t>
            </a:r>
            <a:endParaRPr lang="sk-SK" sz="2400" dirty="0">
              <a:solidFill>
                <a:schemeClr val="tx1"/>
              </a:solidFill>
            </a:endParaRPr>
          </a:p>
          <a:p>
            <a:endParaRPr lang="sk-SK" altLang="sk-SK" sz="2400" b="1" dirty="0">
              <a:solidFill>
                <a:schemeClr val="tx1"/>
              </a:solidFill>
              <a:latin typeface="Century Gothic" pitchFamily="34" charset="0"/>
            </a:endParaRPr>
          </a:p>
          <a:p>
            <a:pPr algn="l"/>
            <a:r>
              <a:rPr lang="sk-SK" altLang="sk-SK" sz="2400" b="1" dirty="0" smtClean="0">
                <a:latin typeface="Century Gothic" pitchFamily="34" charset="0"/>
              </a:rPr>
              <a:t/>
            </a:r>
            <a:br>
              <a:rPr lang="sk-SK" altLang="sk-SK" sz="2400" b="1" dirty="0" smtClean="0">
                <a:latin typeface="Century Gothic" pitchFamily="34" charset="0"/>
              </a:rPr>
            </a:br>
            <a:endParaRPr lang="sk-SK" altLang="sk-SK" sz="2400" b="1" dirty="0" smtClean="0">
              <a:latin typeface="Century Gothic" pitchFamily="34" charset="0"/>
            </a:endParaRPr>
          </a:p>
        </p:txBody>
      </p:sp>
      <p:pic>
        <p:nvPicPr>
          <p:cNvPr id="4" name="Picture 11" descr="zsk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5519452"/>
            <a:ext cx="1008985" cy="109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pic1"/>
          <p:cNvPicPr>
            <a:picLocks noChangeAspect="1" noChangeArrowheads="1"/>
          </p:cNvPicPr>
          <p:nvPr/>
        </p:nvPicPr>
        <p:blipFill>
          <a:blip r:embed="rId3" cstate="print"/>
          <a:srcRect l="19594" r="21194"/>
          <a:stretch>
            <a:fillRect/>
          </a:stretch>
        </p:blipFill>
        <p:spPr>
          <a:xfrm>
            <a:off x="7915723" y="3861048"/>
            <a:ext cx="1049638" cy="1329723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"/>
            <a:ext cx="8964488" cy="3680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0"/>
            <a:ext cx="6805223" cy="1280890"/>
          </a:xfrm>
        </p:spPr>
        <p:txBody>
          <a:bodyPr>
            <a:normAutofit fontScale="90000"/>
          </a:bodyPr>
          <a:lstStyle/>
          <a:p>
            <a:r>
              <a:rPr lang="sk-SK" b="1" dirty="0"/>
              <a:t>P</a:t>
            </a:r>
            <a:r>
              <a:rPr lang="sk-SK" b="1" dirty="0" smtClean="0"/>
              <a:t>rospech </a:t>
            </a:r>
            <a:r>
              <a:rPr lang="sk-SK" b="1" dirty="0"/>
              <a:t>dosiahnutý v základnej škole</a:t>
            </a:r>
            <a:br>
              <a:rPr lang="sk-SK" b="1" dirty="0"/>
            </a:br>
            <a:r>
              <a:rPr lang="sk-SK" b="1" dirty="0" smtClean="0"/>
              <a:t/>
            </a:r>
            <a:br>
              <a:rPr lang="sk-SK" b="1" dirty="0" smtClean="0"/>
            </a:b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43608" y="980728"/>
            <a:ext cx="7920880" cy="5256584"/>
          </a:xfrm>
        </p:spPr>
        <p:txBody>
          <a:bodyPr>
            <a:noAutofit/>
          </a:bodyPr>
          <a:lstStyle/>
          <a:p>
            <a:r>
              <a:rPr lang="sk-SK" sz="2000" dirty="0"/>
              <a:t>P</a:t>
            </a:r>
            <a:r>
              <a:rPr lang="sk-SK" sz="2000" dirty="0" smtClean="0"/>
              <a:t>riemer </a:t>
            </a:r>
            <a:r>
              <a:rPr lang="sk-SK" sz="2000" dirty="0"/>
              <a:t>sa vypočíta osobitne za </a:t>
            </a:r>
            <a:r>
              <a:rPr lang="sk-SK" sz="2000" b="1" dirty="0"/>
              <a:t>druhý polrok ôsmeho ročníka a prvý polrok deviateho ročníka </a:t>
            </a:r>
            <a:r>
              <a:rPr lang="sk-SK" sz="2000" dirty="0"/>
              <a:t>z vyučovacích predmetov: </a:t>
            </a:r>
            <a:r>
              <a:rPr lang="sk-SK" sz="2000" b="1" dirty="0"/>
              <a:t>vyučovací jazyk, prvý cudzí jazyk, dejepis, geografia, matematika, biológia, fyzika, </a:t>
            </a:r>
            <a:r>
              <a:rPr lang="sk-SK" sz="2000" b="1" dirty="0" smtClean="0"/>
              <a:t>chémia</a:t>
            </a:r>
            <a:r>
              <a:rPr lang="sk-SK" sz="2000" dirty="0"/>
              <a:t>.</a:t>
            </a:r>
            <a:endParaRPr lang="sk-SK" sz="2000" dirty="0" smtClean="0"/>
          </a:p>
          <a:p>
            <a:r>
              <a:rPr lang="sk-SK" sz="2000" dirty="0" smtClean="0"/>
              <a:t>Bodovanie </a:t>
            </a:r>
            <a:r>
              <a:rPr lang="sk-SK" sz="2000" dirty="0"/>
              <a:t>priemeru za druhý polrok ôsmeho ročníka a prvý polrok deviateho ročníka</a:t>
            </a:r>
            <a:r>
              <a:rPr lang="sk-SK" sz="2000" dirty="0" smtClean="0"/>
              <a:t>:</a:t>
            </a:r>
          </a:p>
          <a:p>
            <a:pPr lvl="1">
              <a:tabLst>
                <a:tab pos="2689225" algn="l"/>
              </a:tabLst>
            </a:pPr>
            <a:r>
              <a:rPr lang="sk-SK" sz="2000" dirty="0" smtClean="0"/>
              <a:t> 1,00 	17 </a:t>
            </a:r>
            <a:r>
              <a:rPr lang="sk-SK" sz="2000" dirty="0"/>
              <a:t>bodov </a:t>
            </a:r>
            <a:endParaRPr lang="sk-SK" sz="2000" dirty="0" smtClean="0"/>
          </a:p>
          <a:p>
            <a:pPr lvl="1">
              <a:tabLst>
                <a:tab pos="2689225" algn="l"/>
              </a:tabLst>
            </a:pPr>
            <a:r>
              <a:rPr lang="sk-SK" sz="2000" dirty="0" smtClean="0"/>
              <a:t>1,01 </a:t>
            </a:r>
            <a:r>
              <a:rPr lang="sk-SK" sz="2000" dirty="0"/>
              <a:t>- </a:t>
            </a:r>
            <a:r>
              <a:rPr lang="sk-SK" sz="2000" dirty="0" smtClean="0"/>
              <a:t>1,12	15 </a:t>
            </a:r>
            <a:r>
              <a:rPr lang="sk-SK" sz="2000" dirty="0"/>
              <a:t>bodov </a:t>
            </a:r>
          </a:p>
          <a:p>
            <a:pPr lvl="1">
              <a:tabLst>
                <a:tab pos="2689225" algn="l"/>
              </a:tabLst>
            </a:pPr>
            <a:r>
              <a:rPr lang="sk-SK" sz="2000" dirty="0" smtClean="0"/>
              <a:t>1,13 </a:t>
            </a:r>
            <a:r>
              <a:rPr lang="sk-SK" sz="2000" dirty="0"/>
              <a:t>- </a:t>
            </a:r>
            <a:r>
              <a:rPr lang="sk-SK" sz="2000" dirty="0" smtClean="0"/>
              <a:t>1,25		13 </a:t>
            </a:r>
            <a:r>
              <a:rPr lang="sk-SK" sz="2000" dirty="0"/>
              <a:t>bodov </a:t>
            </a:r>
            <a:endParaRPr lang="sk-SK" sz="2000" dirty="0" smtClean="0"/>
          </a:p>
          <a:p>
            <a:pPr lvl="1">
              <a:tabLst>
                <a:tab pos="2689225" algn="l"/>
              </a:tabLst>
            </a:pPr>
            <a:r>
              <a:rPr lang="sk-SK" sz="2000" dirty="0" smtClean="0"/>
              <a:t>1,26 </a:t>
            </a:r>
            <a:r>
              <a:rPr lang="sk-SK" sz="2000" dirty="0"/>
              <a:t>- 1,38 </a:t>
            </a:r>
            <a:r>
              <a:rPr lang="sk-SK" sz="2000" dirty="0" smtClean="0"/>
              <a:t>		11 </a:t>
            </a:r>
            <a:r>
              <a:rPr lang="sk-SK" sz="2000" dirty="0"/>
              <a:t>bodov </a:t>
            </a:r>
            <a:endParaRPr lang="sk-SK" sz="2000" dirty="0" smtClean="0"/>
          </a:p>
          <a:p>
            <a:pPr lvl="1">
              <a:tabLst>
                <a:tab pos="2689225" algn="l"/>
              </a:tabLst>
            </a:pPr>
            <a:r>
              <a:rPr lang="sk-SK" sz="2000" dirty="0" smtClean="0"/>
              <a:t>1,39 </a:t>
            </a:r>
            <a:r>
              <a:rPr lang="sk-SK" sz="2000" dirty="0"/>
              <a:t>- 1,51 </a:t>
            </a:r>
            <a:r>
              <a:rPr lang="sk-SK" sz="2000" dirty="0" smtClean="0"/>
              <a:t>	9 </a:t>
            </a:r>
            <a:r>
              <a:rPr lang="sk-SK" sz="2000" dirty="0"/>
              <a:t>bodov </a:t>
            </a:r>
            <a:endParaRPr lang="sk-SK" sz="2000" dirty="0" smtClean="0"/>
          </a:p>
          <a:p>
            <a:pPr lvl="1">
              <a:tabLst>
                <a:tab pos="2689225" algn="l"/>
              </a:tabLst>
            </a:pPr>
            <a:r>
              <a:rPr lang="sk-SK" sz="2000" dirty="0" smtClean="0"/>
              <a:t>1,52 </a:t>
            </a:r>
            <a:r>
              <a:rPr lang="sk-SK" sz="2000" dirty="0"/>
              <a:t>- </a:t>
            </a:r>
            <a:r>
              <a:rPr lang="sk-SK" sz="2000" dirty="0" smtClean="0"/>
              <a:t>1,64	7 </a:t>
            </a:r>
            <a:r>
              <a:rPr lang="sk-SK" sz="2000" dirty="0"/>
              <a:t>bodov </a:t>
            </a:r>
            <a:endParaRPr lang="sk-SK" sz="2000" dirty="0" smtClean="0"/>
          </a:p>
          <a:p>
            <a:pPr lvl="1">
              <a:tabLst>
                <a:tab pos="2689225" algn="l"/>
              </a:tabLst>
            </a:pPr>
            <a:r>
              <a:rPr lang="sk-SK" sz="2000" dirty="0" smtClean="0"/>
              <a:t>1,65 </a:t>
            </a:r>
            <a:r>
              <a:rPr lang="sk-SK" sz="2000" dirty="0"/>
              <a:t>- 1,77 </a:t>
            </a:r>
            <a:r>
              <a:rPr lang="sk-SK" sz="2000" dirty="0" smtClean="0"/>
              <a:t>	5 </a:t>
            </a:r>
            <a:r>
              <a:rPr lang="sk-SK" sz="2000" dirty="0"/>
              <a:t>bodov </a:t>
            </a:r>
            <a:endParaRPr lang="sk-SK" sz="2000" dirty="0" smtClean="0"/>
          </a:p>
          <a:p>
            <a:pPr lvl="1">
              <a:tabLst>
                <a:tab pos="2689225" algn="l"/>
              </a:tabLst>
            </a:pPr>
            <a:r>
              <a:rPr lang="sk-SK" sz="2000" dirty="0" smtClean="0"/>
              <a:t>1,78 </a:t>
            </a:r>
            <a:r>
              <a:rPr lang="sk-SK" sz="2000" dirty="0"/>
              <a:t>- 1,90 </a:t>
            </a:r>
            <a:r>
              <a:rPr lang="sk-SK" sz="2000" dirty="0" smtClean="0"/>
              <a:t>	3 </a:t>
            </a:r>
            <a:r>
              <a:rPr lang="sk-SK" sz="2000" dirty="0"/>
              <a:t>body </a:t>
            </a:r>
            <a:endParaRPr lang="sk-SK" sz="2000" dirty="0" smtClean="0"/>
          </a:p>
          <a:p>
            <a:pPr lvl="1">
              <a:tabLst>
                <a:tab pos="2689225" algn="l"/>
              </a:tabLst>
            </a:pPr>
            <a:r>
              <a:rPr lang="sk-SK" sz="2000" dirty="0" smtClean="0"/>
              <a:t>1,91 </a:t>
            </a:r>
            <a:r>
              <a:rPr lang="sk-SK" sz="2000" dirty="0"/>
              <a:t>- </a:t>
            </a:r>
            <a:r>
              <a:rPr lang="sk-SK" sz="2000" dirty="0" smtClean="0"/>
              <a:t>2,00	1 </a:t>
            </a:r>
            <a:r>
              <a:rPr lang="sk-SK" sz="2000" dirty="0"/>
              <a:t>bod</a:t>
            </a:r>
          </a:p>
        </p:txBody>
      </p:sp>
    </p:spTree>
    <p:extLst>
      <p:ext uri="{BB962C8B-B14F-4D97-AF65-F5344CB8AC3E}">
        <p14:creationId xmlns:p14="http://schemas.microsoft.com/office/powerpoint/2010/main" val="217312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805223" cy="1280890"/>
          </a:xfrm>
        </p:spPr>
        <p:txBody>
          <a:bodyPr>
            <a:normAutofit fontScale="90000"/>
          </a:bodyPr>
          <a:lstStyle/>
          <a:p>
            <a:r>
              <a:rPr lang="sk-SK" b="1" dirty="0"/>
              <a:t>P</a:t>
            </a:r>
            <a:r>
              <a:rPr lang="sk-SK" b="1" dirty="0" smtClean="0"/>
              <a:t>rospech </a:t>
            </a:r>
            <a:r>
              <a:rPr lang="sk-SK" b="1" dirty="0"/>
              <a:t>dosiahnutý v základnej škole</a:t>
            </a:r>
            <a:br>
              <a:rPr lang="sk-SK" b="1" dirty="0"/>
            </a:br>
            <a:r>
              <a:rPr lang="sk-SK" b="1" dirty="0" smtClean="0"/>
              <a:t/>
            </a:r>
            <a:br>
              <a:rPr lang="sk-SK" b="1" dirty="0" smtClean="0"/>
            </a:b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43608" y="1601416"/>
            <a:ext cx="7920880" cy="5256584"/>
          </a:xfrm>
        </p:spPr>
        <p:txBody>
          <a:bodyPr>
            <a:normAutofit/>
          </a:bodyPr>
          <a:lstStyle/>
          <a:p>
            <a:r>
              <a:rPr lang="sk-SK" sz="2800" dirty="0"/>
              <a:t>známka z </a:t>
            </a:r>
            <a:r>
              <a:rPr lang="sk-SK" sz="2800" b="1" dirty="0"/>
              <a:t>MAT</a:t>
            </a:r>
            <a:r>
              <a:rPr lang="sk-SK" sz="2800" dirty="0"/>
              <a:t> za prvý polrok deviateho ročníka </a:t>
            </a:r>
            <a:endParaRPr lang="sk-SK" sz="2800" dirty="0" smtClean="0"/>
          </a:p>
          <a:p>
            <a:pPr lvl="1"/>
            <a:r>
              <a:rPr lang="sk-SK" sz="2800" dirty="0" smtClean="0"/>
              <a:t>výborný </a:t>
            </a:r>
            <a:r>
              <a:rPr lang="sk-SK" sz="2800" dirty="0"/>
              <a:t>3 body </a:t>
            </a:r>
            <a:endParaRPr lang="sk-SK" sz="2800" dirty="0" smtClean="0"/>
          </a:p>
          <a:p>
            <a:pPr lvl="1"/>
            <a:r>
              <a:rPr lang="sk-SK" sz="2800" dirty="0" smtClean="0"/>
              <a:t>chválitebný </a:t>
            </a:r>
            <a:r>
              <a:rPr lang="sk-SK" sz="2800" dirty="0"/>
              <a:t>1 bod </a:t>
            </a:r>
            <a:endParaRPr lang="sk-SK" sz="2800" dirty="0" smtClean="0"/>
          </a:p>
          <a:p>
            <a:r>
              <a:rPr lang="sk-SK" sz="2800" dirty="0" smtClean="0"/>
              <a:t>známka </a:t>
            </a:r>
            <a:r>
              <a:rPr lang="sk-SK" sz="2800" dirty="0"/>
              <a:t>zo </a:t>
            </a:r>
            <a:r>
              <a:rPr lang="sk-SK" sz="2800" b="1" dirty="0"/>
              <a:t>SJL</a:t>
            </a:r>
            <a:r>
              <a:rPr lang="sk-SK" sz="2800" dirty="0"/>
              <a:t> za prvý polrok deviateho ročníka </a:t>
            </a:r>
            <a:endParaRPr lang="sk-SK" sz="2800" dirty="0" smtClean="0"/>
          </a:p>
          <a:p>
            <a:pPr lvl="1"/>
            <a:r>
              <a:rPr lang="sk-SK" sz="2800" dirty="0" smtClean="0"/>
              <a:t>výborný </a:t>
            </a:r>
            <a:r>
              <a:rPr lang="sk-SK" sz="2800" dirty="0"/>
              <a:t>3 body </a:t>
            </a:r>
            <a:endParaRPr lang="sk-SK" sz="2800" dirty="0" smtClean="0"/>
          </a:p>
          <a:p>
            <a:pPr lvl="1"/>
            <a:r>
              <a:rPr lang="sk-SK" sz="2800" dirty="0" smtClean="0"/>
              <a:t>chválitebný </a:t>
            </a:r>
            <a:r>
              <a:rPr lang="sk-SK" sz="2800" dirty="0"/>
              <a:t>1 bod</a:t>
            </a:r>
          </a:p>
        </p:txBody>
      </p:sp>
    </p:spTree>
    <p:extLst>
      <p:ext uri="{BB962C8B-B14F-4D97-AF65-F5344CB8AC3E}">
        <p14:creationId xmlns:p14="http://schemas.microsoft.com/office/powerpoint/2010/main" val="393442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620688"/>
            <a:ext cx="6589199" cy="1280890"/>
          </a:xfrm>
        </p:spPr>
        <p:txBody>
          <a:bodyPr>
            <a:normAutofit fontScale="90000"/>
          </a:bodyPr>
          <a:lstStyle/>
          <a:p>
            <a:r>
              <a:rPr lang="sk-SK" b="1" dirty="0"/>
              <a:t>Výsledky</a:t>
            </a:r>
            <a:r>
              <a:rPr lang="sk-SK" dirty="0"/>
              <a:t> </a:t>
            </a:r>
            <a:r>
              <a:rPr lang="sk-SK" b="1" dirty="0"/>
              <a:t>externého testovania </a:t>
            </a:r>
            <a:br>
              <a:rPr lang="sk-SK" b="1" dirty="0"/>
            </a:br>
            <a:r>
              <a:rPr lang="sk-SK" b="1" dirty="0"/>
              <a:t/>
            </a:r>
            <a:br>
              <a:rPr lang="sk-SK" b="1" dirty="0"/>
            </a:b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15616" y="1484784"/>
            <a:ext cx="792088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000" dirty="0"/>
              <a:t>B</a:t>
            </a:r>
            <a:r>
              <a:rPr lang="sk-SK" sz="2000" dirty="0" smtClean="0"/>
              <a:t>odovanie výsledkov </a:t>
            </a:r>
            <a:r>
              <a:rPr lang="sk-SK" sz="2000" b="1" dirty="0" smtClean="0"/>
              <a:t>v externom testovaní </a:t>
            </a:r>
            <a:r>
              <a:rPr lang="sk-SK" sz="2000" dirty="0" smtClean="0"/>
              <a:t>v každom vyučovacom predmete samostatne:</a:t>
            </a:r>
          </a:p>
          <a:p>
            <a:pPr lvl="1">
              <a:tabLst>
                <a:tab pos="2689225" algn="l"/>
              </a:tabLst>
            </a:pPr>
            <a:r>
              <a:rPr lang="sk-SK" sz="2000" dirty="0" smtClean="0"/>
              <a:t> </a:t>
            </a:r>
            <a:r>
              <a:rPr lang="sk-SK" sz="2000" dirty="0"/>
              <a:t>90% a viac </a:t>
            </a:r>
            <a:r>
              <a:rPr lang="sk-SK" sz="2000" dirty="0" smtClean="0"/>
              <a:t>	10 bodov</a:t>
            </a:r>
          </a:p>
          <a:p>
            <a:pPr lvl="1">
              <a:tabLst>
                <a:tab pos="2689225" algn="l"/>
              </a:tabLst>
            </a:pPr>
            <a:r>
              <a:rPr lang="sk-SK" sz="2000" dirty="0" smtClean="0"/>
              <a:t> </a:t>
            </a:r>
            <a:r>
              <a:rPr lang="sk-SK" sz="2000" dirty="0"/>
              <a:t>83% - 89% </a:t>
            </a:r>
            <a:r>
              <a:rPr lang="sk-SK" sz="2000" dirty="0" smtClean="0"/>
              <a:t>	9 bodov</a:t>
            </a:r>
          </a:p>
          <a:p>
            <a:pPr lvl="1">
              <a:tabLst>
                <a:tab pos="2689225" algn="l"/>
              </a:tabLst>
            </a:pPr>
            <a:r>
              <a:rPr lang="sk-SK" sz="2000" dirty="0" smtClean="0"/>
              <a:t> </a:t>
            </a:r>
            <a:r>
              <a:rPr lang="sk-SK" sz="2000" dirty="0"/>
              <a:t>76% - 82% </a:t>
            </a:r>
            <a:r>
              <a:rPr lang="sk-SK" sz="2000" dirty="0" smtClean="0"/>
              <a:t>	8 bodov</a:t>
            </a:r>
          </a:p>
          <a:p>
            <a:pPr lvl="1">
              <a:tabLst>
                <a:tab pos="2689225" algn="l"/>
              </a:tabLst>
            </a:pPr>
            <a:r>
              <a:rPr lang="sk-SK" sz="2000" dirty="0" smtClean="0"/>
              <a:t> </a:t>
            </a:r>
            <a:r>
              <a:rPr lang="sk-SK" sz="2000" dirty="0"/>
              <a:t>69% - 75% </a:t>
            </a:r>
            <a:r>
              <a:rPr lang="sk-SK" sz="2000" dirty="0" smtClean="0"/>
              <a:t>	7 bodov</a:t>
            </a:r>
          </a:p>
          <a:p>
            <a:pPr lvl="1">
              <a:tabLst>
                <a:tab pos="2689225" algn="l"/>
              </a:tabLst>
            </a:pPr>
            <a:r>
              <a:rPr lang="sk-SK" sz="2000" dirty="0" smtClean="0"/>
              <a:t> </a:t>
            </a:r>
            <a:r>
              <a:rPr lang="sk-SK" sz="2000" dirty="0"/>
              <a:t>62% - 68% </a:t>
            </a:r>
            <a:r>
              <a:rPr lang="sk-SK" sz="2000" dirty="0" smtClean="0"/>
              <a:t>	6 bodov</a:t>
            </a:r>
          </a:p>
          <a:p>
            <a:pPr lvl="1">
              <a:tabLst>
                <a:tab pos="2689225" algn="l"/>
              </a:tabLst>
            </a:pPr>
            <a:r>
              <a:rPr lang="sk-SK" sz="2000" dirty="0" smtClean="0"/>
              <a:t> </a:t>
            </a:r>
            <a:r>
              <a:rPr lang="sk-SK" sz="2000" dirty="0"/>
              <a:t>55% - 61% </a:t>
            </a:r>
            <a:r>
              <a:rPr lang="sk-SK" sz="2000" dirty="0" smtClean="0"/>
              <a:t>	5 bodov</a:t>
            </a:r>
          </a:p>
          <a:p>
            <a:pPr lvl="1">
              <a:tabLst>
                <a:tab pos="2689225" algn="l"/>
              </a:tabLst>
            </a:pPr>
            <a:r>
              <a:rPr lang="sk-SK" sz="2000" dirty="0" smtClean="0"/>
              <a:t> </a:t>
            </a:r>
            <a:r>
              <a:rPr lang="sk-SK" sz="2000" dirty="0"/>
              <a:t>48% - 54% </a:t>
            </a:r>
            <a:r>
              <a:rPr lang="sk-SK" sz="2000" dirty="0" smtClean="0"/>
              <a:t>	4 body</a:t>
            </a:r>
          </a:p>
          <a:p>
            <a:pPr lvl="1">
              <a:tabLst>
                <a:tab pos="2689225" algn="l"/>
              </a:tabLst>
            </a:pPr>
            <a:r>
              <a:rPr lang="sk-SK" sz="2000" dirty="0" smtClean="0"/>
              <a:t> </a:t>
            </a:r>
            <a:r>
              <a:rPr lang="sk-SK" sz="2000" dirty="0"/>
              <a:t>41% - 47% </a:t>
            </a:r>
            <a:r>
              <a:rPr lang="sk-SK" sz="2000" dirty="0" smtClean="0"/>
              <a:t>	3 body</a:t>
            </a:r>
          </a:p>
          <a:p>
            <a:pPr lvl="1">
              <a:tabLst>
                <a:tab pos="2689225" algn="l"/>
              </a:tabLst>
            </a:pPr>
            <a:r>
              <a:rPr lang="sk-SK" sz="2000" dirty="0" smtClean="0"/>
              <a:t> </a:t>
            </a:r>
            <a:r>
              <a:rPr lang="sk-SK" sz="2000" dirty="0"/>
              <a:t>34% - 40% </a:t>
            </a:r>
            <a:r>
              <a:rPr lang="sk-SK" sz="2000" dirty="0" smtClean="0"/>
              <a:t>	2 </a:t>
            </a:r>
            <a:r>
              <a:rPr lang="sk-SK" sz="2000" dirty="0"/>
              <a:t>body </a:t>
            </a:r>
            <a:endParaRPr lang="sk-SK" sz="2000" dirty="0" smtClean="0"/>
          </a:p>
          <a:p>
            <a:pPr lvl="1">
              <a:tabLst>
                <a:tab pos="2689225" algn="l"/>
              </a:tabLst>
            </a:pPr>
            <a:r>
              <a:rPr lang="sk-SK" sz="2000" dirty="0" smtClean="0"/>
              <a:t>27</a:t>
            </a:r>
            <a:r>
              <a:rPr lang="sk-SK" sz="2000" dirty="0"/>
              <a:t>% - 33% </a:t>
            </a:r>
            <a:r>
              <a:rPr lang="sk-SK" sz="2000" dirty="0" smtClean="0"/>
              <a:t>	1 </a:t>
            </a:r>
            <a:r>
              <a:rPr lang="sk-SK" sz="2000" dirty="0"/>
              <a:t>bod </a:t>
            </a:r>
            <a:endParaRPr lang="sk-SK" sz="2000" dirty="0" smtClean="0"/>
          </a:p>
        </p:txBody>
      </p:sp>
    </p:spTree>
    <p:extLst>
      <p:ext uri="{BB962C8B-B14F-4D97-AF65-F5344CB8AC3E}">
        <p14:creationId xmlns:p14="http://schemas.microsoft.com/office/powerpoint/2010/main" val="135756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6589199" cy="1280890"/>
          </a:xfrm>
        </p:spPr>
        <p:txBody>
          <a:bodyPr>
            <a:normAutofit fontScale="90000"/>
          </a:bodyPr>
          <a:lstStyle/>
          <a:p>
            <a:r>
              <a:rPr lang="sk-SK" b="1" dirty="0"/>
              <a:t>Výsledky v súťažiach a predmetových olympiádach</a:t>
            </a:r>
            <a:r>
              <a:rPr lang="sk-SK" b="1" dirty="0" smtClean="0"/>
              <a:t/>
            </a:r>
            <a:br>
              <a:rPr lang="sk-SK" b="1" dirty="0" smtClean="0"/>
            </a:b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43608" y="1484784"/>
            <a:ext cx="7920880" cy="5256584"/>
          </a:xfrm>
        </p:spPr>
        <p:txBody>
          <a:bodyPr>
            <a:normAutofit/>
          </a:bodyPr>
          <a:lstStyle/>
          <a:p>
            <a:r>
              <a:rPr lang="sk-SK" sz="2400" dirty="0"/>
              <a:t>B</a:t>
            </a:r>
            <a:r>
              <a:rPr lang="sk-SK" sz="2400" dirty="0" smtClean="0"/>
              <a:t>odovanie výsledkov v predmetových </a:t>
            </a:r>
            <a:r>
              <a:rPr lang="sk-SK" sz="2400" b="1" dirty="0" smtClean="0"/>
              <a:t>olympiádach z biológie, cudzieho jazyka, dejepisu, geografie, chémie, informatiky, matematiky, slovenského jazyka a literatúry 5 a súťaže </a:t>
            </a:r>
            <a:r>
              <a:rPr lang="sk-SK" sz="2400" b="1" dirty="0"/>
              <a:t>H</a:t>
            </a:r>
            <a:r>
              <a:rPr lang="sk-SK" sz="2400" b="1" dirty="0" smtClean="0"/>
              <a:t>viezdoslavov </a:t>
            </a:r>
            <a:r>
              <a:rPr lang="sk-SK" sz="2400" b="1" dirty="0"/>
              <a:t>K</a:t>
            </a:r>
            <a:r>
              <a:rPr lang="sk-SK" sz="2400" b="1" dirty="0" smtClean="0"/>
              <a:t>ubín</a:t>
            </a:r>
            <a:r>
              <a:rPr lang="sk-SK" sz="2400" dirty="0" smtClean="0"/>
              <a:t>, ktoré uchádzač dosiahol individuálne. </a:t>
            </a:r>
          </a:p>
          <a:p>
            <a:r>
              <a:rPr lang="sk-SK" sz="2400" dirty="0"/>
              <a:t>Výsledky v jednotlivých predmetoch a kolách sa sčítajú a v celkovom súčte </a:t>
            </a:r>
            <a:r>
              <a:rPr lang="sk-SK" sz="2400" b="1" dirty="0"/>
              <a:t>môže žiak získať najviac 20 bodov. </a:t>
            </a:r>
            <a:endParaRPr lang="sk-SK" sz="2400" b="1" dirty="0" smtClean="0"/>
          </a:p>
          <a:p>
            <a:r>
              <a:rPr lang="sk-SK" sz="2400" dirty="0" smtClean="0"/>
              <a:t>Výsledky </a:t>
            </a:r>
            <a:r>
              <a:rPr lang="sk-SK" sz="2400" dirty="0"/>
              <a:t>športových, kolektívnych, korešpondenčných a iných súťaží sa neberú </a:t>
            </a: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 smtClean="0"/>
              <a:t>do úvahy.</a:t>
            </a:r>
          </a:p>
        </p:txBody>
      </p:sp>
    </p:spTree>
    <p:extLst>
      <p:ext uri="{BB962C8B-B14F-4D97-AF65-F5344CB8AC3E}">
        <p14:creationId xmlns:p14="http://schemas.microsoft.com/office/powerpoint/2010/main" val="211846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6589199" cy="1280890"/>
          </a:xfrm>
        </p:spPr>
        <p:txBody>
          <a:bodyPr>
            <a:normAutofit fontScale="90000"/>
          </a:bodyPr>
          <a:lstStyle/>
          <a:p>
            <a:r>
              <a:rPr lang="sk-SK" b="1" dirty="0"/>
              <a:t>Výsledky v súťažiach a predmetových olympiádach</a:t>
            </a:r>
            <a:r>
              <a:rPr lang="sk-SK" b="1" dirty="0" smtClean="0"/>
              <a:t/>
            </a:r>
            <a:br>
              <a:rPr lang="sk-SK" b="1" dirty="0" smtClean="0"/>
            </a:b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43608" y="1196752"/>
            <a:ext cx="7920880" cy="5544616"/>
          </a:xfrm>
        </p:spPr>
        <p:txBody>
          <a:bodyPr>
            <a:noAutofit/>
          </a:bodyPr>
          <a:lstStyle/>
          <a:p>
            <a:pPr>
              <a:tabLst>
                <a:tab pos="5024438" algn="l"/>
              </a:tabLst>
            </a:pPr>
            <a:r>
              <a:rPr lang="sk-SK" sz="2000" dirty="0"/>
              <a:t>1. miesto v celoslovenskom kole </a:t>
            </a:r>
            <a:r>
              <a:rPr lang="sk-SK" sz="2000" dirty="0" smtClean="0"/>
              <a:t>	10 bodov</a:t>
            </a:r>
          </a:p>
          <a:p>
            <a:pPr>
              <a:tabLst>
                <a:tab pos="5024438" algn="l"/>
              </a:tabLst>
            </a:pPr>
            <a:r>
              <a:rPr lang="sk-SK" sz="2000" dirty="0" smtClean="0"/>
              <a:t>2</a:t>
            </a:r>
            <a:r>
              <a:rPr lang="sk-SK" sz="2000" dirty="0"/>
              <a:t>. miesto v celoslovenskom kole </a:t>
            </a:r>
            <a:r>
              <a:rPr lang="sk-SK" sz="2000" dirty="0" smtClean="0"/>
              <a:t>	9 </a:t>
            </a:r>
            <a:r>
              <a:rPr lang="sk-SK" sz="2000" dirty="0"/>
              <a:t>bodov </a:t>
            </a:r>
            <a:endParaRPr lang="sk-SK" sz="2000" dirty="0" smtClean="0"/>
          </a:p>
          <a:p>
            <a:pPr>
              <a:tabLst>
                <a:tab pos="5024438" algn="l"/>
              </a:tabLst>
            </a:pPr>
            <a:r>
              <a:rPr lang="sk-SK" sz="2000" dirty="0" smtClean="0"/>
              <a:t>3</a:t>
            </a:r>
            <a:r>
              <a:rPr lang="sk-SK" sz="2000" dirty="0"/>
              <a:t>. miesto v celoslovenskom kole </a:t>
            </a:r>
            <a:r>
              <a:rPr lang="sk-SK" sz="2000" dirty="0" smtClean="0"/>
              <a:t>	8 </a:t>
            </a:r>
            <a:r>
              <a:rPr lang="sk-SK" sz="2000" dirty="0"/>
              <a:t>bodov </a:t>
            </a:r>
            <a:endParaRPr lang="sk-SK" sz="2000" dirty="0" smtClean="0"/>
          </a:p>
          <a:p>
            <a:pPr>
              <a:spcAft>
                <a:spcPts val="1200"/>
              </a:spcAft>
              <a:tabLst>
                <a:tab pos="5024438" algn="l"/>
              </a:tabLst>
            </a:pPr>
            <a:r>
              <a:rPr lang="sk-SK" sz="2000" dirty="0" smtClean="0"/>
              <a:t>úspešný </a:t>
            </a:r>
            <a:r>
              <a:rPr lang="sk-SK" sz="2000" dirty="0"/>
              <a:t>riešiteľ v celoslovenskom kole </a:t>
            </a:r>
            <a:r>
              <a:rPr lang="sk-SK" sz="2000" dirty="0" smtClean="0"/>
              <a:t>	4 </a:t>
            </a:r>
            <a:r>
              <a:rPr lang="sk-SK" sz="2000" dirty="0"/>
              <a:t>bodov </a:t>
            </a:r>
            <a:endParaRPr lang="sk-SK" sz="2000" dirty="0" smtClean="0"/>
          </a:p>
          <a:p>
            <a:pPr>
              <a:tabLst>
                <a:tab pos="5024438" algn="l"/>
              </a:tabLst>
            </a:pPr>
            <a:r>
              <a:rPr lang="sk-SK" sz="2000" dirty="0" smtClean="0"/>
              <a:t>1</a:t>
            </a:r>
            <a:r>
              <a:rPr lang="sk-SK" sz="2000" dirty="0"/>
              <a:t>. miesto v krajskom kole </a:t>
            </a:r>
            <a:r>
              <a:rPr lang="sk-SK" sz="2000" dirty="0" smtClean="0"/>
              <a:t>	7 </a:t>
            </a:r>
            <a:r>
              <a:rPr lang="sk-SK" sz="2000" dirty="0"/>
              <a:t>bodov </a:t>
            </a:r>
            <a:endParaRPr lang="sk-SK" sz="2000" dirty="0" smtClean="0"/>
          </a:p>
          <a:p>
            <a:pPr>
              <a:tabLst>
                <a:tab pos="5024438" algn="l"/>
              </a:tabLst>
            </a:pPr>
            <a:r>
              <a:rPr lang="sk-SK" sz="2000" dirty="0" smtClean="0"/>
              <a:t>2</a:t>
            </a:r>
            <a:r>
              <a:rPr lang="sk-SK" sz="2000" dirty="0"/>
              <a:t>. miesto v krajskom kole </a:t>
            </a:r>
            <a:r>
              <a:rPr lang="sk-SK" sz="2000" dirty="0" smtClean="0"/>
              <a:t>	6 </a:t>
            </a:r>
            <a:r>
              <a:rPr lang="sk-SK" sz="2000" dirty="0"/>
              <a:t>bodov </a:t>
            </a:r>
            <a:endParaRPr lang="sk-SK" sz="2000" dirty="0" smtClean="0"/>
          </a:p>
          <a:p>
            <a:pPr>
              <a:tabLst>
                <a:tab pos="5024438" algn="l"/>
              </a:tabLst>
            </a:pPr>
            <a:r>
              <a:rPr lang="sk-SK" sz="2000" dirty="0" smtClean="0"/>
              <a:t>3</a:t>
            </a:r>
            <a:r>
              <a:rPr lang="sk-SK" sz="2000" dirty="0"/>
              <a:t>. miesto v krajskom kole </a:t>
            </a:r>
            <a:r>
              <a:rPr lang="sk-SK" sz="2000" dirty="0" smtClean="0"/>
              <a:t>	5 </a:t>
            </a:r>
            <a:r>
              <a:rPr lang="sk-SK" sz="2000" dirty="0"/>
              <a:t>bodov </a:t>
            </a:r>
            <a:endParaRPr lang="sk-SK" sz="2000" dirty="0" smtClean="0"/>
          </a:p>
          <a:p>
            <a:pPr>
              <a:spcAft>
                <a:spcPts val="1200"/>
              </a:spcAft>
              <a:tabLst>
                <a:tab pos="5024438" algn="l"/>
              </a:tabLst>
            </a:pPr>
            <a:r>
              <a:rPr lang="sk-SK" sz="2000" dirty="0" smtClean="0"/>
              <a:t>úspešný </a:t>
            </a:r>
            <a:r>
              <a:rPr lang="sk-SK" sz="2000" dirty="0"/>
              <a:t>riešiteľ v krajskom </a:t>
            </a:r>
            <a:r>
              <a:rPr lang="sk-SK" sz="2000" dirty="0" smtClean="0"/>
              <a:t>kole 	3 </a:t>
            </a:r>
            <a:r>
              <a:rPr lang="sk-SK" sz="2000" dirty="0"/>
              <a:t>body </a:t>
            </a:r>
            <a:endParaRPr lang="sk-SK" sz="2000" dirty="0" smtClean="0"/>
          </a:p>
          <a:p>
            <a:pPr>
              <a:tabLst>
                <a:tab pos="5024438" algn="l"/>
              </a:tabLst>
            </a:pPr>
            <a:r>
              <a:rPr lang="sk-SK" sz="2000" dirty="0" smtClean="0"/>
              <a:t>1</a:t>
            </a:r>
            <a:r>
              <a:rPr lang="sk-SK" sz="2000" dirty="0"/>
              <a:t>. miesto v okresnom kole </a:t>
            </a:r>
            <a:r>
              <a:rPr lang="sk-SK" sz="2000" dirty="0" smtClean="0"/>
              <a:t>	4 </a:t>
            </a:r>
            <a:r>
              <a:rPr lang="sk-SK" sz="2000" dirty="0"/>
              <a:t>bodov </a:t>
            </a:r>
            <a:endParaRPr lang="sk-SK" sz="2000" dirty="0" smtClean="0"/>
          </a:p>
          <a:p>
            <a:pPr>
              <a:tabLst>
                <a:tab pos="5024438" algn="l"/>
              </a:tabLst>
            </a:pPr>
            <a:r>
              <a:rPr lang="sk-SK" sz="2000" dirty="0" smtClean="0"/>
              <a:t>2</a:t>
            </a:r>
            <a:r>
              <a:rPr lang="sk-SK" sz="2000" dirty="0"/>
              <a:t>. miesto v okresnom kole </a:t>
            </a:r>
            <a:r>
              <a:rPr lang="sk-SK" sz="2000" dirty="0" smtClean="0"/>
              <a:t>	3 </a:t>
            </a:r>
            <a:r>
              <a:rPr lang="sk-SK" sz="2000" dirty="0"/>
              <a:t>bodov </a:t>
            </a:r>
            <a:endParaRPr lang="sk-SK" sz="2000" dirty="0" smtClean="0"/>
          </a:p>
          <a:p>
            <a:pPr>
              <a:tabLst>
                <a:tab pos="5024438" algn="l"/>
              </a:tabLst>
            </a:pPr>
            <a:r>
              <a:rPr lang="sk-SK" sz="2000" dirty="0" smtClean="0"/>
              <a:t>3</a:t>
            </a:r>
            <a:r>
              <a:rPr lang="sk-SK" sz="2000" dirty="0"/>
              <a:t>. miesto v okresnom kole </a:t>
            </a:r>
            <a:r>
              <a:rPr lang="sk-SK" sz="2000" dirty="0" smtClean="0"/>
              <a:t>	2 </a:t>
            </a:r>
            <a:r>
              <a:rPr lang="sk-SK" sz="2000" dirty="0"/>
              <a:t>body </a:t>
            </a:r>
            <a:endParaRPr lang="sk-SK" sz="2000" dirty="0" smtClean="0"/>
          </a:p>
          <a:p>
            <a:pPr>
              <a:tabLst>
                <a:tab pos="5024438" algn="l"/>
              </a:tabLst>
            </a:pPr>
            <a:r>
              <a:rPr lang="sk-SK" sz="2000" dirty="0" smtClean="0"/>
              <a:t>úspešný </a:t>
            </a:r>
            <a:r>
              <a:rPr lang="sk-SK" sz="2000" dirty="0"/>
              <a:t>riešiteľ v okresnom kole </a:t>
            </a:r>
            <a:r>
              <a:rPr lang="sk-SK" sz="2000" dirty="0" smtClean="0"/>
              <a:t>	1 </a:t>
            </a:r>
            <a:r>
              <a:rPr lang="sk-SK" sz="2000" dirty="0"/>
              <a:t>bod </a:t>
            </a:r>
            <a:endParaRPr lang="sk-SK" sz="2000" dirty="0" smtClean="0"/>
          </a:p>
        </p:txBody>
      </p:sp>
    </p:spTree>
    <p:extLst>
      <p:ext uri="{BB962C8B-B14F-4D97-AF65-F5344CB8AC3E}">
        <p14:creationId xmlns:p14="http://schemas.microsoft.com/office/powerpoint/2010/main" val="236478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6589199" cy="1280890"/>
          </a:xfrm>
        </p:spPr>
        <p:txBody>
          <a:bodyPr>
            <a:normAutofit/>
          </a:bodyPr>
          <a:lstStyle/>
          <a:p>
            <a:r>
              <a:rPr lang="sk-SK" sz="3200" b="1" dirty="0"/>
              <a:t>Prijímanie žiakov </a:t>
            </a:r>
            <a:br>
              <a:rPr lang="sk-SK" sz="3200" b="1" dirty="0"/>
            </a:br>
            <a:r>
              <a:rPr lang="sk-SK" sz="3200" b="1" dirty="0"/>
              <a:t>so zdravotným znevýhodnením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331640" y="1196752"/>
            <a:ext cx="7632848" cy="5661248"/>
          </a:xfrm>
        </p:spPr>
        <p:txBody>
          <a:bodyPr>
            <a:noAutofit/>
          </a:bodyPr>
          <a:lstStyle/>
          <a:p>
            <a:r>
              <a:rPr lang="sk-SK" sz="2000" dirty="0"/>
              <a:t>V súlade s § 65 ods. 2 Zákona č. 245/2008 Z. z. o výchove a vzdelávaní (školský zákon) a o zmene a doplnení niektorých zákonov </a:t>
            </a:r>
            <a:r>
              <a:rPr lang="sk-SK" sz="2000" b="1" dirty="0"/>
              <a:t>riaditeľka školy pre žiakov so zdravotným znevýhodnením určí formu prijímacej skúšky </a:t>
            </a:r>
            <a:r>
              <a:rPr lang="sk-SK" sz="2000" b="1" dirty="0" smtClean="0"/>
              <a:t>s </a:t>
            </a:r>
            <a:r>
              <a:rPr lang="sk-SK" sz="2000" b="1" dirty="0"/>
              <a:t>prihliadnutím na ich zdravotné znevýhodnenie</a:t>
            </a:r>
            <a:r>
              <a:rPr lang="sk-SK" sz="2000" dirty="0" smtClean="0"/>
              <a:t>.</a:t>
            </a:r>
          </a:p>
          <a:p>
            <a:r>
              <a:rPr lang="sk-SK" sz="2000" dirty="0" smtClean="0"/>
              <a:t> </a:t>
            </a:r>
            <a:r>
              <a:rPr lang="sk-SK" sz="2000" dirty="0"/>
              <a:t>Uchádzač so zdravotným znevýhodnením v súlade s § 63 ods. 5 </a:t>
            </a:r>
            <a:r>
              <a:rPr lang="sk-SK" sz="2000" b="1" dirty="0"/>
              <a:t>pripojí k prihláške na vzdelávanie vyjadrenie lekára so špecializáciou všeobecné lekárstvo o zdravotnej spôsobilosti študovať zvolený odbor vzdelávania</a:t>
            </a:r>
            <a:r>
              <a:rPr lang="sk-SK" sz="2000" dirty="0"/>
              <a:t>. </a:t>
            </a:r>
            <a:endParaRPr lang="sk-SK" sz="2000" dirty="0" smtClean="0"/>
          </a:p>
          <a:p>
            <a:r>
              <a:rPr lang="sk-SK" sz="2000" dirty="0" smtClean="0"/>
              <a:t>V </a:t>
            </a:r>
            <a:r>
              <a:rPr lang="sk-SK" sz="2000" dirty="0"/>
              <a:t>súlade s § 63 ods. 6 uchádzač so špeciálnymi výchovno-vzdelávacími potrebami pripojí k prihláške na vzdelávanie správu </a:t>
            </a:r>
            <a:r>
              <a:rPr lang="sk-SK" sz="2000" b="1" dirty="0"/>
              <a:t>z diagnostického vyšetrenia vykonanú zariadením poradenstva a prevencie nie staršiu ako dva roky. </a:t>
            </a:r>
            <a:endParaRPr lang="sk-SK" sz="2000" b="1" dirty="0" smtClean="0"/>
          </a:p>
          <a:p>
            <a:r>
              <a:rPr lang="sk-SK" sz="2000" dirty="0" smtClean="0"/>
              <a:t>Príslušné </a:t>
            </a:r>
            <a:r>
              <a:rPr lang="sk-SK" sz="2000" dirty="0"/>
              <a:t>doklady je zákonný zástupca uchádzača povinný doložiť s prihláškou na štúdium.</a:t>
            </a:r>
          </a:p>
        </p:txBody>
      </p:sp>
    </p:spTree>
    <p:extLst>
      <p:ext uri="{BB962C8B-B14F-4D97-AF65-F5344CB8AC3E}">
        <p14:creationId xmlns:p14="http://schemas.microsoft.com/office/powerpoint/2010/main" val="182164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6589199" cy="1280890"/>
          </a:xfrm>
        </p:spPr>
        <p:txBody>
          <a:bodyPr/>
          <a:lstStyle/>
          <a:p>
            <a:r>
              <a:rPr lang="sk-SK" sz="3200" b="1" dirty="0"/>
              <a:t>Uplatnenie</a:t>
            </a:r>
            <a:r>
              <a:rPr lang="sk-SK" dirty="0" smtClean="0"/>
              <a:t> </a:t>
            </a:r>
            <a:r>
              <a:rPr lang="sk-SK" sz="3200" b="1" dirty="0"/>
              <a:t>absolventov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59632" y="1540188"/>
            <a:ext cx="7704856" cy="5057164"/>
          </a:xfrm>
        </p:spPr>
        <p:txBody>
          <a:bodyPr>
            <a:normAutofit/>
          </a:bodyPr>
          <a:lstStyle/>
          <a:p>
            <a:r>
              <a:rPr lang="sk-SK" sz="2000" dirty="0" smtClean="0"/>
              <a:t>K 31. 08. 2022 100% úspešnosť prijatia  absolventov roku 2022  na vysoké školy </a:t>
            </a:r>
            <a:endParaRPr lang="sk-SK" sz="2000" dirty="0"/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3260767887"/>
              </p:ext>
            </p:extLst>
          </p:nvPr>
        </p:nvGraphicFramePr>
        <p:xfrm>
          <a:off x="1524000" y="234888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Výhody školy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15616" y="1484784"/>
            <a:ext cx="7920880" cy="5256584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sk-SK" sz="2600" dirty="0" smtClean="0"/>
              <a:t>rodinné prostredie</a:t>
            </a:r>
          </a:p>
          <a:p>
            <a:pPr>
              <a:spcAft>
                <a:spcPts val="600"/>
              </a:spcAft>
            </a:pPr>
            <a:r>
              <a:rPr lang="sk-SK" sz="2600" dirty="0" smtClean="0"/>
              <a:t>individuálny prístup k žiakovi</a:t>
            </a:r>
          </a:p>
          <a:p>
            <a:pPr lvl="0">
              <a:spcAft>
                <a:spcPts val="600"/>
              </a:spcAft>
            </a:pPr>
            <a:r>
              <a:rPr lang="sk-SK" sz="2600" dirty="0" smtClean="0"/>
              <a:t>výborná dostupnosť školy dochádzajúcim žiakom</a:t>
            </a:r>
          </a:p>
          <a:p>
            <a:pPr lvl="0">
              <a:spcAft>
                <a:spcPts val="600"/>
              </a:spcAft>
            </a:pPr>
            <a:r>
              <a:rPr lang="sk-SK" sz="2600" dirty="0" smtClean="0"/>
              <a:t>časový harmonogram vyučovania prispôsobený žiakom</a:t>
            </a:r>
          </a:p>
          <a:p>
            <a:pPr>
              <a:spcAft>
                <a:spcPts val="600"/>
              </a:spcAft>
            </a:pPr>
            <a:r>
              <a:rPr lang="sk-SK" sz="2600" dirty="0" smtClean="0"/>
              <a:t>dostupný internet</a:t>
            </a:r>
          </a:p>
          <a:p>
            <a:pPr lvl="0">
              <a:spcAft>
                <a:spcPts val="600"/>
              </a:spcAft>
            </a:pPr>
            <a:r>
              <a:rPr lang="sk-SK" sz="2600" dirty="0" smtClean="0"/>
              <a:t>jedáleň</a:t>
            </a:r>
          </a:p>
          <a:p>
            <a:pPr>
              <a:spcAft>
                <a:spcPts val="600"/>
              </a:spcAft>
            </a:pPr>
            <a:r>
              <a:rPr lang="sk-SK" sz="2600" dirty="0" smtClean="0"/>
              <a:t>telocvičňa</a:t>
            </a:r>
          </a:p>
          <a:p>
            <a:pPr>
              <a:spcAft>
                <a:spcPts val="600"/>
              </a:spcAft>
            </a:pPr>
            <a:r>
              <a:rPr lang="sk-SK" sz="2600" dirty="0" smtClean="0"/>
              <a:t>posilňovňa</a:t>
            </a:r>
          </a:p>
          <a:p>
            <a:pPr>
              <a:spcAft>
                <a:spcPts val="600"/>
              </a:spcAft>
            </a:pPr>
            <a:r>
              <a:rPr lang="sk-SK" sz="2600" dirty="0" smtClean="0"/>
              <a:t>viacúčelové športové ihrisko</a:t>
            </a:r>
          </a:p>
          <a:p>
            <a:pPr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6125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Výhody školy 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43608" y="1772816"/>
            <a:ext cx="7848872" cy="4535760"/>
          </a:xfrm>
        </p:spPr>
        <p:txBody>
          <a:bodyPr>
            <a:normAutofit/>
          </a:bodyPr>
          <a:lstStyle/>
          <a:p>
            <a:pPr lvl="0">
              <a:spcAft>
                <a:spcPts val="600"/>
              </a:spcAft>
            </a:pPr>
            <a:r>
              <a:rPr lang="sk-SK" sz="2400" dirty="0" smtClean="0"/>
              <a:t>70 ročná tradícia a povesť školy</a:t>
            </a:r>
          </a:p>
          <a:p>
            <a:pPr>
              <a:spcAft>
                <a:spcPts val="600"/>
              </a:spcAft>
            </a:pPr>
            <a:r>
              <a:rPr lang="sk-SK" sz="2400" dirty="0" smtClean="0"/>
              <a:t> proporcionálne rozloženie školy v regióne</a:t>
            </a:r>
          </a:p>
          <a:p>
            <a:pPr>
              <a:spcAft>
                <a:spcPts val="600"/>
              </a:spcAft>
            </a:pPr>
            <a:r>
              <a:rPr lang="sk-SK" sz="2400" dirty="0" smtClean="0"/>
              <a:t> úspešnosť prijatia absolventov na vysokú školu  100 %</a:t>
            </a:r>
          </a:p>
          <a:p>
            <a:pPr>
              <a:spcAft>
                <a:spcPts val="600"/>
              </a:spcAft>
            </a:pPr>
            <a:r>
              <a:rPr lang="sk-SK" sz="2400" dirty="0" smtClean="0"/>
              <a:t> možnosť výberu druhého cudzieho jazyka nemeckého alebo ruského</a:t>
            </a:r>
          </a:p>
          <a:p>
            <a:pPr>
              <a:spcAft>
                <a:spcPts val="600"/>
              </a:spcAft>
            </a:pPr>
            <a:r>
              <a:rPr lang="sk-SK" sz="2400" dirty="0" smtClean="0"/>
              <a:t>profilácia žiakov v štvrtom ročníku prostredníctvom voliteľných hodín a seminárov</a:t>
            </a:r>
          </a:p>
          <a:p>
            <a:pPr>
              <a:spcAft>
                <a:spcPts val="600"/>
              </a:spcAft>
            </a:pPr>
            <a:r>
              <a:rPr lang="sk-SK" sz="2400" dirty="0" smtClean="0"/>
              <a:t> účasť na medzinárodných projektoch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Výhody školy 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331641" y="1556792"/>
            <a:ext cx="7704856" cy="5184576"/>
          </a:xfrm>
        </p:spPr>
        <p:txBody>
          <a:bodyPr>
            <a:normAutofit/>
          </a:bodyPr>
          <a:lstStyle/>
          <a:p>
            <a:pPr lvl="0">
              <a:spcAft>
                <a:spcPts val="600"/>
              </a:spcAft>
            </a:pPr>
            <a:r>
              <a:rPr lang="sk-SK" sz="2400" dirty="0" smtClean="0"/>
              <a:t>exkurzie do významných metropol európskych štátov</a:t>
            </a:r>
          </a:p>
          <a:p>
            <a:pPr>
              <a:spcAft>
                <a:spcPts val="600"/>
              </a:spcAft>
            </a:pPr>
            <a:r>
              <a:rPr lang="sk-SK" sz="2400" dirty="0" smtClean="0"/>
              <a:t> vysoká odbornosť a profesionalita pedagogických pracovníkov školy</a:t>
            </a:r>
          </a:p>
          <a:p>
            <a:pPr>
              <a:spcAft>
                <a:spcPts val="600"/>
              </a:spcAft>
            </a:pPr>
            <a:r>
              <a:rPr lang="sk-SK" sz="2400" dirty="0" smtClean="0"/>
              <a:t> </a:t>
            </a:r>
            <a:r>
              <a:rPr lang="sk-SK" sz="2400" dirty="0" err="1" smtClean="0"/>
              <a:t>zapojenosť</a:t>
            </a:r>
            <a:r>
              <a:rPr lang="sk-SK" sz="2400" dirty="0" smtClean="0"/>
              <a:t> do európskych projektov Moderná škola, Podporujme vedomosti, kompetencie, zručnosti a myslenie našich žiakov a Zvýšenie kvality vzdelávania na Gymnáziu v Turzovke </a:t>
            </a:r>
          </a:p>
          <a:p>
            <a:pPr>
              <a:spcAft>
                <a:spcPts val="600"/>
              </a:spcAft>
            </a:pPr>
            <a:r>
              <a:rPr lang="sk-SK" sz="2400" dirty="0" smtClean="0"/>
              <a:t> inovačné metódy a formy vo vyučovaní</a:t>
            </a:r>
          </a:p>
          <a:p>
            <a:pPr>
              <a:spcAft>
                <a:spcPts val="600"/>
              </a:spcAft>
            </a:pPr>
            <a:r>
              <a:rPr lang="sk-SK" sz="2400" dirty="0" smtClean="0"/>
              <a:t> vytváranie rovnakých šancí a príležitostí </a:t>
            </a:r>
            <a:br>
              <a:rPr lang="sk-SK" sz="2400" dirty="0" smtClean="0"/>
            </a:br>
            <a:r>
              <a:rPr lang="sk-SK" sz="2400" dirty="0" smtClean="0"/>
              <a:t>pre všetkých žiakov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Študijný</a:t>
            </a:r>
            <a:r>
              <a:rPr lang="sk-SK" dirty="0" smtClean="0"/>
              <a:t> </a:t>
            </a:r>
            <a:r>
              <a:rPr lang="sk-SK" b="1" dirty="0"/>
              <a:t>odbor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43608" y="2636912"/>
            <a:ext cx="7416824" cy="2304256"/>
          </a:xfrm>
        </p:spPr>
        <p:txBody>
          <a:bodyPr/>
          <a:lstStyle/>
          <a:p>
            <a:pPr algn="ctr">
              <a:buNone/>
            </a:pPr>
            <a:r>
              <a:rPr lang="sk-SK" altLang="sk-SK" sz="3600" b="1" dirty="0" smtClean="0">
                <a:latin typeface="Century Gothic" pitchFamily="34" charset="0"/>
              </a:rPr>
              <a:t>7902 J  g</a:t>
            </a:r>
            <a:r>
              <a:rPr lang="de-DE" altLang="sk-SK" sz="3600" b="1" dirty="0" err="1" smtClean="0">
                <a:latin typeface="Century Gothic" pitchFamily="34" charset="0"/>
              </a:rPr>
              <a:t>ymnázium</a:t>
            </a:r>
            <a:endParaRPr lang="sk-SK" altLang="sk-SK" sz="3600" b="1" dirty="0" smtClean="0">
              <a:latin typeface="Century Gothic" pitchFamily="34" charset="0"/>
            </a:endParaRPr>
          </a:p>
          <a:p>
            <a:pPr algn="ctr">
              <a:buNone/>
            </a:pPr>
            <a:r>
              <a:rPr lang="sk-SK" altLang="sk-SK" sz="3600" b="1" dirty="0" smtClean="0">
                <a:latin typeface="Century Gothic" pitchFamily="34" charset="0"/>
              </a:rPr>
              <a:t>4-ročné štúdium</a:t>
            </a:r>
          </a:p>
          <a:p>
            <a:pPr algn="ctr">
              <a:buNone/>
            </a:pPr>
            <a:r>
              <a:rPr lang="sk-SK" altLang="sk-SK" sz="3600" b="1" dirty="0" smtClean="0">
                <a:latin typeface="Century Gothic" pitchFamily="34" charset="0"/>
              </a:rPr>
              <a:t>28 </a:t>
            </a:r>
            <a:r>
              <a:rPr lang="sk-SK" altLang="sk-SK" sz="3600" b="1" dirty="0" smtClean="0">
                <a:latin typeface="Century Gothic" pitchFamily="34" charset="0"/>
              </a:rPr>
              <a:t>žiakov</a:t>
            </a:r>
          </a:p>
          <a:p>
            <a:pPr algn="ctr">
              <a:buNone/>
            </a:pPr>
            <a:endParaRPr lang="de-DE" altLang="sk-SK" sz="3600" b="1" dirty="0" smtClean="0">
              <a:latin typeface="Century Gothic" pitchFamily="34" charset="0"/>
            </a:endParaRPr>
          </a:p>
          <a:p>
            <a:pPr algn="ctr"/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Úspechy</a:t>
            </a:r>
            <a:r>
              <a:rPr lang="sk-SK" dirty="0" smtClean="0"/>
              <a:t> </a:t>
            </a:r>
            <a:r>
              <a:rPr lang="sk-SK" b="1" dirty="0" smtClean="0"/>
              <a:t>školy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87624" y="1340768"/>
            <a:ext cx="7704855" cy="530120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k-SK" sz="2400" dirty="0" smtClean="0"/>
              <a:t>Slovenský jazyk a literatúra</a:t>
            </a:r>
            <a:r>
              <a:rPr lang="sk-SK" sz="2400" dirty="0"/>
              <a:t> </a:t>
            </a:r>
            <a:endParaRPr lang="sk-SK" sz="2400" dirty="0" smtClean="0"/>
          </a:p>
          <a:p>
            <a:r>
              <a:rPr lang="sk-SK" sz="2400" dirty="0" smtClean="0"/>
              <a:t>úspešní riešitelia v krajskom kole Olympiády </a:t>
            </a:r>
            <a:br>
              <a:rPr lang="sk-SK" sz="2400" dirty="0" smtClean="0"/>
            </a:br>
            <a:r>
              <a:rPr lang="sk-SK" sz="2400" dirty="0" smtClean="0"/>
              <a:t>zo slovenského jazyka </a:t>
            </a:r>
          </a:p>
          <a:p>
            <a:r>
              <a:rPr lang="sk-SK" sz="2400" dirty="0" smtClean="0"/>
              <a:t> víťazi okresného kola súťaže Hviezdoslavov Kubín a pravidelne postupujeme do krajského kola</a:t>
            </a:r>
            <a:endParaRPr lang="sk-SK" sz="2400" dirty="0"/>
          </a:p>
          <a:p>
            <a:pPr marL="0" indent="0">
              <a:buNone/>
            </a:pPr>
            <a:endParaRPr lang="sk-SK" sz="2400" dirty="0" smtClean="0"/>
          </a:p>
          <a:p>
            <a:pPr>
              <a:buNone/>
            </a:pPr>
            <a:r>
              <a:rPr lang="sk-SK" sz="2400" dirty="0" smtClean="0"/>
              <a:t>Dejepis</a:t>
            </a:r>
          </a:p>
          <a:p>
            <a:r>
              <a:rPr lang="sk-SK" sz="2400" dirty="0" smtClean="0"/>
              <a:t>1. miesto a 2. miesto - Krajské kolo Dejepisnej olympiády, kategória B</a:t>
            </a:r>
          </a:p>
          <a:p>
            <a:r>
              <a:rPr lang="sk-SK" sz="2400" dirty="0" smtClean="0"/>
              <a:t>1. miesto - Pražská medzinárodná konferencia stredoškolákov v ČR</a:t>
            </a:r>
            <a:endParaRPr lang="sk-SK" sz="2400" dirty="0"/>
          </a:p>
          <a:p>
            <a:r>
              <a:rPr lang="sk-SK" sz="2400" dirty="0"/>
              <a:t>Dejepisná súťaž gymnázií ČR a SR	</a:t>
            </a:r>
          </a:p>
          <a:p>
            <a:endParaRPr lang="sk-SK" sz="2400" dirty="0" smtClean="0"/>
          </a:p>
          <a:p>
            <a:endParaRPr lang="sk-SK" dirty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Úspechy</a:t>
            </a:r>
            <a:r>
              <a:rPr lang="sk-SK" dirty="0" smtClean="0"/>
              <a:t> </a:t>
            </a:r>
            <a:r>
              <a:rPr lang="sk-SK" b="1" dirty="0" smtClean="0"/>
              <a:t>školy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43609" y="1484784"/>
            <a:ext cx="7704856" cy="525658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k-SK" sz="2400" dirty="0" smtClean="0"/>
              <a:t>Občianska náuka</a:t>
            </a:r>
            <a:endParaRPr lang="sk-SK" sz="2400" dirty="0"/>
          </a:p>
          <a:p>
            <a:pPr>
              <a:spcAft>
                <a:spcPts val="600"/>
              </a:spcAft>
            </a:pPr>
            <a:r>
              <a:rPr lang="sk-SK" sz="2400" dirty="0" smtClean="0"/>
              <a:t>Celoslovenský </a:t>
            </a:r>
            <a:r>
              <a:rPr lang="sk-SK" sz="2400" dirty="0"/>
              <a:t>vzdelávací program Viac ako </a:t>
            </a:r>
            <a:r>
              <a:rPr lang="sk-SK" sz="2400" dirty="0" smtClean="0"/>
              <a:t>peniaze - certifikáty </a:t>
            </a:r>
            <a:r>
              <a:rPr lang="sk-SK" sz="2400" dirty="0"/>
              <a:t>za úspešné </a:t>
            </a:r>
            <a:r>
              <a:rPr lang="sk-SK" sz="2400" dirty="0" smtClean="0"/>
              <a:t>absolvovanie</a:t>
            </a:r>
            <a:endParaRPr lang="sk-SK" sz="2400" dirty="0"/>
          </a:p>
          <a:p>
            <a:r>
              <a:rPr lang="sk-SK" sz="2400" dirty="0"/>
              <a:t>Celoslovenská súťaž v projekte </a:t>
            </a:r>
            <a:r>
              <a:rPr lang="sk-SK" sz="2400" dirty="0" err="1"/>
              <a:t>Speaking</a:t>
            </a:r>
            <a:r>
              <a:rPr lang="sk-SK" sz="2400" dirty="0"/>
              <a:t> </a:t>
            </a:r>
            <a:r>
              <a:rPr lang="sk-SK" sz="2400" dirty="0" err="1"/>
              <a:t>Tours</a:t>
            </a:r>
            <a:r>
              <a:rPr lang="sk-SK" sz="2400" dirty="0"/>
              <a:t> &amp;</a:t>
            </a:r>
            <a:r>
              <a:rPr lang="sk-SK" sz="2400" dirty="0" err="1"/>
              <a:t>DajNATO</a:t>
            </a:r>
            <a:r>
              <a:rPr lang="sk-SK" sz="2400" dirty="0"/>
              <a:t>	</a:t>
            </a:r>
          </a:p>
          <a:p>
            <a:r>
              <a:rPr lang="pt-BR" sz="2400" dirty="0"/>
              <a:t>Celoslovenská súťaž: Generácia euro	</a:t>
            </a:r>
            <a:r>
              <a:rPr lang="pt-BR" sz="2400" dirty="0" smtClean="0"/>
              <a:t>1</a:t>
            </a:r>
            <a:endParaRPr lang="pt-BR" sz="2400" dirty="0"/>
          </a:p>
          <a:p>
            <a:r>
              <a:rPr lang="sk-SK" sz="2400" dirty="0"/>
              <a:t>Olympiáda ľudských práv		</a:t>
            </a:r>
          </a:p>
          <a:p>
            <a:r>
              <a:rPr lang="sk-SK" sz="2400" dirty="0"/>
              <a:t>Súťaž pre študentov stredných škôl Marketing </a:t>
            </a:r>
            <a:r>
              <a:rPr lang="sk-SK" sz="2400" dirty="0" err="1"/>
              <a:t>apropagace</a:t>
            </a:r>
            <a:r>
              <a:rPr lang="sk-SK" sz="2400" dirty="0"/>
              <a:t> </a:t>
            </a:r>
            <a:r>
              <a:rPr lang="sk-SK" sz="2400" dirty="0" err="1"/>
              <a:t>Slezské</a:t>
            </a:r>
            <a:r>
              <a:rPr lang="sk-SK" sz="2400" dirty="0"/>
              <a:t> univerzity	</a:t>
            </a:r>
          </a:p>
          <a:p>
            <a:r>
              <a:rPr lang="sk-SK" sz="2400" dirty="0"/>
              <a:t>Ekonomická olympiáda		</a:t>
            </a:r>
          </a:p>
          <a:p>
            <a:r>
              <a:rPr lang="sk-SK" sz="2400" dirty="0"/>
              <a:t>Finančná olympiáda	</a:t>
            </a:r>
          </a:p>
          <a:p>
            <a:r>
              <a:rPr lang="sk-SK" sz="2400" dirty="0"/>
              <a:t>Spotrebiteľská výchova pre žiakov – Spotreba pre život	</a:t>
            </a:r>
          </a:p>
          <a:p>
            <a:pPr>
              <a:spcAft>
                <a:spcPts val="600"/>
              </a:spcAft>
            </a:pPr>
            <a:endParaRPr lang="sk-SK" sz="2400" dirty="0" smtClean="0"/>
          </a:p>
          <a:p>
            <a:pPr lvl="0">
              <a:spcAft>
                <a:spcPts val="600"/>
              </a:spcAft>
            </a:pPr>
            <a:endParaRPr lang="sk-SK" dirty="0" smtClean="0"/>
          </a:p>
          <a:p>
            <a:pPr>
              <a:buNone/>
            </a:pPr>
            <a:endParaRPr lang="sk-SK" dirty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6589199" cy="1280890"/>
          </a:xfrm>
        </p:spPr>
        <p:txBody>
          <a:bodyPr/>
          <a:lstStyle/>
          <a:p>
            <a:r>
              <a:rPr lang="sk-SK" b="1" dirty="0" smtClean="0"/>
              <a:t>Úspechy</a:t>
            </a:r>
            <a:r>
              <a:rPr lang="sk-SK" dirty="0" smtClean="0"/>
              <a:t> </a:t>
            </a:r>
            <a:r>
              <a:rPr lang="sk-SK" b="1" dirty="0" smtClean="0"/>
              <a:t>školy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42780" y="1196752"/>
            <a:ext cx="7992887" cy="554461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sk-SK" sz="3100" dirty="0" smtClean="0"/>
              <a:t>Informatika</a:t>
            </a:r>
          </a:p>
          <a:p>
            <a:r>
              <a:rPr lang="sk-SK" sz="3100" dirty="0" err="1" smtClean="0"/>
              <a:t>Prezentiáda</a:t>
            </a:r>
            <a:r>
              <a:rPr lang="sk-SK" sz="3100" dirty="0" smtClean="0"/>
              <a:t> 2022 – 2. miesto v krajskom kole a postup do </a:t>
            </a:r>
            <a:r>
              <a:rPr lang="sk-SK" sz="3100" dirty="0" err="1" smtClean="0"/>
              <a:t>grandfinále</a:t>
            </a:r>
            <a:r>
              <a:rPr lang="sk-SK" sz="3100" dirty="0" smtClean="0"/>
              <a:t> v Prahe</a:t>
            </a:r>
          </a:p>
          <a:p>
            <a:r>
              <a:rPr lang="sk-SK" sz="3100" dirty="0" smtClean="0"/>
              <a:t>IT FITNESS TEST 2021 – 92 % (99,8% )</a:t>
            </a:r>
          </a:p>
          <a:p>
            <a:r>
              <a:rPr lang="sk-SK" sz="3100" dirty="0" smtClean="0"/>
              <a:t>ECDL </a:t>
            </a:r>
          </a:p>
          <a:p>
            <a:r>
              <a:rPr lang="sk-SK" sz="3100" dirty="0" smtClean="0"/>
              <a:t>Junior Internet</a:t>
            </a:r>
          </a:p>
          <a:p>
            <a:pPr marL="0" indent="0">
              <a:buNone/>
            </a:pPr>
            <a:endParaRPr lang="sk-SK" sz="3100" dirty="0" smtClean="0"/>
          </a:p>
          <a:p>
            <a:pPr marL="0" indent="0">
              <a:buNone/>
            </a:pPr>
            <a:r>
              <a:rPr lang="sk-SK" sz="3100" dirty="0" smtClean="0"/>
              <a:t>Anglický jazyk</a:t>
            </a:r>
          </a:p>
          <a:p>
            <a:r>
              <a:rPr lang="sk-SK" sz="3100" dirty="0" smtClean="0"/>
              <a:t>úspešní </a:t>
            </a:r>
            <a:r>
              <a:rPr lang="sk-SK" sz="3100" dirty="0"/>
              <a:t>riešitelia v krajskom </a:t>
            </a:r>
            <a:r>
              <a:rPr lang="sk-SK" sz="3100" dirty="0" smtClean="0"/>
              <a:t>kole </a:t>
            </a:r>
            <a:r>
              <a:rPr lang="sk-SK" sz="3100" dirty="0"/>
              <a:t>Olympiády v anglickom </a:t>
            </a:r>
            <a:r>
              <a:rPr lang="sk-SK" sz="3100" dirty="0" smtClean="0"/>
              <a:t>jazyku</a:t>
            </a:r>
          </a:p>
          <a:p>
            <a:pPr marL="0" indent="0">
              <a:buNone/>
            </a:pPr>
            <a:endParaRPr lang="sk-SK" sz="3100" dirty="0" smtClean="0"/>
          </a:p>
          <a:p>
            <a:pPr marL="0" indent="0">
              <a:buNone/>
            </a:pPr>
            <a:r>
              <a:rPr lang="sk-SK" sz="3100" dirty="0" smtClean="0"/>
              <a:t>Telesná a športová výchova</a:t>
            </a:r>
            <a:endParaRPr lang="sk-SK" sz="3100" dirty="0"/>
          </a:p>
          <a:p>
            <a:r>
              <a:rPr lang="sk-SK" sz="3100" dirty="0"/>
              <a:t>Župná </a:t>
            </a:r>
            <a:r>
              <a:rPr lang="sk-SK" sz="3100" dirty="0" err="1"/>
              <a:t>kalokagatia</a:t>
            </a:r>
            <a:r>
              <a:rPr lang="sk-SK" sz="3100" dirty="0"/>
              <a:t> - 15. ročník - finálové </a:t>
            </a:r>
            <a:r>
              <a:rPr lang="sk-SK" sz="3100" dirty="0" smtClean="0"/>
              <a:t>kolo</a:t>
            </a:r>
            <a:endParaRPr lang="sk-SK" sz="3100" dirty="0"/>
          </a:p>
          <a:p>
            <a:r>
              <a:rPr lang="sk-SK" sz="3100" dirty="0" err="1" smtClean="0"/>
              <a:t>Baketbal</a:t>
            </a:r>
            <a:r>
              <a:rPr lang="sk-SK" sz="3100" dirty="0" smtClean="0"/>
              <a:t> </a:t>
            </a:r>
            <a:r>
              <a:rPr lang="sk-SK" sz="3100" dirty="0"/>
              <a:t>žiakov SŠ	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SOČ 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71601" y="1340768"/>
            <a:ext cx="8172399" cy="53012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k-SK" sz="2200" b="1" dirty="0" smtClean="0"/>
              <a:t>Krajské </a:t>
            </a:r>
            <a:r>
              <a:rPr lang="sk-SK" sz="2200" b="1" dirty="0"/>
              <a:t>kolo</a:t>
            </a:r>
            <a:r>
              <a:rPr lang="sk-SK" sz="2200" dirty="0"/>
              <a:t> </a:t>
            </a:r>
            <a:endParaRPr lang="sk-SK" sz="2200" dirty="0" smtClean="0"/>
          </a:p>
          <a:p>
            <a:pPr>
              <a:buNone/>
            </a:pPr>
            <a:endParaRPr lang="sk-SK" sz="2200" dirty="0" smtClean="0"/>
          </a:p>
          <a:p>
            <a:r>
              <a:rPr lang="sk-SK" sz="2400" dirty="0"/>
              <a:t>č. odboru: </a:t>
            </a:r>
            <a:r>
              <a:rPr lang="sk-SK" sz="2400" b="1" dirty="0"/>
              <a:t>02 – Matematika, fyzika</a:t>
            </a:r>
            <a:r>
              <a:rPr lang="sk-SK" sz="2400" dirty="0" smtClean="0"/>
              <a:t>:</a:t>
            </a:r>
            <a:br>
              <a:rPr lang="sk-SK" sz="2400" dirty="0" smtClean="0"/>
            </a:br>
            <a:r>
              <a:rPr lang="sk-SK" sz="2400" dirty="0"/>
              <a:t> Slovné hry vo fyzike </a:t>
            </a:r>
            <a:r>
              <a:rPr lang="sk-SK" sz="2400" b="1" dirty="0" smtClean="0"/>
              <a:t> </a:t>
            </a:r>
            <a:r>
              <a:rPr lang="sk-SK" sz="2400" b="1" dirty="0"/>
              <a:t>- 3. miesto</a:t>
            </a:r>
            <a:endParaRPr lang="sk-SK" sz="2400" dirty="0"/>
          </a:p>
          <a:p>
            <a:r>
              <a:rPr lang="sk-SK" sz="2400" dirty="0"/>
              <a:t>č. odboru: </a:t>
            </a:r>
            <a:r>
              <a:rPr lang="sk-SK" sz="2400" b="1" dirty="0"/>
              <a:t>04 Biológia</a:t>
            </a:r>
            <a:r>
              <a:rPr lang="sk-SK" sz="2400" dirty="0" smtClean="0"/>
              <a:t>:</a:t>
            </a:r>
            <a:br>
              <a:rPr lang="sk-SK" sz="2400" dirty="0" smtClean="0"/>
            </a:br>
            <a:r>
              <a:rPr lang="sk-SK" sz="2400" dirty="0" smtClean="0"/>
              <a:t>Včela </a:t>
            </a:r>
            <a:r>
              <a:rPr lang="sk-SK" sz="2400" dirty="0"/>
              <a:t>– priateľ človeka </a:t>
            </a:r>
            <a:r>
              <a:rPr lang="sk-SK" sz="2400" b="1" dirty="0" smtClean="0"/>
              <a:t>-</a:t>
            </a:r>
            <a:r>
              <a:rPr lang="sk-SK" sz="2400" b="1" dirty="0"/>
              <a:t> 4. miesto</a:t>
            </a:r>
            <a:endParaRPr lang="sk-SK" sz="2400" dirty="0"/>
          </a:p>
          <a:p>
            <a:r>
              <a:rPr lang="sk-SK" sz="2400" dirty="0"/>
              <a:t>č. odboru: </a:t>
            </a:r>
            <a:r>
              <a:rPr lang="sk-SK" sz="2400" b="1" dirty="0"/>
              <a:t>05 Životné prostredie, geografia, geológia</a:t>
            </a:r>
            <a:r>
              <a:rPr lang="sk-SK" sz="2400" dirty="0" smtClean="0"/>
              <a:t>:</a:t>
            </a:r>
            <a:br>
              <a:rPr lang="sk-SK" sz="2400" dirty="0" smtClean="0"/>
            </a:br>
            <a:r>
              <a:rPr lang="sk-SK" sz="2400" dirty="0" smtClean="0"/>
              <a:t>Pomalá </a:t>
            </a:r>
            <a:r>
              <a:rPr lang="sk-SK" sz="2400" dirty="0"/>
              <a:t>móda a iné možnosti </a:t>
            </a:r>
            <a:r>
              <a:rPr lang="sk-SK" sz="2400" b="1" dirty="0" smtClean="0"/>
              <a:t> </a:t>
            </a:r>
            <a:r>
              <a:rPr lang="sk-SK" sz="2400" b="1" dirty="0"/>
              <a:t>- 3. miesto</a:t>
            </a:r>
            <a:endParaRPr lang="sk-SK" sz="2400" dirty="0"/>
          </a:p>
          <a:p>
            <a:pPr>
              <a:buNone/>
            </a:pPr>
            <a:endParaRPr lang="sk-SK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Dobrovoľnícka činnosť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63688" y="1700808"/>
            <a:ext cx="7056783" cy="4896544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sk-SK" sz="2400" b="1" dirty="0"/>
              <a:t>Biela </a:t>
            </a:r>
            <a:r>
              <a:rPr lang="sk-SK" sz="2400" b="1" dirty="0" smtClean="0"/>
              <a:t>pastelka - </a:t>
            </a:r>
            <a:r>
              <a:rPr lang="sk-SK" sz="2400" dirty="0" smtClean="0"/>
              <a:t>celoslovenská zbierka </a:t>
            </a:r>
            <a:r>
              <a:rPr lang="sk-SK" sz="2400" dirty="0"/>
              <a:t>na podporu nevidiacich a  </a:t>
            </a:r>
            <a:r>
              <a:rPr lang="sk-SK" sz="2400" dirty="0" smtClean="0"/>
              <a:t>slabozrakých</a:t>
            </a:r>
          </a:p>
          <a:p>
            <a:pPr>
              <a:spcAft>
                <a:spcPts val="1200"/>
              </a:spcAft>
            </a:pPr>
            <a:r>
              <a:rPr lang="sk-SK" sz="2400" b="1" dirty="0" smtClean="0"/>
              <a:t>Kvapka </a:t>
            </a:r>
            <a:r>
              <a:rPr lang="sk-SK" sz="2400" b="1" dirty="0"/>
              <a:t>krvi, </a:t>
            </a:r>
            <a:r>
              <a:rPr lang="sk-SK" sz="2400" dirty="0"/>
              <a:t>ktorú organizuje Územný spolok SČK v Čadci v spolupráci s hematologicko-transfuziologickým oddelením Kysuckej </a:t>
            </a:r>
            <a:r>
              <a:rPr lang="sk-SK" sz="2400" dirty="0" err="1"/>
              <a:t>NsP</a:t>
            </a:r>
            <a:r>
              <a:rPr lang="sk-SK" sz="2400" dirty="0"/>
              <a:t> v Čadci.</a:t>
            </a:r>
            <a:r>
              <a:rPr lang="sk-SK" sz="2400" dirty="0" smtClean="0"/>
              <a:t> </a:t>
            </a:r>
          </a:p>
          <a:p>
            <a:pPr>
              <a:spcAft>
                <a:spcPts val="1200"/>
              </a:spcAft>
            </a:pPr>
            <a:r>
              <a:rPr lang="sk-SK" sz="2400" b="1" dirty="0" smtClean="0"/>
              <a:t>Deň narcisov </a:t>
            </a:r>
            <a:r>
              <a:rPr lang="sk-SK" sz="2400" dirty="0"/>
              <a:t>–Liga proti rakovine</a:t>
            </a:r>
            <a:endParaRPr lang="sk-SK" sz="2400" b="1" dirty="0"/>
          </a:p>
          <a:p>
            <a:pPr>
              <a:spcAft>
                <a:spcPts val="1200"/>
              </a:spcAft>
            </a:pPr>
            <a:r>
              <a:rPr lang="sk-SK" sz="2400" b="1" dirty="0" smtClean="0"/>
              <a:t>Deň nezábudiek </a:t>
            </a:r>
            <a:r>
              <a:rPr lang="sk-SK" sz="2400" dirty="0" smtClean="0"/>
              <a:t>– </a:t>
            </a:r>
            <a:r>
              <a:rPr lang="sk-SK" sz="2400" dirty="0"/>
              <a:t>Liga za duševné </a:t>
            </a:r>
            <a:r>
              <a:rPr lang="sk-SK" sz="2400" dirty="0" smtClean="0"/>
              <a:t>zdravie</a:t>
            </a:r>
            <a:endParaRPr lang="sk-SK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Biela pastelka</a:t>
            </a:r>
          </a:p>
        </p:txBody>
      </p:sp>
      <p:pic>
        <p:nvPicPr>
          <p:cNvPr id="1026" name="Picture 2" descr="D:\Školský rok 2021 22\Foto\Biela pastelka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856" y="1844824"/>
            <a:ext cx="670093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50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Dni </a:t>
            </a:r>
            <a:r>
              <a:rPr lang="sk-SK" b="1" dirty="0" smtClean="0"/>
              <a:t>nezábudiek</a:t>
            </a:r>
            <a:endParaRPr lang="sk-SK" b="1" dirty="0"/>
          </a:p>
        </p:txBody>
      </p:sp>
      <p:pic>
        <p:nvPicPr>
          <p:cNvPr id="2050" name="Picture 2" descr="D:\Školský rok 2021 22\Foto\dni nezabudie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24439"/>
            <a:ext cx="6408712" cy="480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84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19672" y="692696"/>
            <a:ext cx="6589199" cy="1280890"/>
          </a:xfrm>
        </p:spPr>
        <p:txBody>
          <a:bodyPr>
            <a:normAutofit/>
          </a:bodyPr>
          <a:lstStyle/>
          <a:p>
            <a:r>
              <a:rPr lang="sk-SK" b="1" dirty="0" smtClean="0"/>
              <a:t>Zvýšenie kvality vzdelávania na Gymnáziu v Turzovke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331640" y="2204864"/>
            <a:ext cx="7632848" cy="4653136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sk-SK" sz="2600" dirty="0" smtClean="0"/>
              <a:t> </a:t>
            </a:r>
            <a:r>
              <a:rPr lang="sk-SK" sz="2600" dirty="0"/>
              <a:t>Čitateľská, matematická, finančná a prírodovedná gramotnosť na </a:t>
            </a:r>
            <a:r>
              <a:rPr lang="sk-SK" sz="2600" dirty="0" smtClean="0"/>
              <a:t>gymnáziu</a:t>
            </a:r>
          </a:p>
          <a:p>
            <a:pPr>
              <a:spcAft>
                <a:spcPts val="1200"/>
              </a:spcAft>
            </a:pPr>
            <a:r>
              <a:rPr lang="sk-SK" sz="2600" dirty="0" smtClean="0"/>
              <a:t>Zvýšiť </a:t>
            </a:r>
            <a:r>
              <a:rPr lang="sk-SK" sz="2600" dirty="0" err="1"/>
              <a:t>inkluzívnosť</a:t>
            </a:r>
            <a:r>
              <a:rPr lang="sk-SK" sz="2600" dirty="0"/>
              <a:t> a rovnaký prístup ku kvalitnému vzdelávaniu a zlepšiť výsledky a kompetencie detí a </a:t>
            </a:r>
            <a:r>
              <a:rPr lang="sk-SK" sz="2600" dirty="0" smtClean="0"/>
              <a:t>žiakov</a:t>
            </a:r>
          </a:p>
          <a:p>
            <a:pPr>
              <a:spcAft>
                <a:spcPts val="1200"/>
              </a:spcAft>
            </a:pPr>
            <a:r>
              <a:rPr lang="sk-SK" sz="2600" dirty="0" smtClean="0"/>
              <a:t>Klub čitateľskej gramotnosti</a:t>
            </a:r>
          </a:p>
          <a:p>
            <a:pPr>
              <a:spcAft>
                <a:spcPts val="1200"/>
              </a:spcAft>
            </a:pPr>
            <a:r>
              <a:rPr lang="sk-SK" sz="2600" dirty="0" smtClean="0"/>
              <a:t>Klub prírodovedných predmetov</a:t>
            </a:r>
          </a:p>
          <a:p>
            <a:pPr>
              <a:spcAft>
                <a:spcPts val="1200"/>
              </a:spcAft>
            </a:pPr>
            <a:r>
              <a:rPr lang="sk-SK" sz="2600" dirty="0" smtClean="0"/>
              <a:t>Mimoškolská aktivita</a:t>
            </a:r>
          </a:p>
          <a:p>
            <a:pPr>
              <a:spcAft>
                <a:spcPts val="1200"/>
              </a:spcAft>
            </a:pPr>
            <a:r>
              <a:rPr lang="sk-SK" sz="2600" dirty="0" smtClean="0"/>
              <a:t>Notebooky, </a:t>
            </a:r>
            <a:r>
              <a:rPr lang="sk-SK" sz="2600" dirty="0" err="1" smtClean="0"/>
              <a:t>dataprojektory</a:t>
            </a:r>
            <a:r>
              <a:rPr lang="sk-SK" sz="2600" dirty="0" smtClean="0"/>
              <a:t>, čítačky kníh, fotoaparáty, tlačiarne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Mimoškolské aktivity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942415" y="1484784"/>
            <a:ext cx="6878057" cy="5112568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sk-SK" sz="2400" dirty="0" smtClean="0"/>
              <a:t>Biologický </a:t>
            </a:r>
            <a:r>
              <a:rPr lang="sk-SK" sz="2400" dirty="0" err="1" smtClean="0"/>
              <a:t>workshop</a:t>
            </a:r>
            <a:endParaRPr lang="sk-SK" sz="2400" dirty="0" smtClean="0"/>
          </a:p>
          <a:p>
            <a:pPr>
              <a:spcAft>
                <a:spcPts val="1200"/>
              </a:spcAft>
            </a:pPr>
            <a:r>
              <a:rPr lang="sk-SK" sz="2400" dirty="0" smtClean="0"/>
              <a:t>Čitateľská gramotnosť v dejepise</a:t>
            </a:r>
          </a:p>
          <a:p>
            <a:pPr>
              <a:spcAft>
                <a:spcPts val="1200"/>
              </a:spcAft>
            </a:pPr>
            <a:r>
              <a:rPr lang="sk-SK" sz="2400" dirty="0" smtClean="0"/>
              <a:t>Spoznávame krajiny Európy</a:t>
            </a:r>
          </a:p>
          <a:p>
            <a:pPr>
              <a:spcAft>
                <a:spcPts val="1200"/>
              </a:spcAft>
            </a:pPr>
            <a:r>
              <a:rPr lang="sk-SK" sz="2400" dirty="0" smtClean="0"/>
              <a:t>Matematika hrou</a:t>
            </a:r>
          </a:p>
          <a:p>
            <a:pPr>
              <a:spcAft>
                <a:spcPts val="1200"/>
              </a:spcAft>
            </a:pPr>
            <a:r>
              <a:rPr lang="sk-SK" sz="2400" dirty="0" smtClean="0"/>
              <a:t>Chemický </a:t>
            </a:r>
            <a:r>
              <a:rPr lang="sk-SK" sz="2400" dirty="0" err="1" smtClean="0"/>
              <a:t>workshop</a:t>
            </a:r>
            <a:endParaRPr lang="sk-SK" sz="2400" dirty="0" smtClean="0"/>
          </a:p>
          <a:p>
            <a:pPr>
              <a:spcAft>
                <a:spcPts val="1200"/>
              </a:spcAft>
            </a:pPr>
            <a:r>
              <a:rPr lang="sk-SK" sz="2400" dirty="0" smtClean="0"/>
              <a:t>Geografický denník</a:t>
            </a:r>
          </a:p>
          <a:p>
            <a:pPr>
              <a:spcAft>
                <a:spcPts val="1200"/>
              </a:spcAft>
            </a:pPr>
            <a:r>
              <a:rPr lang="sk-SK" sz="2400" dirty="0" smtClean="0"/>
              <a:t>Tvorivá čitáreň</a:t>
            </a:r>
          </a:p>
          <a:p>
            <a:pPr>
              <a:spcAft>
                <a:spcPts val="1200"/>
              </a:spcAft>
            </a:pPr>
            <a:r>
              <a:rPr lang="sk-SK" sz="2400" dirty="0" smtClean="0"/>
              <a:t>Rozvíjame podnikanie v cestovnom ruchu</a:t>
            </a:r>
            <a:endParaRPr lang="sk-SK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9712" y="620688"/>
            <a:ext cx="6589199" cy="1280890"/>
          </a:xfrm>
        </p:spPr>
        <p:txBody>
          <a:bodyPr/>
          <a:lstStyle/>
          <a:p>
            <a:r>
              <a:rPr lang="sk-SK" b="1" dirty="0" smtClean="0"/>
              <a:t>NP </a:t>
            </a:r>
            <a:r>
              <a:rPr lang="sk-SK" b="1" dirty="0" err="1" smtClean="0"/>
              <a:t>edIT</a:t>
            </a:r>
            <a:r>
              <a:rPr lang="sk-SK" b="1" dirty="0" smtClean="0"/>
              <a:t> 1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63689" y="1916832"/>
            <a:ext cx="6770712" cy="399439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k-SK" sz="2400" b="1" dirty="0" smtClean="0"/>
              <a:t>Hlavné ciele NP </a:t>
            </a:r>
            <a:r>
              <a:rPr lang="sk-SK" sz="2400" b="1" dirty="0" err="1" smtClean="0"/>
              <a:t>edIT</a:t>
            </a:r>
            <a:r>
              <a:rPr lang="sk-SK" sz="2400" b="1" dirty="0" smtClean="0"/>
              <a:t>:</a:t>
            </a:r>
            <a:br>
              <a:rPr lang="sk-SK" sz="2400" b="1" dirty="0" smtClean="0"/>
            </a:br>
            <a:endParaRPr lang="sk-SK" sz="2400" dirty="0" smtClean="0"/>
          </a:p>
          <a:p>
            <a:r>
              <a:rPr lang="sk-SK" sz="2400" dirty="0" smtClean="0"/>
              <a:t>zlepšenie technologickej pripravenosti na dištančnú/hybridnú výučbu</a:t>
            </a:r>
            <a:br>
              <a:rPr lang="sk-SK" sz="2400" dirty="0" smtClean="0"/>
            </a:br>
            <a:endParaRPr lang="sk-SK" sz="2400" dirty="0" smtClean="0"/>
          </a:p>
          <a:p>
            <a:r>
              <a:rPr lang="sk-SK" sz="2400" dirty="0" smtClean="0"/>
              <a:t>sanácia rizikových skupín ohrozených školským neúspechom</a:t>
            </a:r>
            <a:br>
              <a:rPr lang="sk-SK" sz="2400" dirty="0" smtClean="0"/>
            </a:br>
            <a:endParaRPr lang="sk-SK" sz="2400" dirty="0" smtClean="0"/>
          </a:p>
          <a:p>
            <a:r>
              <a:rPr lang="sk-SK" sz="2400" dirty="0" smtClean="0"/>
              <a:t>koordinovaná digitálna transformácia škôl</a:t>
            </a:r>
          </a:p>
          <a:p>
            <a:endParaRPr lang="sk-SK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19672" y="620688"/>
            <a:ext cx="6840760" cy="1143000"/>
          </a:xfrm>
        </p:spPr>
        <p:txBody>
          <a:bodyPr/>
          <a:lstStyle/>
          <a:p>
            <a:r>
              <a:rPr lang="sk-SK" b="1" dirty="0"/>
              <a:t>Učebný</a:t>
            </a:r>
            <a:r>
              <a:rPr lang="sk-SK" dirty="0" smtClean="0"/>
              <a:t> </a:t>
            </a:r>
            <a:r>
              <a:rPr lang="sk-SK" b="1" dirty="0"/>
              <a:t>plán</a:t>
            </a:r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6575254"/>
              </p:ext>
            </p:extLst>
          </p:nvPr>
        </p:nvGraphicFramePr>
        <p:xfrm>
          <a:off x="1115616" y="1556792"/>
          <a:ext cx="7848000" cy="4684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latin typeface="Times New Roman"/>
                          <a:ea typeface="Times New Roman"/>
                          <a:cs typeface="Times New Roman"/>
                        </a:rPr>
                        <a:t>Vzdelávacia oblasť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latin typeface="Times New Roman"/>
                          <a:ea typeface="Times New Roman"/>
                          <a:cs typeface="Times New Roman"/>
                        </a:rPr>
                        <a:t>Povinný vyučovací predmet / ročník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5740" algn="l"/>
                        </a:tabLst>
                      </a:pPr>
                      <a:r>
                        <a:rPr lang="sk-SK" sz="1800" dirty="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latin typeface="Times New Roman"/>
                          <a:ea typeface="Times New Roman"/>
                          <a:cs typeface="Times New Roman"/>
                        </a:rPr>
                        <a:t>Spolu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latin typeface="Times New Roman"/>
                          <a:ea typeface="Times New Roman"/>
                          <a:cs typeface="Times New Roman"/>
                        </a:rPr>
                        <a:t>Podľa ŠVP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r>
                        <a:rPr lang="sk-SK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Jazyk a komunikácia</a:t>
                      </a:r>
                      <a:endParaRPr lang="sk-S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latin typeface="Times New Roman"/>
                          <a:ea typeface="Times New Roman"/>
                          <a:cs typeface="Times New Roman"/>
                        </a:rPr>
                        <a:t>slovenský jazyk a </a:t>
                      </a:r>
                      <a:r>
                        <a:rPr lang="sk-SK" sz="1800" dirty="0" err="1">
                          <a:latin typeface="Times New Roman"/>
                          <a:ea typeface="Times New Roman"/>
                          <a:cs typeface="Times New Roman"/>
                        </a:rPr>
                        <a:t>lit</a:t>
                      </a:r>
                      <a:r>
                        <a:rPr lang="sk-SK" sz="18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sk-S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latin typeface="Times New Roman"/>
                          <a:ea typeface="Times New Roman"/>
                          <a:cs typeface="Times New Roman"/>
                        </a:rPr>
                        <a:t>prvý cudzí jazyk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latin typeface="Times New Roman"/>
                          <a:ea typeface="Times New Roman"/>
                          <a:cs typeface="Times New Roman"/>
                        </a:rPr>
                        <a:t>2+</a:t>
                      </a:r>
                      <a:r>
                        <a:rPr lang="sk-SK" sz="18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sk-SK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sk-S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latin typeface="Times New Roman"/>
                          <a:ea typeface="Times New Roman"/>
                          <a:cs typeface="Times New Roman"/>
                        </a:rPr>
                        <a:t>druhý cudzí jazyk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sk-S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latin typeface="Times New Roman"/>
                          <a:ea typeface="Times New Roman"/>
                          <a:cs typeface="Times New Roman"/>
                        </a:rPr>
                        <a:t>literárny seminár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sk-SK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sk-S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latin typeface="Times New Roman"/>
                          <a:ea typeface="Times New Roman"/>
                          <a:cs typeface="Times New Roman"/>
                        </a:rPr>
                        <a:t>konverzácia v maturitnom jazyku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sk-SK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sk-SK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sk-SK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Matematika a práca s informáciami</a:t>
                      </a:r>
                      <a:endParaRPr lang="sk-S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latin typeface="Times New Roman"/>
                          <a:ea typeface="Times New Roman"/>
                          <a:cs typeface="Times New Roman"/>
                        </a:rPr>
                        <a:t>matematika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sk-SK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latin typeface="Times New Roman"/>
                          <a:ea typeface="Times New Roman"/>
                          <a:cs typeface="Times New Roman"/>
                        </a:rPr>
                        <a:t>3+</a:t>
                      </a:r>
                      <a:r>
                        <a:rPr lang="sk-SK" sz="18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sk-SK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latin typeface="Times New Roman"/>
                          <a:ea typeface="Times New Roman"/>
                          <a:cs typeface="Times New Roman"/>
                        </a:rPr>
                        <a:t>1+</a:t>
                      </a:r>
                      <a:r>
                        <a:rPr lang="sk-SK" sz="18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sk-SK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sk-S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latin typeface="Times New Roman"/>
                          <a:ea typeface="Times New Roman"/>
                          <a:cs typeface="Times New Roman"/>
                        </a:rPr>
                        <a:t>informatika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latin typeface="Times New Roman"/>
                          <a:ea typeface="Times New Roman"/>
                          <a:cs typeface="Times New Roman"/>
                        </a:rPr>
                        <a:t>1+</a:t>
                      </a:r>
                      <a:r>
                        <a:rPr lang="sk-SK" sz="18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sk-SK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latin typeface="Times New Roman"/>
                          <a:ea typeface="Times New Roman"/>
                          <a:cs typeface="Times New Roman"/>
                        </a:rPr>
                        <a:t>1+</a:t>
                      </a:r>
                      <a:r>
                        <a:rPr lang="sk-SK" sz="18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sk-SK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sk-SK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Človek a príroda</a:t>
                      </a:r>
                      <a:endParaRPr lang="sk-SK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latin typeface="Times New Roman"/>
                          <a:ea typeface="Times New Roman"/>
                          <a:cs typeface="Times New Roman"/>
                        </a:rPr>
                        <a:t>fyzika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latin typeface="Times New Roman"/>
                          <a:ea typeface="Times New Roman"/>
                          <a:cs typeface="Times New Roman"/>
                        </a:rPr>
                        <a:t>chémia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latin typeface="Times New Roman"/>
                          <a:ea typeface="Times New Roman"/>
                          <a:cs typeface="Times New Roman"/>
                        </a:rPr>
                        <a:t>2+</a:t>
                      </a:r>
                      <a:r>
                        <a:rPr lang="sk-SK" sz="18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sk-SK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latin typeface="Times New Roman"/>
                          <a:ea typeface="Times New Roman"/>
                          <a:cs typeface="Times New Roman"/>
                        </a:rPr>
                        <a:t>1+</a:t>
                      </a:r>
                      <a:r>
                        <a:rPr lang="sk-SK" sz="18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sk-SK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latin typeface="Times New Roman"/>
                          <a:ea typeface="Times New Roman"/>
                          <a:cs typeface="Times New Roman"/>
                        </a:rPr>
                        <a:t>biológia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NP </a:t>
            </a:r>
            <a:r>
              <a:rPr lang="sk-SK" b="1" dirty="0" err="1" smtClean="0"/>
              <a:t>edIT</a:t>
            </a:r>
            <a:r>
              <a:rPr lang="sk-SK" b="1" dirty="0" smtClean="0"/>
              <a:t> 1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331640" y="1628800"/>
            <a:ext cx="7632847" cy="48245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k-SK" sz="2400" b="1" dirty="0" smtClean="0"/>
              <a:t>Digitálne vybavenie </a:t>
            </a:r>
            <a:endParaRPr lang="sk-SK" sz="2400" dirty="0" smtClean="0"/>
          </a:p>
          <a:p>
            <a:r>
              <a:rPr lang="sk-SK" sz="2400" dirty="0" smtClean="0"/>
              <a:t>Notebooky pre učiteľov</a:t>
            </a:r>
          </a:p>
          <a:p>
            <a:r>
              <a:rPr lang="sk-SK" sz="2400" dirty="0" smtClean="0"/>
              <a:t>Tablety pre žiakov </a:t>
            </a:r>
          </a:p>
          <a:p>
            <a:r>
              <a:rPr lang="sk-SK" sz="2400" dirty="0" smtClean="0"/>
              <a:t>Notebooky pre žiakov zo sociálne znevýhodneného prostredia alebo v hmotnej núdzi</a:t>
            </a:r>
          </a:p>
          <a:p>
            <a:r>
              <a:rPr lang="sk-SK" sz="2400" dirty="0" smtClean="0"/>
              <a:t>Študovne v školách</a:t>
            </a:r>
          </a:p>
          <a:p>
            <a:pPr>
              <a:buNone/>
            </a:pPr>
            <a:r>
              <a:rPr lang="sk-SK" sz="2400" b="1" dirty="0" smtClean="0"/>
              <a:t>Školský digitálny koordinátor - </a:t>
            </a:r>
            <a:r>
              <a:rPr lang="sk-SK" sz="2400" dirty="0" smtClean="0"/>
              <a:t>koordinuje informatizáciu a vzdelávanie prostredníctvom digitálnych technológii  s cieľom podporiť transformáciu vzdelávania a školy pre 21. storočie, resp. digitálnu budúcnosť.</a:t>
            </a:r>
            <a:endParaRPr lang="sk-SK" sz="2400" b="1" dirty="0" smtClean="0"/>
          </a:p>
          <a:p>
            <a:endParaRPr lang="sk-SK" dirty="0" smtClean="0"/>
          </a:p>
          <a:p>
            <a:pPr>
              <a:buNone/>
            </a:pPr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I.A</a:t>
            </a:r>
            <a:endParaRPr lang="sk-SK" b="1" dirty="0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19" y="1412776"/>
            <a:ext cx="7588776" cy="4824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II.A</a:t>
            </a:r>
            <a:endParaRPr lang="sk-SK" b="1" dirty="0"/>
          </a:p>
        </p:txBody>
      </p:sp>
      <p:pic>
        <p:nvPicPr>
          <p:cNvPr id="4" name="Zástupný symbol obsahu 3" descr="I.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4052" y="1484783"/>
            <a:ext cx="7217998" cy="504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III.A</a:t>
            </a:r>
            <a:endParaRPr lang="sk-SK" b="1" dirty="0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394" y="1556792"/>
            <a:ext cx="7491104" cy="4608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IV.A</a:t>
            </a:r>
            <a:endParaRPr lang="sk-SK" b="1" dirty="0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024" y="1412776"/>
            <a:ext cx="6994399" cy="47480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1680" y="620688"/>
            <a:ext cx="6589199" cy="1280890"/>
          </a:xfrm>
        </p:spPr>
        <p:txBody>
          <a:bodyPr/>
          <a:lstStyle/>
          <a:p>
            <a:pPr algn="ctr"/>
            <a:r>
              <a:rPr lang="sk-SK" b="1" dirty="0" smtClean="0"/>
              <a:t>Deň otvorených dverí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987824" y="3068960"/>
            <a:ext cx="4176464" cy="13849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5400" b="1" dirty="0" smtClean="0"/>
              <a:t>08. 12. 2022</a:t>
            </a:r>
            <a:endParaRPr lang="sk-SK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b="1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28421"/>
            <a:ext cx="7488832" cy="5616625"/>
          </a:xfrm>
        </p:spPr>
      </p:pic>
    </p:spTree>
    <p:extLst>
      <p:ext uri="{BB962C8B-B14F-4D97-AF65-F5344CB8AC3E}">
        <p14:creationId xmlns:p14="http://schemas.microsoft.com/office/powerpoint/2010/main" val="191131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b="1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66478" y="857251"/>
            <a:ext cx="6857998" cy="5143499"/>
          </a:xfrm>
        </p:spPr>
      </p:pic>
    </p:spTree>
    <p:extLst>
      <p:ext uri="{BB962C8B-B14F-4D97-AF65-F5344CB8AC3E}">
        <p14:creationId xmlns:p14="http://schemas.microsoft.com/office/powerpoint/2010/main" val="204974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b="1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24744"/>
            <a:ext cx="7627068" cy="5720302"/>
          </a:xfrm>
        </p:spPr>
      </p:pic>
    </p:spTree>
    <p:extLst>
      <p:ext uri="{BB962C8B-B14F-4D97-AF65-F5344CB8AC3E}">
        <p14:creationId xmlns:p14="http://schemas.microsoft.com/office/powerpoint/2010/main" val="312793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5" r="9026"/>
          <a:stretch/>
        </p:blipFill>
        <p:spPr>
          <a:xfrm rot="5400000">
            <a:off x="1201126" y="163366"/>
            <a:ext cx="6970238" cy="6643508"/>
          </a:xfrm>
        </p:spPr>
      </p:pic>
    </p:spTree>
    <p:extLst>
      <p:ext uri="{BB962C8B-B14F-4D97-AF65-F5344CB8AC3E}">
        <p14:creationId xmlns:p14="http://schemas.microsoft.com/office/powerpoint/2010/main" val="238070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Učebný</a:t>
            </a:r>
            <a:r>
              <a:rPr lang="sk-SK" dirty="0" smtClean="0"/>
              <a:t> </a:t>
            </a:r>
            <a:r>
              <a:rPr lang="sk-SK" b="1" dirty="0"/>
              <a:t>plán</a:t>
            </a:r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2501128"/>
              </p:ext>
            </p:extLst>
          </p:nvPr>
        </p:nvGraphicFramePr>
        <p:xfrm>
          <a:off x="827584" y="1628800"/>
          <a:ext cx="7848000" cy="3888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latin typeface="Times New Roman"/>
                          <a:ea typeface="Times New Roman"/>
                          <a:cs typeface="Times New Roman"/>
                        </a:rPr>
                        <a:t>Vzdelávacia oblasť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latin typeface="Times New Roman"/>
                          <a:ea typeface="Times New Roman"/>
                          <a:cs typeface="Times New Roman"/>
                        </a:rPr>
                        <a:t>Povinný vyučovací predmet / ročník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5740" algn="l"/>
                        </a:tabLst>
                      </a:pPr>
                      <a:r>
                        <a:rPr lang="sk-SK" sz="1800" dirty="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latin typeface="Times New Roman"/>
                          <a:ea typeface="Times New Roman"/>
                          <a:cs typeface="Times New Roman"/>
                        </a:rPr>
                        <a:t>Spolu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latin typeface="Times New Roman"/>
                          <a:ea typeface="Times New Roman"/>
                          <a:cs typeface="Times New Roman"/>
                        </a:rPr>
                        <a:t>Podľa ŠVP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sk-SK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Človek a spoločnosť</a:t>
                      </a:r>
                      <a:endParaRPr lang="sk-S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latin typeface="Times New Roman"/>
                          <a:ea typeface="Times New Roman"/>
                          <a:cs typeface="Times New Roman"/>
                        </a:rPr>
                        <a:t>dejepis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sk-S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latin typeface="Times New Roman"/>
                          <a:ea typeface="Times New Roman"/>
                          <a:cs typeface="Times New Roman"/>
                        </a:rPr>
                        <a:t>geografia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latin typeface="Times New Roman"/>
                          <a:ea typeface="Times New Roman"/>
                          <a:cs typeface="Times New Roman"/>
                        </a:rPr>
                        <a:t>1+</a:t>
                      </a:r>
                      <a:r>
                        <a:rPr lang="sk-SK" sz="1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sk-SK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latin typeface="Times New Roman"/>
                          <a:ea typeface="Times New Roman"/>
                          <a:cs typeface="Times New Roman"/>
                        </a:rPr>
                        <a:t>1+</a:t>
                      </a:r>
                      <a:r>
                        <a:rPr lang="sk-SK" sz="18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sk-SK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8118">
                <a:tc vMerge="1">
                  <a:txBody>
                    <a:bodyPr/>
                    <a:lstStyle/>
                    <a:p>
                      <a:endParaRPr lang="sk-S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latin typeface="Times New Roman"/>
                          <a:ea typeface="Times New Roman"/>
                          <a:cs typeface="Times New Roman"/>
                        </a:rPr>
                        <a:t>občianska náuka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latin typeface="Times New Roman"/>
                          <a:ea typeface="Times New Roman"/>
                          <a:cs typeface="Times New Roman"/>
                        </a:rPr>
                        <a:t>1+</a:t>
                      </a:r>
                      <a:r>
                        <a:rPr lang="sk-SK" sz="18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sk-SK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latin typeface="Times New Roman"/>
                          <a:ea typeface="Times New Roman"/>
                          <a:cs typeface="Times New Roman"/>
                        </a:rPr>
                        <a:t>1+</a:t>
                      </a:r>
                      <a:r>
                        <a:rPr lang="sk-SK" sz="18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sk-SK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Umenie a kultúra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latin typeface="Times New Roman"/>
                          <a:ea typeface="Times New Roman"/>
                          <a:cs typeface="Times New Roman"/>
                        </a:rPr>
                        <a:t>umenie a kultúra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Človek a hodnoty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latin typeface="Times New Roman"/>
                          <a:ea typeface="Times New Roman"/>
                          <a:cs typeface="Times New Roman"/>
                        </a:rPr>
                        <a:t>etická výchova / náboženská výchova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Zdravie a pohyb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latin typeface="Times New Roman"/>
                          <a:ea typeface="Times New Roman"/>
                          <a:cs typeface="Times New Roman"/>
                        </a:rPr>
                        <a:t>telesná a športová výchova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Disponibilné </a:t>
                      </a:r>
                      <a:r>
                        <a:rPr lang="sk-SK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hodiny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sk-SK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sk-SK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sk-SK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sk-SK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b="1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382" y="1340768"/>
            <a:ext cx="7356309" cy="5517232"/>
          </a:xfrm>
        </p:spPr>
      </p:pic>
    </p:spTree>
    <p:extLst>
      <p:ext uri="{BB962C8B-B14F-4D97-AF65-F5344CB8AC3E}">
        <p14:creationId xmlns:p14="http://schemas.microsoft.com/office/powerpoint/2010/main" val="428987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40768"/>
            <a:ext cx="7362047" cy="5521536"/>
          </a:xfrm>
        </p:spPr>
      </p:pic>
    </p:spTree>
    <p:extLst>
      <p:ext uri="{BB962C8B-B14F-4D97-AF65-F5344CB8AC3E}">
        <p14:creationId xmlns:p14="http://schemas.microsoft.com/office/powerpoint/2010/main" val="30533837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916832"/>
            <a:ext cx="6549834" cy="4912376"/>
          </a:xfrm>
        </p:spPr>
      </p:pic>
    </p:spTree>
    <p:extLst>
      <p:ext uri="{BB962C8B-B14F-4D97-AF65-F5344CB8AC3E}">
        <p14:creationId xmlns:p14="http://schemas.microsoft.com/office/powerpoint/2010/main" val="32264770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56792"/>
            <a:ext cx="3672408" cy="4896544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1"/>
            <a:ext cx="3687874" cy="491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5759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11" y="1196752"/>
            <a:ext cx="7548330" cy="5661248"/>
          </a:xfrm>
        </p:spPr>
      </p:pic>
    </p:spTree>
    <p:extLst>
      <p:ext uri="{BB962C8B-B14F-4D97-AF65-F5344CB8AC3E}">
        <p14:creationId xmlns:p14="http://schemas.microsoft.com/office/powerpoint/2010/main" val="15563425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47664" y="1268760"/>
            <a:ext cx="6981882" cy="5236412"/>
          </a:xfrm>
        </p:spPr>
      </p:pic>
    </p:spTree>
    <p:extLst>
      <p:ext uri="{BB962C8B-B14F-4D97-AF65-F5344CB8AC3E}">
        <p14:creationId xmlns:p14="http://schemas.microsoft.com/office/powerpoint/2010/main" val="25957189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72" y="1268760"/>
            <a:ext cx="7438676" cy="5589240"/>
          </a:xfrm>
        </p:spPr>
      </p:pic>
    </p:spTree>
    <p:extLst>
      <p:ext uri="{BB962C8B-B14F-4D97-AF65-F5344CB8AC3E}">
        <p14:creationId xmlns:p14="http://schemas.microsoft.com/office/powerpoint/2010/main" val="29652609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55" y="1700808"/>
            <a:ext cx="8184910" cy="4464496"/>
          </a:xfrm>
        </p:spPr>
      </p:pic>
    </p:spTree>
    <p:extLst>
      <p:ext uri="{BB962C8B-B14F-4D97-AF65-F5344CB8AC3E}">
        <p14:creationId xmlns:p14="http://schemas.microsoft.com/office/powerpoint/2010/main" val="11514204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916832"/>
            <a:ext cx="6549834" cy="4912376"/>
          </a:xfrm>
        </p:spPr>
      </p:pic>
    </p:spTree>
    <p:extLst>
      <p:ext uri="{BB962C8B-B14F-4D97-AF65-F5344CB8AC3E}">
        <p14:creationId xmlns:p14="http://schemas.microsoft.com/office/powerpoint/2010/main" val="34499973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33263"/>
            <a:ext cx="4968552" cy="6624737"/>
          </a:xfrm>
        </p:spPr>
      </p:pic>
    </p:spTree>
    <p:extLst>
      <p:ext uri="{BB962C8B-B14F-4D97-AF65-F5344CB8AC3E}">
        <p14:creationId xmlns:p14="http://schemas.microsoft.com/office/powerpoint/2010/main" val="3768590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Učebný</a:t>
            </a:r>
            <a:r>
              <a:rPr lang="sk-SK" dirty="0" smtClean="0"/>
              <a:t> </a:t>
            </a:r>
            <a:r>
              <a:rPr lang="sk-SK" b="1" dirty="0" smtClean="0"/>
              <a:t>plán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59632" y="1628800"/>
            <a:ext cx="7632847" cy="4392488"/>
          </a:xfrm>
        </p:spPr>
        <p:txBody>
          <a:bodyPr>
            <a:normAutofit/>
          </a:bodyPr>
          <a:lstStyle/>
          <a:p>
            <a:r>
              <a:rPr lang="sk-SK" dirty="0" smtClean="0"/>
              <a:t>Profilácia žiakov je realizovaná v štvrtom ročníku formou výberu dvoch seminárov v rozsahu 4 hodiny týždenne.</a:t>
            </a:r>
          </a:p>
          <a:p>
            <a:r>
              <a:rPr lang="sk-SK" dirty="0" smtClean="0"/>
              <a:t>Žiaci si môžu vybrať :</a:t>
            </a:r>
          </a:p>
          <a:p>
            <a:pPr lvl="1"/>
            <a:r>
              <a:rPr lang="sk-SK" dirty="0" smtClean="0"/>
              <a:t>Seminár z biológie</a:t>
            </a:r>
          </a:p>
          <a:p>
            <a:pPr lvl="1"/>
            <a:r>
              <a:rPr lang="sk-SK" dirty="0" smtClean="0"/>
              <a:t>Seminár z chémie</a:t>
            </a:r>
          </a:p>
          <a:p>
            <a:pPr lvl="1"/>
            <a:r>
              <a:rPr lang="sk-SK" dirty="0" smtClean="0"/>
              <a:t>Seminár z dejepisu</a:t>
            </a:r>
          </a:p>
          <a:p>
            <a:pPr lvl="1"/>
            <a:r>
              <a:rPr lang="sk-SK" dirty="0" smtClean="0"/>
              <a:t>Seminár z geografie</a:t>
            </a:r>
          </a:p>
          <a:p>
            <a:pPr lvl="1"/>
            <a:r>
              <a:rPr lang="sk-SK" dirty="0" smtClean="0"/>
              <a:t>Seminár z občianskej náuky</a:t>
            </a:r>
          </a:p>
          <a:p>
            <a:pPr lvl="1"/>
            <a:r>
              <a:rPr lang="sk-SK" dirty="0" smtClean="0"/>
              <a:t>Seminár z matematiky</a:t>
            </a:r>
          </a:p>
          <a:p>
            <a:pPr lvl="1"/>
            <a:r>
              <a:rPr lang="sk-SK" dirty="0" smtClean="0"/>
              <a:t>Seminár z informatiky</a:t>
            </a:r>
          </a:p>
          <a:p>
            <a:pPr lvl="1"/>
            <a:r>
              <a:rPr lang="sk-SK" dirty="0" smtClean="0"/>
              <a:t>Seminár z fyziky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40768"/>
            <a:ext cx="7341922" cy="5506442"/>
          </a:xfrm>
        </p:spPr>
      </p:pic>
    </p:spTree>
    <p:extLst>
      <p:ext uri="{BB962C8B-B14F-4D97-AF65-F5344CB8AC3E}">
        <p14:creationId xmlns:p14="http://schemas.microsoft.com/office/powerpoint/2010/main" val="7388254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Kontakt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123728" y="2348880"/>
            <a:ext cx="6591985" cy="377762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sk-SK" sz="2400" b="1" dirty="0" smtClean="0"/>
              <a:t>Email školy: </a:t>
            </a:r>
            <a:r>
              <a:rPr lang="sk-SK" sz="2400" b="1" dirty="0" err="1" smtClean="0">
                <a:hlinkClick r:id="rId2"/>
              </a:rPr>
              <a:t>riaditel@gymturzovka.sk</a:t>
            </a:r>
            <a:endParaRPr lang="sk-SK" sz="2400" b="1" dirty="0" smtClean="0"/>
          </a:p>
          <a:p>
            <a:pPr>
              <a:spcAft>
                <a:spcPts val="600"/>
              </a:spcAft>
            </a:pPr>
            <a:r>
              <a:rPr lang="sk-SK" sz="2400" b="1" dirty="0" smtClean="0"/>
              <a:t>Web: </a:t>
            </a:r>
            <a:r>
              <a:rPr lang="sk-SK" sz="2400" dirty="0" err="1" smtClean="0"/>
              <a:t>www.gturzovka.edupage.org</a:t>
            </a:r>
            <a:endParaRPr lang="sk-SK" sz="2400" dirty="0" smtClean="0"/>
          </a:p>
          <a:p>
            <a:pPr>
              <a:spcAft>
                <a:spcPts val="600"/>
              </a:spcAft>
            </a:pPr>
            <a:r>
              <a:rPr lang="sk-SK" sz="2400" b="1" dirty="0" smtClean="0"/>
              <a:t>Telefón: </a:t>
            </a:r>
            <a:endParaRPr lang="sk-SK" sz="2400" dirty="0" smtClean="0"/>
          </a:p>
          <a:p>
            <a:pPr>
              <a:spcAft>
                <a:spcPts val="600"/>
              </a:spcAft>
              <a:buNone/>
            </a:pPr>
            <a:r>
              <a:rPr lang="sk-SK" sz="2400" b="1" dirty="0" smtClean="0"/>
              <a:t>    </a:t>
            </a:r>
            <a:r>
              <a:rPr lang="sk-SK" sz="2400" dirty="0" smtClean="0"/>
              <a:t>+</a:t>
            </a:r>
            <a:r>
              <a:rPr lang="sk-SK" sz="2400" dirty="0"/>
              <a:t>421414353633 - riaditeľ školy</a:t>
            </a:r>
            <a:br>
              <a:rPr lang="sk-SK" sz="2400" dirty="0"/>
            </a:br>
            <a:r>
              <a:rPr lang="sk-SK" sz="2400" dirty="0"/>
              <a:t>+421414333668 - </a:t>
            </a:r>
            <a:r>
              <a:rPr lang="sk-SK" sz="2400" dirty="0" smtClean="0"/>
              <a:t>tajomníčka</a:t>
            </a:r>
            <a:r>
              <a:rPr lang="sk-SK" sz="2400" dirty="0"/>
              <a:t/>
            </a:r>
            <a:br>
              <a:rPr lang="sk-SK" sz="2400" dirty="0"/>
            </a:br>
            <a:r>
              <a:rPr lang="sk-SK" sz="2400" dirty="0"/>
              <a:t>+421905672313 - vedúca </a:t>
            </a:r>
            <a:r>
              <a:rPr lang="sk-SK" sz="2400" dirty="0" smtClean="0"/>
              <a:t>jedálne</a:t>
            </a:r>
            <a:r>
              <a:rPr lang="sk-SK" sz="2400" dirty="0"/>
              <a:t/>
            </a:r>
            <a:br>
              <a:rPr lang="sk-SK" sz="2400" dirty="0"/>
            </a:br>
            <a:r>
              <a:rPr lang="sk-SK" sz="2400" dirty="0"/>
              <a:t>+421414333669 - zborovňa</a:t>
            </a:r>
          </a:p>
        </p:txBody>
      </p:sp>
    </p:spTree>
    <p:extLst>
      <p:ext uri="{BB962C8B-B14F-4D97-AF65-F5344CB8AC3E}">
        <p14:creationId xmlns:p14="http://schemas.microsoft.com/office/powerpoint/2010/main" val="400618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5736" y="2780928"/>
            <a:ext cx="6589199" cy="1280890"/>
          </a:xfrm>
        </p:spPr>
        <p:txBody>
          <a:bodyPr/>
          <a:lstStyle/>
          <a:p>
            <a:r>
              <a:rPr lang="sk-SK" b="1" dirty="0"/>
              <a:t>Ďakujeme za pozornosť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Učebný</a:t>
            </a:r>
            <a:r>
              <a:rPr lang="sk-SK" dirty="0" smtClean="0"/>
              <a:t> </a:t>
            </a:r>
            <a:r>
              <a:rPr lang="sk-SK" b="1" dirty="0" smtClean="0"/>
              <a:t>plán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59632" y="1628800"/>
            <a:ext cx="7632847" cy="4392488"/>
          </a:xfrm>
        </p:spPr>
        <p:txBody>
          <a:bodyPr>
            <a:normAutofit/>
          </a:bodyPr>
          <a:lstStyle/>
          <a:p>
            <a:r>
              <a:rPr lang="sk-SK" sz="2000" dirty="0" smtClean="0"/>
              <a:t>V školskom roku 2022/2023 sa začali vyučovať dva </a:t>
            </a:r>
            <a:r>
              <a:rPr lang="sk-SK" sz="2000" b="1" dirty="0" smtClean="0"/>
              <a:t>nové</a:t>
            </a:r>
            <a:r>
              <a:rPr lang="sk-SK" sz="2000" dirty="0" smtClean="0"/>
              <a:t> vyučovacie predmety:</a:t>
            </a:r>
          </a:p>
          <a:p>
            <a:pPr lvl="1"/>
            <a:r>
              <a:rPr lang="sk-SK" sz="2000" dirty="0" smtClean="0"/>
              <a:t>V prvom ročníku </a:t>
            </a:r>
            <a:r>
              <a:rPr lang="sk-SK" sz="2000" b="1" dirty="0" smtClean="0"/>
              <a:t>globálna výchova</a:t>
            </a:r>
          </a:p>
          <a:p>
            <a:pPr lvl="1"/>
            <a:r>
              <a:rPr lang="sk-SK" sz="2000" dirty="0" smtClean="0"/>
              <a:t>V štvrtom ročníku </a:t>
            </a:r>
            <a:r>
              <a:rPr lang="sk-SK" sz="2000" b="1" dirty="0" smtClean="0"/>
              <a:t>cvičenia z biológie</a:t>
            </a:r>
            <a:endParaRPr lang="sk-SK" sz="2000" b="1" dirty="0"/>
          </a:p>
        </p:txBody>
      </p:sp>
    </p:spTree>
    <p:extLst>
      <p:ext uri="{BB962C8B-B14F-4D97-AF65-F5344CB8AC3E}">
        <p14:creationId xmlns:p14="http://schemas.microsoft.com/office/powerpoint/2010/main" val="261064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620688"/>
            <a:ext cx="6589199" cy="1280890"/>
          </a:xfrm>
        </p:spPr>
        <p:txBody>
          <a:bodyPr>
            <a:normAutofit fontScale="90000"/>
          </a:bodyPr>
          <a:lstStyle/>
          <a:p>
            <a:r>
              <a:rPr lang="sk-SK" b="1" dirty="0"/>
              <a:t>P</a:t>
            </a:r>
            <a:r>
              <a:rPr lang="sk-SK" b="1" dirty="0" smtClean="0"/>
              <a:t>odmienky prijatia a kritériá prijímacieho konania</a:t>
            </a:r>
            <a:br>
              <a:rPr lang="sk-SK" b="1" dirty="0" smtClean="0"/>
            </a:b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71600" y="2060848"/>
            <a:ext cx="7920880" cy="5256584"/>
          </a:xfrm>
        </p:spPr>
        <p:txBody>
          <a:bodyPr>
            <a:normAutofit/>
          </a:bodyPr>
          <a:lstStyle/>
          <a:p>
            <a:r>
              <a:rPr lang="sk-SK" sz="2800" b="1" dirty="0"/>
              <a:t>Bez vykonania písomných prijímacích skúšok </a:t>
            </a:r>
            <a:r>
              <a:rPr lang="sk-SK" sz="2800" dirty="0"/>
              <a:t>budú na štúdium prijatí iba tí uchádzači, ktorí v súlade s § 65 ods. 5 Zákona č. 245/2008 Z. z. (školského zákona) v externom testovaní v </a:t>
            </a:r>
            <a:r>
              <a:rPr lang="sk-SK" sz="2800" b="1" dirty="0"/>
              <a:t>každom vyučovacom predmete samostatne dosiahli úspešnosť najmenej 90 % </a:t>
            </a:r>
            <a:r>
              <a:rPr lang="sk-SK" sz="2800" dirty="0"/>
              <a:t>. </a:t>
            </a:r>
            <a:endParaRPr lang="sk-SK" sz="2800" dirty="0" smtClean="0"/>
          </a:p>
          <a:p>
            <a:r>
              <a:rPr lang="sk-SK" sz="2800" dirty="0" smtClean="0"/>
              <a:t>Prijatým </a:t>
            </a:r>
            <a:r>
              <a:rPr lang="sk-SK" sz="2800" dirty="0"/>
              <a:t>uchádzačom bude pridelený maximálny počet bodov, ktoré môže uchádzač získať za prijímaciu skúšku.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620688"/>
            <a:ext cx="6589199" cy="1280890"/>
          </a:xfrm>
        </p:spPr>
        <p:txBody>
          <a:bodyPr>
            <a:normAutofit fontScale="90000"/>
          </a:bodyPr>
          <a:lstStyle/>
          <a:p>
            <a:r>
              <a:rPr lang="sk-SK" b="1" dirty="0"/>
              <a:t>P</a:t>
            </a:r>
            <a:r>
              <a:rPr lang="sk-SK" b="1" dirty="0" smtClean="0"/>
              <a:t>odmienky prijatia a kritériá prijímacieho konania</a:t>
            </a:r>
            <a:br>
              <a:rPr lang="sk-SK" b="1" dirty="0" smtClean="0"/>
            </a:b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43608" y="2420888"/>
            <a:ext cx="7920880" cy="5256584"/>
          </a:xfrm>
        </p:spPr>
        <p:txBody>
          <a:bodyPr>
            <a:normAutofit/>
          </a:bodyPr>
          <a:lstStyle/>
          <a:p>
            <a:r>
              <a:rPr lang="sk-SK" sz="2800" dirty="0" smtClean="0"/>
              <a:t>písomné </a:t>
            </a:r>
            <a:r>
              <a:rPr lang="sk-SK" sz="2800" dirty="0"/>
              <a:t>prijímacie skúšky</a:t>
            </a:r>
            <a:endParaRPr lang="sk-SK" sz="2800" dirty="0" smtClean="0"/>
          </a:p>
          <a:p>
            <a:r>
              <a:rPr lang="sk-SK" sz="2800" dirty="0" smtClean="0"/>
              <a:t>prospech </a:t>
            </a:r>
            <a:r>
              <a:rPr lang="sk-SK" sz="2800" dirty="0"/>
              <a:t>dosiahnutý v základnej </a:t>
            </a:r>
            <a:r>
              <a:rPr lang="sk-SK" sz="2800" dirty="0" smtClean="0"/>
              <a:t>škole</a:t>
            </a:r>
          </a:p>
          <a:p>
            <a:r>
              <a:rPr lang="sk-SK" sz="2800" dirty="0"/>
              <a:t>v</a:t>
            </a:r>
            <a:r>
              <a:rPr lang="sk-SK" sz="2800" dirty="0" smtClean="0"/>
              <a:t>ýsledky externého testovania </a:t>
            </a:r>
          </a:p>
          <a:p>
            <a:r>
              <a:rPr lang="sk-SK" sz="2800" dirty="0"/>
              <a:t>výsledky v </a:t>
            </a:r>
            <a:r>
              <a:rPr lang="sk-SK" sz="2800" dirty="0" smtClean="0"/>
              <a:t>súťažiach </a:t>
            </a:r>
            <a:r>
              <a:rPr lang="sk-SK" sz="2800" dirty="0"/>
              <a:t>a predmetových </a:t>
            </a:r>
            <a:r>
              <a:rPr lang="sk-SK" sz="2800" dirty="0" smtClean="0"/>
              <a:t>olympiádach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393075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620688"/>
            <a:ext cx="6589199" cy="1280890"/>
          </a:xfrm>
        </p:spPr>
        <p:txBody>
          <a:bodyPr>
            <a:noAutofit/>
          </a:bodyPr>
          <a:lstStyle/>
          <a:p>
            <a:r>
              <a:rPr lang="sk-SK" sz="3200" b="1" dirty="0"/>
              <a:t>P</a:t>
            </a:r>
            <a:r>
              <a:rPr lang="sk-SK" sz="3200" b="1" dirty="0" smtClean="0"/>
              <a:t>ísomné </a:t>
            </a:r>
            <a:r>
              <a:rPr lang="sk-SK" sz="3200" b="1" dirty="0"/>
              <a:t>prijímacie skúšky</a:t>
            </a:r>
            <a:br>
              <a:rPr lang="sk-SK" sz="3200" b="1" dirty="0"/>
            </a:br>
            <a:r>
              <a:rPr lang="sk-SK" sz="3200" b="1" dirty="0"/>
              <a:t/>
            </a:r>
            <a:br>
              <a:rPr lang="sk-SK" sz="3200" b="1" dirty="0"/>
            </a:br>
            <a:endParaRPr lang="sk-SK" sz="32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43608" y="1601416"/>
            <a:ext cx="7920880" cy="5256584"/>
          </a:xfrm>
        </p:spPr>
        <p:txBody>
          <a:bodyPr>
            <a:normAutofit/>
          </a:bodyPr>
          <a:lstStyle/>
          <a:p>
            <a:r>
              <a:rPr lang="sk-SK" sz="2400" dirty="0" smtClean="0"/>
              <a:t>Súčasťou </a:t>
            </a:r>
            <a:r>
              <a:rPr lang="sk-SK" sz="2400" dirty="0"/>
              <a:t>prijímacieho konania pre školský rok 2023/2024 sú písomné prijímacie skúšky </a:t>
            </a: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 smtClean="0"/>
              <a:t>z </a:t>
            </a:r>
            <a:r>
              <a:rPr lang="sk-SK" sz="2400" dirty="0"/>
              <a:t>predmetov </a:t>
            </a:r>
            <a:r>
              <a:rPr lang="sk-SK" sz="2400" b="1" dirty="0"/>
              <a:t>matematika a slovenský jazyk a literatúra</a:t>
            </a:r>
            <a:r>
              <a:rPr lang="sk-SK" sz="2400" dirty="0"/>
              <a:t> v trvaní 45 minút. </a:t>
            </a:r>
            <a:endParaRPr lang="sk-SK" sz="2400" dirty="0" smtClean="0"/>
          </a:p>
          <a:p>
            <a:r>
              <a:rPr lang="sk-SK" sz="2400" b="1" dirty="0" smtClean="0"/>
              <a:t>Matematika</a:t>
            </a:r>
            <a:r>
              <a:rPr lang="sk-SK" sz="2400" dirty="0" smtClean="0"/>
              <a:t> </a:t>
            </a:r>
            <a:r>
              <a:rPr lang="sk-SK" sz="2400" dirty="0"/>
              <a:t>je bodovaná v rozsahu od </a:t>
            </a:r>
            <a:r>
              <a:rPr lang="sk-SK" sz="2400" b="1" dirty="0"/>
              <a:t>0 do 20 </a:t>
            </a:r>
            <a:r>
              <a:rPr lang="sk-SK" sz="2400" dirty="0"/>
              <a:t>bodov, </a:t>
            </a:r>
            <a:r>
              <a:rPr lang="sk-SK" sz="2400" b="1" dirty="0"/>
              <a:t>slovenský jazyk a literatúra </a:t>
            </a:r>
            <a:r>
              <a:rPr lang="sk-SK" sz="2400" dirty="0"/>
              <a:t>od </a:t>
            </a:r>
            <a:r>
              <a:rPr lang="sk-SK" sz="2400" b="1" dirty="0"/>
              <a:t>0 do 20 </a:t>
            </a:r>
            <a:r>
              <a:rPr lang="sk-SK" sz="2400" dirty="0"/>
              <a:t>bodov (maximálny počet bodov, ktoré môže žiak dosiahnuť, je 40</a:t>
            </a:r>
            <a:r>
              <a:rPr lang="sk-SK" sz="2400" dirty="0" smtClean="0"/>
              <a:t>).</a:t>
            </a:r>
          </a:p>
          <a:p>
            <a:r>
              <a:rPr lang="sk-SK" sz="2400" dirty="0"/>
              <a:t>Uchádzač </a:t>
            </a:r>
            <a:r>
              <a:rPr lang="sk-SK" sz="2400" b="1" dirty="0"/>
              <a:t>úspešne vykoná prijímacie skúšky</a:t>
            </a:r>
            <a:r>
              <a:rPr lang="sk-SK" sz="2400" dirty="0"/>
              <a:t>, ak z oboch predmetov samostatne, teda rovnako z predmetu matematika, ako i z predmetu slovenský jazyk a literatúra dosiahne na prijímacej skúške </a:t>
            </a:r>
            <a:r>
              <a:rPr lang="sk-SK" sz="2400" b="1" dirty="0"/>
              <a:t>úspešnosť najmenej 25</a:t>
            </a:r>
            <a:r>
              <a:rPr lang="sk-SK" sz="2400" b="1" dirty="0" smtClean="0"/>
              <a:t>%.</a:t>
            </a:r>
            <a:endParaRPr lang="sk-SK" sz="2400" b="1" dirty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310872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ym">
  <a:themeElements>
    <a:clrScheme name="Dym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ym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ym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649</TotalTime>
  <Words>1087</Words>
  <Application>Microsoft Office PowerPoint</Application>
  <PresentationFormat>Prezentácia na obrazovke (4:3)</PresentationFormat>
  <Paragraphs>349</Paragraphs>
  <Slides>52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52</vt:i4>
      </vt:variant>
    </vt:vector>
  </HeadingPairs>
  <TitlesOfParts>
    <vt:vector size="53" baseType="lpstr">
      <vt:lpstr>Dym</vt:lpstr>
      <vt:lpstr>Prezentácia programu PowerPoint</vt:lpstr>
      <vt:lpstr>Študijný odbor</vt:lpstr>
      <vt:lpstr>Učebný plán</vt:lpstr>
      <vt:lpstr>Učebný plán</vt:lpstr>
      <vt:lpstr>Učebný plán</vt:lpstr>
      <vt:lpstr>Učebný plán</vt:lpstr>
      <vt:lpstr>Podmienky prijatia a kritériá prijímacieho konania </vt:lpstr>
      <vt:lpstr>Podmienky prijatia a kritériá prijímacieho konania </vt:lpstr>
      <vt:lpstr>Písomné prijímacie skúšky  </vt:lpstr>
      <vt:lpstr>Prospech dosiahnutý v základnej škole  </vt:lpstr>
      <vt:lpstr>Prospech dosiahnutý v základnej škole  </vt:lpstr>
      <vt:lpstr>Výsledky externého testovania   </vt:lpstr>
      <vt:lpstr>Výsledky v súťažiach a predmetových olympiádach </vt:lpstr>
      <vt:lpstr>Výsledky v súťažiach a predmetových olympiádach </vt:lpstr>
      <vt:lpstr>Prijímanie žiakov  so zdravotným znevýhodnením</vt:lpstr>
      <vt:lpstr>Uplatnenie absolventov</vt:lpstr>
      <vt:lpstr>Výhody školy </vt:lpstr>
      <vt:lpstr>Výhody školy  </vt:lpstr>
      <vt:lpstr>Výhody školy  </vt:lpstr>
      <vt:lpstr>Úspechy školy</vt:lpstr>
      <vt:lpstr>Úspechy školy</vt:lpstr>
      <vt:lpstr>Úspechy školy</vt:lpstr>
      <vt:lpstr>SOČ  </vt:lpstr>
      <vt:lpstr>Dobrovoľnícka činnosť</vt:lpstr>
      <vt:lpstr>Biela pastelka</vt:lpstr>
      <vt:lpstr>Dni nezábudiek</vt:lpstr>
      <vt:lpstr>Zvýšenie kvality vzdelávania na Gymnáziu v Turzovke</vt:lpstr>
      <vt:lpstr>Mimoškolské aktivity </vt:lpstr>
      <vt:lpstr>NP edIT 1</vt:lpstr>
      <vt:lpstr>NP edIT 1</vt:lpstr>
      <vt:lpstr>I.A</vt:lpstr>
      <vt:lpstr>II.A</vt:lpstr>
      <vt:lpstr>III.A</vt:lpstr>
      <vt:lpstr>IV.A</vt:lpstr>
      <vt:lpstr>Deň otvorených dverí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Kontakt</vt:lpstr>
      <vt:lpstr>Ďakujeme za pozornosť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Spravca</dc:creator>
  <cp:lastModifiedBy>Customer</cp:lastModifiedBy>
  <cp:revision>52</cp:revision>
  <dcterms:created xsi:type="dcterms:W3CDTF">2021-09-07T19:54:36Z</dcterms:created>
  <dcterms:modified xsi:type="dcterms:W3CDTF">2023-01-18T19:36:11Z</dcterms:modified>
</cp:coreProperties>
</file>