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70" r:id="rId8"/>
    <p:sldId id="266" r:id="rId9"/>
    <p:sldId id="259" r:id="rId10"/>
    <p:sldId id="260" r:id="rId11"/>
    <p:sldId id="261" r:id="rId12"/>
    <p:sldId id="272" r:id="rId13"/>
    <p:sldId id="262" r:id="rId14"/>
    <p:sldId id="263" r:id="rId15"/>
    <p:sldId id="264" r:id="rId16"/>
    <p:sldId id="278" r:id="rId17"/>
    <p:sldId id="265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4" d="100"/>
          <a:sy n="94" d="100"/>
        </p:scale>
        <p:origin x="-8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uholník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5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8276704-14E9-4268-BB5B-1236702DE20E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6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7331BC-4F45-4BE8-A8A4-7574009D6F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6BFB-67C8-47C5-BD01-C55E43344802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391E-180D-4EE3-AFA5-3AE8D9AEABF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E803-21BE-475E-A7F2-7D20E8D67EBE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BA70-5872-4886-AAD6-4521814843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54796-E722-487D-9E49-BB97738E32D7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4850-EBE9-42FA-93A1-614E439689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oramenný trojuholník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ovná spojnic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9073-4693-486D-A73A-D6860610CE22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9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B99B-96E1-4167-95CC-7BA4E973BB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1F75-96CB-44DC-BECB-AE797E8A86E6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B3E2-2ADC-46FD-B0AF-C805AF30F5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F8F71-46A8-4172-955F-D4A40B8CBA94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DBFE1C-CBBE-4B2D-8329-34484562CE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D8AA-102F-4416-A0FE-F13EB0DBB8D9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F174-C408-49F1-9605-0D7B899790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4F08-1BAD-4841-9266-3ECA4D2BC44B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20CE-2F2A-44F9-8F88-10F02D321B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1D83B4F-C2E4-40EE-94A0-8EE9AE13BD43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20EEA0F-1EFB-4737-9EAA-F84DD3FECE6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697A8BF-E7A3-481A-8F8B-F820866549B6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24130E9-5497-470E-B272-3A311A86F2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0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A641DB-1CF2-40E2-9F72-D8E389D929C3}" type="datetimeFigureOut">
              <a:rPr lang="sk-SK"/>
              <a:pPr>
                <a:defRPr/>
              </a:pPr>
              <a:t>13. 1. 2023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0FD6F40-AD25-4FEB-BDEA-660572E456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75" r:id="rId5"/>
    <p:sldLayoutId id="2147483668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slide" Target="slide20.xml"/><Relationship Id="rId12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6.xml"/><Relationship Id="rId5" Type="http://schemas.openxmlformats.org/officeDocument/2006/relationships/slide" Target="slide18.xml"/><Relationship Id="rId10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C3\Desktop\prezent&#225;cia%20RC\De&#328;%20matiek%202.wmv" TargetMode="External"/><Relationship Id="rId1" Type="http://schemas.openxmlformats.org/officeDocument/2006/relationships/video" Target="file:///C:\Users\RC3\Desktop\prezent&#225;cia%20RC\De&#328;%20matiek%201.wmv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@soushrhov.edu.sk" TargetMode="External"/><Relationship Id="rId2" Type="http://schemas.openxmlformats.org/officeDocument/2006/relationships/hyperlink" Target="mailto:rdm.sphrhov@vmnet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C3\Desktop\prezent&#225;cia%20RC\ODV%20kraj&#269;&#237;rka%20video%20III.A.AVI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C3\Desktop\prezent&#225;cia%20RC\obnitkova&#269;ka%20I.B.AVI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RC3\Desktop\prezent&#225;cia%20RC\v&#253;sev%20papriky.AVI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RC3\Desktop\prezent&#225;cia%20RC\pr&#225;ca%20v%20sklen&#237;ku%20video.AVI" TargetMode="External"/><Relationship Id="rId1" Type="http://schemas.openxmlformats.org/officeDocument/2006/relationships/video" Target="file:///C:\Users\RC3\Desktop\prezent&#225;cia%20RC\pr&#237;prava%20bedni&#269;ky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RC3\Desktop\prezent&#225;cia%20RC\pr&#237;prava%20jedla%20video.AVI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Reedukačné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centrum</a:t>
            </a:r>
            <a:b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Levoča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Obrázok 3" descr="Spišský Hrhov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4506"/>
            <a:ext cx="1584176" cy="11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rázok 4" descr="šk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72" y="1322819"/>
            <a:ext cx="1316919" cy="98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Obrázok 5" descr="tabuěa školy.JPG"/>
          <p:cNvPicPr>
            <a:picLocks noChangeAspect="1"/>
          </p:cNvPicPr>
          <p:nvPr/>
        </p:nvPicPr>
        <p:blipFill>
          <a:blip r:embed="rId4" cstate="print"/>
          <a:srcRect l="39609" t="26363" r="22762" b="29359"/>
          <a:stretch>
            <a:fillRect/>
          </a:stretch>
        </p:blipFill>
        <p:spPr bwMode="auto">
          <a:xfrm>
            <a:off x="5940425" y="5773738"/>
            <a:ext cx="15843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k-SK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42844" y="3071810"/>
            <a:ext cx="6178438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RC na základe výchovno-vzdelávacieho programu a individuálneho reedukačného programu poskytuje deťom s poruchami správania do veku 18 rokov s možnosťou predĺženia o jeden rok výchovu a vzdelávanie vrátane prípravy na povolanie s cieľom ich opätovného začlenenia do pôvodného sociálneho prostredia na žiadosť dieťaťa. </a:t>
            </a: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sk-SK" sz="1400" dirty="0" smtClean="0">
                <a:solidFill>
                  <a:schemeClr val="accent1"/>
                </a:solidFill>
                <a:latin typeface="Calibri" pitchFamily="34" charset="0"/>
                <a:hlinkClick r:id="rId5" action="ppaction://hlinksldjump"/>
              </a:rPr>
              <a:t>Predmet činnosti</a:t>
            </a:r>
            <a:endParaRPr lang="sk-SK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sk-SK" sz="1400" dirty="0" smtClean="0">
                <a:solidFill>
                  <a:schemeClr val="accent1"/>
                </a:solidFill>
                <a:latin typeface="Calibri" pitchFamily="34" charset="0"/>
                <a:hlinkClick r:id="rId6" action="ppaction://hlinksldjump"/>
              </a:rPr>
              <a:t>Úsek vzdelávania</a:t>
            </a:r>
            <a:endParaRPr lang="sk-SK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sk-SK" sz="1400" dirty="0" smtClean="0">
                <a:solidFill>
                  <a:schemeClr val="accent1"/>
                </a:solidFill>
                <a:latin typeface="Calibri" pitchFamily="34" charset="0"/>
                <a:hlinkClick r:id="rId7" action="ppaction://hlinksldjump"/>
              </a:rPr>
              <a:t>Výchova mimo vyučovania</a:t>
            </a:r>
            <a:endParaRPr lang="sk-SK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lnSpc>
                <a:spcPts val="1200"/>
              </a:lnSpc>
              <a:spcBef>
                <a:spcPct val="50000"/>
              </a:spcBef>
            </a:pPr>
            <a:r>
              <a:rPr lang="sk-SK" sz="1400" dirty="0" smtClean="0">
                <a:solidFill>
                  <a:schemeClr val="accent1"/>
                </a:solidFill>
                <a:latin typeface="Calibri" pitchFamily="34" charset="0"/>
                <a:hlinkClick r:id="rId8" action="ppaction://hlinksldjump"/>
              </a:rPr>
              <a:t>Ďalšie úseky</a:t>
            </a:r>
            <a:endParaRPr lang="sk-SK" sz="1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643174" y="4714884"/>
            <a:ext cx="524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hlinkClick r:id="rId9" action="ppaction://hlinksldjump"/>
              </a:rPr>
              <a:t>Stredná odborná škola služieb</a:t>
            </a:r>
            <a:endParaRPr lang="sk-SK" sz="28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39552" y="57332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hlinkClick r:id="rId10" action="ppaction://hlinksldjump"/>
              </a:rPr>
              <a:t>Výchova mimo vyučovania</a:t>
            </a:r>
            <a:endParaRPr lang="sk-SK" sz="2800" dirty="0"/>
          </a:p>
        </p:txBody>
      </p:sp>
      <p:sp>
        <p:nvSpPr>
          <p:cNvPr id="12" name="BlokTextu 11"/>
          <p:cNvSpPr txBox="1"/>
          <p:nvPr/>
        </p:nvSpPr>
        <p:spPr>
          <a:xfrm>
            <a:off x="5364088" y="51571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hlinkClick r:id="rId11" action="ppaction://hlinksldjump"/>
              </a:rPr>
              <a:t>Odborné učilište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2051720" y="799599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 školskom roku 2019/2020 sme sa presťahovali </a:t>
            </a:r>
            <a:r>
              <a:rPr lang="sk-SK" sz="1400" dirty="0" smtClean="0"/>
              <a:t> zo Spišského Hrhova do </a:t>
            </a:r>
            <a:r>
              <a:rPr lang="sk-SK" sz="1400" dirty="0" smtClean="0"/>
              <a:t>Levoče</a:t>
            </a:r>
            <a:endParaRPr lang="sk-SK" sz="1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r="12111" b="27195"/>
          <a:stretch/>
        </p:blipFill>
        <p:spPr>
          <a:xfrm>
            <a:off x="2620974" y="1605107"/>
            <a:ext cx="2817872" cy="141040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r="13776" b="24237"/>
          <a:stretch/>
        </p:blipFill>
        <p:spPr>
          <a:xfrm rot="20937240">
            <a:off x="5746219" y="1667521"/>
            <a:ext cx="3159681" cy="141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Lyžiarsky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výcvik  </a:t>
            </a:r>
            <a:b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Tále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2016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" name="Obrázok 11" descr="20160222_103907_Burst02.jpg"/>
          <p:cNvPicPr>
            <a:picLocks noChangeAspect="1"/>
          </p:cNvPicPr>
          <p:nvPr/>
        </p:nvPicPr>
        <p:blipFill>
          <a:blip r:embed="rId2" cstate="print"/>
          <a:srcRect r="16406"/>
          <a:stretch>
            <a:fillRect/>
          </a:stretch>
        </p:blipFill>
        <p:spPr>
          <a:xfrm rot="1331310">
            <a:off x="5500694" y="1928802"/>
            <a:ext cx="3350510" cy="2259455"/>
          </a:xfrm>
          <a:prstGeom prst="rect">
            <a:avLst/>
          </a:prstGeom>
        </p:spPr>
      </p:pic>
      <p:pic>
        <p:nvPicPr>
          <p:cNvPr id="13" name="Obrázok 12" descr="20160222_13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572008"/>
            <a:ext cx="3643306" cy="2053825"/>
          </a:xfrm>
          <a:prstGeom prst="rect">
            <a:avLst/>
          </a:prstGeom>
        </p:spPr>
      </p:pic>
      <p:pic>
        <p:nvPicPr>
          <p:cNvPr id="14" name="Obrázok 13" descr="20160225_113342_Burst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979242">
            <a:off x="212763" y="4656949"/>
            <a:ext cx="2895855" cy="1632467"/>
          </a:xfrm>
          <a:prstGeom prst="rect">
            <a:avLst/>
          </a:prstGeom>
        </p:spPr>
      </p:pic>
      <p:pic>
        <p:nvPicPr>
          <p:cNvPr id="15" name="Obrázok 14" descr="20160225_115237_Burst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571612"/>
            <a:ext cx="4429156" cy="249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 descr="DSC04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2430622" cy="16271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5688632" cy="85725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Športové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aktivity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Zástupný symbol obsahu 3" descr="131020104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096285">
            <a:off x="179512" y="980728"/>
            <a:ext cx="2232248" cy="1488631"/>
          </a:xfrm>
        </p:spPr>
      </p:pic>
      <p:pic>
        <p:nvPicPr>
          <p:cNvPr id="23555" name="Obrázok 5" descr="160420116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3139">
            <a:off x="6584557" y="700489"/>
            <a:ext cx="2334918" cy="155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ádzaná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85913">
            <a:off x="6876255" y="5157192"/>
            <a:ext cx="1962973" cy="1312738"/>
          </a:xfrm>
          <a:prstGeom prst="rect">
            <a:avLst/>
          </a:prstGeom>
        </p:spPr>
      </p:pic>
      <p:pic>
        <p:nvPicPr>
          <p:cNvPr id="7" name="Obrázok 6" descr="hod guľou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000372"/>
            <a:ext cx="2646713" cy="1769989"/>
          </a:xfrm>
          <a:prstGeom prst="rect">
            <a:avLst/>
          </a:prstGeom>
        </p:spPr>
      </p:pic>
      <p:pic>
        <p:nvPicPr>
          <p:cNvPr id="8" name="Obrázok 7" descr="skok do diaľky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869160"/>
            <a:ext cx="2718048" cy="1817695"/>
          </a:xfrm>
          <a:prstGeom prst="rect">
            <a:avLst/>
          </a:prstGeom>
        </p:spPr>
      </p:pic>
      <p:pic>
        <p:nvPicPr>
          <p:cNvPr id="9" name="Obrázok 8" descr="skok do výšky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56916">
            <a:off x="181597" y="5168924"/>
            <a:ext cx="2025353" cy="1354455"/>
          </a:xfrm>
          <a:prstGeom prst="rect">
            <a:avLst/>
          </a:prstGeom>
        </p:spPr>
      </p:pic>
      <p:pic>
        <p:nvPicPr>
          <p:cNvPr id="10" name="Obrázok 9" descr="štafeta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3000372"/>
            <a:ext cx="2664296" cy="178174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2771800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Niektoré aktivity robíme pre zábavu vo voľnom čase len tak.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547664" y="25649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Iné sú dôležité pre reprezentáciu RC na CŠH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71472" y="4286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beh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357554" y="45005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hod guľou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156176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štafeta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 rot="20203648">
            <a:off x="539552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skok do výšky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320384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skok do diaľky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 rot="1587094">
            <a:off x="6735344" y="597870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hádzaná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 rot="20143856">
            <a:off x="489355" y="22961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plávanie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 rot="1662475">
            <a:off x="6743788" y="17649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volejbal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Ručné práce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051720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Žiačky si svoje zručnosti a trpezlivosť trénujú aj pri takýchto krásnych ručných prácach</a:t>
            </a:r>
            <a:endParaRPr lang="sk-SK" dirty="0"/>
          </a:p>
        </p:txBody>
      </p:sp>
      <p:pic>
        <p:nvPicPr>
          <p:cNvPr id="11" name="Obrázok 10" descr="2.jpg"/>
          <p:cNvPicPr>
            <a:picLocks noChangeAspect="1"/>
          </p:cNvPicPr>
          <p:nvPr/>
        </p:nvPicPr>
        <p:blipFill>
          <a:blip r:embed="rId2" cstate="print"/>
          <a:srcRect l="13440" t="13440" r="12641" b="12641"/>
          <a:stretch>
            <a:fillRect/>
          </a:stretch>
        </p:blipFill>
        <p:spPr>
          <a:xfrm>
            <a:off x="251520" y="1340768"/>
            <a:ext cx="1584176" cy="1584176"/>
          </a:xfrm>
          <a:prstGeom prst="rect">
            <a:avLst/>
          </a:prstGeom>
        </p:spPr>
      </p:pic>
      <p:pic>
        <p:nvPicPr>
          <p:cNvPr id="12" name="Obrázok 1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052736"/>
            <a:ext cx="1605336" cy="1656184"/>
          </a:xfrm>
          <a:prstGeom prst="rect">
            <a:avLst/>
          </a:prstGeom>
        </p:spPr>
      </p:pic>
      <p:pic>
        <p:nvPicPr>
          <p:cNvPr id="13" name="Obrázok 12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492896"/>
            <a:ext cx="2466975" cy="1847850"/>
          </a:xfrm>
          <a:prstGeom prst="rect">
            <a:avLst/>
          </a:prstGeom>
        </p:spPr>
      </p:pic>
      <p:pic>
        <p:nvPicPr>
          <p:cNvPr id="14" name="Obrázok 13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229200"/>
            <a:ext cx="1835696" cy="1375000"/>
          </a:xfrm>
          <a:prstGeom prst="rect">
            <a:avLst/>
          </a:prstGeom>
        </p:spPr>
      </p:pic>
      <p:pic>
        <p:nvPicPr>
          <p:cNvPr id="15" name="Obrázok 14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5301208"/>
            <a:ext cx="1872208" cy="1245869"/>
          </a:xfrm>
          <a:prstGeom prst="rect">
            <a:avLst/>
          </a:prstGeom>
        </p:spPr>
      </p:pic>
      <p:pic>
        <p:nvPicPr>
          <p:cNvPr id="16" name="Obrázok 15" descr="7.jpg"/>
          <p:cNvPicPr>
            <a:picLocks noChangeAspect="1"/>
          </p:cNvPicPr>
          <p:nvPr/>
        </p:nvPicPr>
        <p:blipFill>
          <a:blip r:embed="rId7" cstate="print"/>
          <a:srcRect t="2919" b="6596"/>
          <a:stretch>
            <a:fillRect/>
          </a:stretch>
        </p:blipFill>
        <p:spPr>
          <a:xfrm>
            <a:off x="3419872" y="4625752"/>
            <a:ext cx="1847850" cy="2232248"/>
          </a:xfrm>
          <a:prstGeom prst="rect">
            <a:avLst/>
          </a:prstGeom>
        </p:spPr>
      </p:pic>
      <p:pic>
        <p:nvPicPr>
          <p:cNvPr id="17" name="Obrázok 16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996952"/>
            <a:ext cx="1219200" cy="1219200"/>
          </a:xfrm>
          <a:prstGeom prst="rect">
            <a:avLst/>
          </a:prstGeom>
        </p:spPr>
      </p:pic>
      <p:pic>
        <p:nvPicPr>
          <p:cNvPr id="19" name="Obrázok 18" descr="9.jpg"/>
          <p:cNvPicPr>
            <a:picLocks noChangeAspect="1"/>
          </p:cNvPicPr>
          <p:nvPr/>
        </p:nvPicPr>
        <p:blipFill>
          <a:blip r:embed="rId9" cstate="print"/>
          <a:srcRect l="9136" r="14973"/>
          <a:stretch>
            <a:fillRect/>
          </a:stretch>
        </p:blipFill>
        <p:spPr>
          <a:xfrm>
            <a:off x="1043608" y="3140968"/>
            <a:ext cx="1296144" cy="1279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24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Kultúrne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aktivity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4" name="Obrázok 6" descr="051220104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437063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BlokTextu 7"/>
          <p:cNvSpPr txBox="1">
            <a:spLocks noChangeArrowheads="1"/>
          </p:cNvSpPr>
          <p:nvPr/>
        </p:nvSpPr>
        <p:spPr bwMode="auto">
          <a:xfrm>
            <a:off x="250825" y="765175"/>
            <a:ext cx="849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entury Gothic" pitchFamily="34" charset="0"/>
              </a:rPr>
              <a:t>Každý rok </a:t>
            </a:r>
            <a:r>
              <a:rPr lang="cs-CZ" dirty="0" err="1" smtClean="0">
                <a:latin typeface="Century Gothic" pitchFamily="34" charset="0"/>
              </a:rPr>
              <a:t>sme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sa</a:t>
            </a:r>
            <a:r>
              <a:rPr lang="cs-CZ" dirty="0" smtClean="0">
                <a:latin typeface="Century Gothic" pitchFamily="34" charset="0"/>
              </a:rPr>
              <a:t> zúčastňovali</a:t>
            </a:r>
            <a:r>
              <a:rPr lang="sk-SK" dirty="0" smtClean="0">
                <a:latin typeface="Century Gothic" pitchFamily="34" charset="0"/>
              </a:rPr>
              <a:t> </a:t>
            </a:r>
            <a:r>
              <a:rPr lang="sk-SK" dirty="0">
                <a:latin typeface="Century Gothic" pitchFamily="34" charset="0"/>
              </a:rPr>
              <a:t>na oslavách dňa matiek v Spišskom Hrhove</a:t>
            </a:r>
          </a:p>
        </p:txBody>
      </p:sp>
      <p:sp>
        <p:nvSpPr>
          <p:cNvPr id="25606" name="BlokTextu 8"/>
          <p:cNvSpPr txBox="1">
            <a:spLocks noChangeArrowheads="1"/>
          </p:cNvSpPr>
          <p:nvPr/>
        </p:nvSpPr>
        <p:spPr bwMode="auto">
          <a:xfrm rot="-1778987">
            <a:off x="-69850" y="5075238"/>
            <a:ext cx="358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Gothic" pitchFamily="34" charset="0"/>
              </a:rPr>
              <a:t>V Zime k nám prichádza Mikuláš s anjelom a čertom </a:t>
            </a:r>
          </a:p>
        </p:txBody>
      </p:sp>
      <p:pic>
        <p:nvPicPr>
          <p:cNvPr id="8" name="Deň matiek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268760"/>
            <a:ext cx="4032448" cy="3024336"/>
          </a:xfrm>
          <a:prstGeom prst="rect">
            <a:avLst/>
          </a:prstGeom>
        </p:spPr>
      </p:pic>
      <p:pic>
        <p:nvPicPr>
          <p:cNvPr id="9" name="Deň matiek 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716016" y="1304510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Terapia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práca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s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hlinou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6" name="Obrázok 4" descr="dievčatá zaujaté vlastnou tvorbo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448" y="1484313"/>
            <a:ext cx="2880502" cy="21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Obrázok 6" descr="Výrobky na ceste do pe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149080"/>
            <a:ext cx="1873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ok 7" descr="Hotové vyglazované výrobky z hlin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ok 8" descr="Začína sa tvoriť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484313"/>
            <a:ext cx="2880495" cy="21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Obrázok 10" descr="Hotové diela našich dievča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78375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BlokTextu 11"/>
          <p:cNvSpPr txBox="1">
            <a:spLocks noChangeArrowheads="1"/>
          </p:cNvSpPr>
          <p:nvPr/>
        </p:nvSpPr>
        <p:spPr bwMode="auto">
          <a:xfrm>
            <a:off x="755650" y="1052513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entury Gothic" pitchFamily="34" charset="0"/>
              </a:rPr>
              <a:t>Začíname tvori</a:t>
            </a:r>
            <a:r>
              <a:rPr lang="sk-SK">
                <a:latin typeface="Century Gothic" pitchFamily="34" charset="0"/>
              </a:rPr>
              <a:t>ť</a:t>
            </a:r>
          </a:p>
        </p:txBody>
      </p:sp>
      <p:sp>
        <p:nvSpPr>
          <p:cNvPr id="26632" name="BlokTextu 12"/>
          <p:cNvSpPr txBox="1">
            <a:spLocks noChangeArrowheads="1"/>
          </p:cNvSpPr>
          <p:nvPr/>
        </p:nvSpPr>
        <p:spPr bwMode="auto">
          <a:xfrm>
            <a:off x="5614988" y="1125538"/>
            <a:ext cx="3529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Gothic" pitchFamily="34" charset="0"/>
              </a:rPr>
              <a:t>Dievčatá sú zaujaté prácou</a:t>
            </a:r>
          </a:p>
        </p:txBody>
      </p:sp>
      <p:sp>
        <p:nvSpPr>
          <p:cNvPr id="26633" name="BlokTextu 13"/>
          <p:cNvSpPr txBox="1">
            <a:spLocks noChangeArrowheads="1"/>
          </p:cNvSpPr>
          <p:nvPr/>
        </p:nvSpPr>
        <p:spPr bwMode="auto">
          <a:xfrm>
            <a:off x="2555776" y="3717032"/>
            <a:ext cx="3887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dirty="0">
                <a:latin typeface="Century Gothic" pitchFamily="34" charset="0"/>
              </a:rPr>
              <a:t>Naše výrobky na ceste do pece</a:t>
            </a:r>
          </a:p>
        </p:txBody>
      </p:sp>
      <p:sp>
        <p:nvSpPr>
          <p:cNvPr id="26634" name="BlokTextu 14"/>
          <p:cNvSpPr txBox="1">
            <a:spLocks noChangeArrowheads="1"/>
          </p:cNvSpPr>
          <p:nvPr/>
        </p:nvSpPr>
        <p:spPr bwMode="auto">
          <a:xfrm>
            <a:off x="0" y="4437063"/>
            <a:ext cx="2700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Gothic" pitchFamily="34" charset="0"/>
              </a:rPr>
              <a:t>Glazované výrobky</a:t>
            </a:r>
          </a:p>
        </p:txBody>
      </p:sp>
      <p:sp>
        <p:nvSpPr>
          <p:cNvPr id="26635" name="BlokTextu 15"/>
          <p:cNvSpPr txBox="1">
            <a:spLocks noChangeArrowheads="1"/>
          </p:cNvSpPr>
          <p:nvPr/>
        </p:nvSpPr>
        <p:spPr bwMode="auto">
          <a:xfrm>
            <a:off x="6443663" y="4365625"/>
            <a:ext cx="270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Gothic" pitchFamily="34" charset="0"/>
              </a:rPr>
              <a:t>Glazované výrobky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275856" y="170080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Terapie zabezpečuje psychologický a liečebno-pedagogický úsek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EKO - </a:t>
            </a:r>
            <a:r>
              <a:rPr lang="sk-SK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workshop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Obrázok 3" descr="1406201107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74355">
            <a:off x="6196013" y="4362450"/>
            <a:ext cx="26320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Obrázok 4" descr="14062011066.jpg"/>
          <p:cNvPicPr>
            <a:picLocks noChangeAspect="1"/>
          </p:cNvPicPr>
          <p:nvPr/>
        </p:nvPicPr>
        <p:blipFill>
          <a:blip r:embed="rId3" cstate="print"/>
          <a:srcRect l="11548" t="23468" r="23853" b="37311"/>
          <a:stretch>
            <a:fillRect/>
          </a:stretch>
        </p:blipFill>
        <p:spPr bwMode="auto">
          <a:xfrm rot="-1853341">
            <a:off x="360363" y="4200525"/>
            <a:ext cx="263525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Obrázok 5" descr="1406201106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844675"/>
            <a:ext cx="367347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BlokTextu 6"/>
          <p:cNvSpPr txBox="1">
            <a:spLocks noChangeArrowheads="1"/>
          </p:cNvSpPr>
          <p:nvPr/>
        </p:nvSpPr>
        <p:spPr bwMode="auto">
          <a:xfrm>
            <a:off x="0" y="11255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Gothic" pitchFamily="34" charset="0"/>
              </a:rPr>
              <a:t>Okolie nášho zariadenia je veľmi pekné, ale bohužiaľ znečisťujú nám ho nezvaní hostia. Preto sme sa rozhodli, že si ho vyčistíme a odpad vytriedime.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203848" y="4941168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Aj túto peknú akciu zabezpečili pracovníčky psychologického a liečebno-pedagogického úseku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445224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	Reedukačné centrum</a:t>
            </a:r>
          </a:p>
          <a:p>
            <a:pPr algn="ctr">
              <a:buNone/>
            </a:pPr>
            <a:r>
              <a:rPr lang="sk-SK" dirty="0" smtClean="0"/>
              <a:t>Námestie Štefana </a:t>
            </a:r>
            <a:r>
              <a:rPr lang="sk-SK" dirty="0" err="1" smtClean="0"/>
              <a:t>Kluberta</a:t>
            </a:r>
            <a:r>
              <a:rPr lang="sk-SK" dirty="0" smtClean="0"/>
              <a:t> 1</a:t>
            </a:r>
          </a:p>
          <a:p>
            <a:pPr algn="ctr">
              <a:buNone/>
            </a:pPr>
            <a:r>
              <a:rPr lang="sk-SK" dirty="0" smtClean="0"/>
              <a:t>Levoča</a:t>
            </a:r>
          </a:p>
          <a:p>
            <a:pPr algn="ctr">
              <a:buNone/>
            </a:pPr>
            <a:r>
              <a:rPr lang="sk-SK" dirty="0" smtClean="0"/>
              <a:t>054 01</a:t>
            </a:r>
          </a:p>
          <a:p>
            <a:pPr>
              <a:buNone/>
            </a:pPr>
            <a:r>
              <a:rPr lang="sk-SK" sz="2400" dirty="0" smtClean="0"/>
              <a:t>Telefón:	</a:t>
            </a:r>
            <a:r>
              <a:rPr lang="sk-SK" sz="2400" b="1" dirty="0" smtClean="0"/>
              <a:t>053 4592206 </a:t>
            </a:r>
          </a:p>
          <a:p>
            <a:pPr>
              <a:buNone/>
            </a:pPr>
            <a:r>
              <a:rPr lang="sk-SK" sz="2400" dirty="0" smtClean="0"/>
              <a:t>Fax:		</a:t>
            </a:r>
            <a:r>
              <a:rPr lang="sk-SK" sz="2400" b="1" dirty="0" smtClean="0"/>
              <a:t>053 4592298 </a:t>
            </a:r>
          </a:p>
          <a:p>
            <a:pPr>
              <a:buNone/>
            </a:pPr>
            <a:r>
              <a:rPr lang="sk-SK" sz="2400" dirty="0" smtClean="0"/>
              <a:t>Email RC: 	</a:t>
            </a:r>
            <a:r>
              <a:rPr lang="sk-SK" sz="2400" b="1" dirty="0" err="1" smtClean="0">
                <a:hlinkClick r:id="rId2"/>
              </a:rPr>
              <a:t>rcsphrhov@rcsphrhov.sk</a:t>
            </a:r>
            <a:endParaRPr lang="sk-SK" sz="2400" b="1" dirty="0" smtClean="0"/>
          </a:p>
          <a:p>
            <a:pPr>
              <a:buNone/>
            </a:pPr>
            <a:r>
              <a:rPr lang="sk-SK" sz="2400" dirty="0" smtClean="0"/>
              <a:t>web: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		</a:t>
            </a:r>
            <a:r>
              <a:rPr lang="sk-SK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http://rcshrhov.edupage.org</a:t>
            </a:r>
            <a:r>
              <a:rPr lang="sk-SK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sk-SK" sz="2400" dirty="0" smtClean="0"/>
              <a:t>Email školy: </a:t>
            </a:r>
            <a:r>
              <a:rPr lang="sk-SK" sz="2400" b="1" dirty="0" err="1" smtClean="0">
                <a:hlinkClick r:id="rId3"/>
              </a:rPr>
              <a:t>skola@soushrhov.edu.sk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95536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4" action="ppaction://hlinksldjump"/>
              </a:rPr>
              <a:t>Úvod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Všeobecné ustanovenia o RC</a:t>
            </a:r>
          </a:p>
        </p:txBody>
      </p:sp>
      <p:sp>
        <p:nvSpPr>
          <p:cNvPr id="28674" name="Zástupný symbol obsah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Názov zariadenia: Reedukačné centrum, Námestie Štefana </a:t>
            </a:r>
            <a:r>
              <a:rPr lang="sk-SK" sz="2000" dirty="0" err="1" smtClean="0">
                <a:latin typeface="Times New Roman" pitchFamily="18" charset="0"/>
              </a:rPr>
              <a:t>Kluberta</a:t>
            </a:r>
            <a:r>
              <a:rPr lang="sk-SK" sz="2000" dirty="0" smtClean="0">
                <a:latin typeface="Times New Roman" pitchFamily="18" charset="0"/>
              </a:rPr>
              <a:t> 1, Levoča /ďalej len RC/.</a:t>
            </a: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RC spravuje a riadi Okresný úrad v Prešove.</a:t>
            </a: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RC Levoča je zariadenie pre deti s poruchami správania, u ktorých sa pri komplexnom vyšetrení zistil vyšší stupeň ich narušenosti.</a:t>
            </a: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RC prijíma deti na základe:</a:t>
            </a:r>
          </a:p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	a/ dohody so zákonným zástupcom</a:t>
            </a:r>
          </a:p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	b/ dohody so zariadením, v ktorom sa vykonáva rozhodnutie súdu</a:t>
            </a:r>
          </a:p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	c/ predbežného opatrenia súdu</a:t>
            </a:r>
          </a:p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	d/ rozhodnutia súdu o uložení ochrannej výchovy</a:t>
            </a:r>
          </a:p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	e/ rozhodnutia súdu o uložení výchovného opatrenia</a:t>
            </a:r>
          </a:p>
          <a:p>
            <a:pPr marL="636588" indent="-571500">
              <a:buFont typeface="Wingdings 2" pitchFamily="18" charset="2"/>
              <a:buNone/>
            </a:pPr>
            <a:r>
              <a:rPr lang="sk-SK" sz="2000" dirty="0" smtClean="0">
                <a:latin typeface="Times New Roman" pitchFamily="18" charset="0"/>
              </a:rPr>
              <a:t>	f/ rozhodnutia súdu o nariadení ústavnej starostlivosti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k-SK" smtClean="0">
                <a:ln>
                  <a:noFill/>
                </a:ln>
                <a:effectLst/>
                <a:latin typeface="Arial" charset="0"/>
              </a:rPr>
              <a:t>Predmet činnosti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36588" indent="-571500"/>
            <a:r>
              <a:rPr lang="sk-SK" sz="2000" smtClean="0">
                <a:latin typeface="Times New Roman" pitchFamily="18" charset="0"/>
              </a:rPr>
              <a:t>RC poskytuje výchovu a starostlivosť nahrádzajúce prirodzené rodinné prostredie deťom do osemnástich rokov veku, prípadne do skončenia prípravy na povolanie.</a:t>
            </a:r>
          </a:p>
          <a:p>
            <a:pPr marL="636588" indent="-571500"/>
            <a:r>
              <a:rPr lang="sk-SK" sz="2000" smtClean="0">
                <a:latin typeface="Times New Roman" pitchFamily="18" charset="0"/>
              </a:rPr>
              <a:t>Poslaním RC je výchova sociálne a mravne narušených detí, u ktorých boli zistené také závažné nedostatky v sociálnej prispôsobivosti, v osobnostných vlastnostiach a charakterovom vývine, že ich výchova sa nedá zvládnuť v iných zariadeniach. RC svoju výchovnú starostlivosť dopĺňa prípravou na povolanie.</a:t>
            </a:r>
          </a:p>
        </p:txBody>
      </p:sp>
      <p:sp>
        <p:nvSpPr>
          <p:cNvPr id="5" name="Obdĺžnik 4"/>
          <p:cNvSpPr/>
          <p:nvPr/>
        </p:nvSpPr>
        <p:spPr>
          <a:xfrm>
            <a:off x="323528" y="602128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Úvod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k-SK" dirty="0" smtClean="0">
                <a:ln>
                  <a:noFill/>
                </a:ln>
                <a:effectLst/>
                <a:latin typeface="Arial" charset="0"/>
              </a:rPr>
              <a:t>Úsek vzdelávania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sz="2000" dirty="0" smtClean="0">
                <a:latin typeface="Times New Roman" pitchFamily="18" charset="0"/>
              </a:rPr>
              <a:t>Úlohou vzdelávania je teoretická a praktická príprava žiačok na povolanie a pre život. Realizuje sa prostredníctvom špeciálnopedagogických metód a foriem vzdelávania.</a:t>
            </a:r>
          </a:p>
          <a:p>
            <a:pPr>
              <a:lnSpc>
                <a:spcPct val="80000"/>
              </a:lnSpc>
            </a:pPr>
            <a:r>
              <a:rPr lang="sk-SK" sz="2000" dirty="0" smtClean="0">
                <a:latin typeface="Times New Roman" pitchFamily="18" charset="0"/>
              </a:rPr>
              <a:t>V RC je zriadená Stredná odborná škola služieb a Odborné učilište, Námestie Štefana </a:t>
            </a:r>
            <a:r>
              <a:rPr lang="sk-SK" sz="2000" dirty="0" err="1" smtClean="0">
                <a:latin typeface="Times New Roman" pitchFamily="18" charset="0"/>
              </a:rPr>
              <a:t>Kluberta</a:t>
            </a:r>
            <a:r>
              <a:rPr lang="sk-SK" sz="2000" dirty="0" smtClean="0">
                <a:latin typeface="Times New Roman" pitchFamily="18" charset="0"/>
              </a:rPr>
              <a:t> 1, Levoča v zmysle zriaďovacej listiny vydanej dňa 29.12.2008 pod číslom RD/001155-34/2008 Krajským školským úradom v Prešove.</a:t>
            </a:r>
          </a:p>
          <a:p>
            <a:pPr>
              <a:lnSpc>
                <a:spcPct val="80000"/>
              </a:lnSpc>
            </a:pPr>
            <a:r>
              <a:rPr lang="sk-SK" sz="2000" dirty="0" smtClean="0">
                <a:latin typeface="Times New Roman" pitchFamily="18" charset="0"/>
              </a:rPr>
              <a:t>V Strednej odbornej škole služieb a Odbornom učilišti vyučujú: riaditeľ, zástupca riaditeľa, učitelia a odborní učitelia. Odborný výcvik vedú majstri odborného výcviku. Vzdelávanie sa realizuje podľa platného Školského vzdelávacieho programu pre ISCED 3C a ISCED 2C.	</a:t>
            </a:r>
          </a:p>
        </p:txBody>
      </p:sp>
      <p:sp>
        <p:nvSpPr>
          <p:cNvPr id="4" name="Obdĺžnik 3"/>
          <p:cNvSpPr/>
          <p:nvPr/>
        </p:nvSpPr>
        <p:spPr>
          <a:xfrm>
            <a:off x="467544" y="609329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Úvod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Stredná</a:t>
            </a:r>
            <a:r>
              <a:rPr lang="cs-CZ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odborná škola </a:t>
            </a:r>
            <a:r>
              <a:rPr lang="cs-CZ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služieb</a:t>
            </a:r>
            <a:endParaRPr lang="sk-SK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Zástupný symbol obsahu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7920360" cy="4493096"/>
          </a:xfrm>
        </p:spPr>
        <p:txBody>
          <a:bodyPr/>
          <a:lstStyle/>
          <a:p>
            <a:pPr eaLnBrk="1" hangingPunct="1"/>
            <a:r>
              <a:rPr lang="cs-CZ" dirty="0" smtClean="0"/>
              <a:t>3152 H 02 – </a:t>
            </a:r>
            <a:r>
              <a:rPr lang="cs-CZ" dirty="0" err="1" smtClean="0"/>
              <a:t>Krajčír</a:t>
            </a:r>
            <a:r>
              <a:rPr lang="cs-CZ" dirty="0" smtClean="0"/>
              <a:t> – </a:t>
            </a:r>
            <a:r>
              <a:rPr lang="cs-CZ" dirty="0" err="1" smtClean="0"/>
              <a:t>dámske</a:t>
            </a:r>
            <a:r>
              <a:rPr lang="cs-CZ" dirty="0" smtClean="0"/>
              <a:t> </a:t>
            </a:r>
            <a:r>
              <a:rPr lang="cs-CZ" dirty="0" err="1" smtClean="0"/>
              <a:t>odevy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3178 F 00 – Výroba </a:t>
            </a:r>
            <a:r>
              <a:rPr lang="cs-CZ" dirty="0" err="1" smtClean="0"/>
              <a:t>konfekcie</a:t>
            </a:r>
            <a:endParaRPr lang="cs-CZ" dirty="0" smtClean="0"/>
          </a:p>
          <a:p>
            <a:pPr eaLnBrk="1" hangingPunct="1">
              <a:buNone/>
            </a:pPr>
            <a:endParaRPr lang="cs-CZ" dirty="0" smtClean="0"/>
          </a:p>
          <a:p>
            <a:pPr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4572 F 00 –  </a:t>
            </a:r>
            <a:r>
              <a:rPr lang="cs-CZ" dirty="0" err="1" smtClean="0"/>
              <a:t>Poľnohospodárska</a:t>
            </a:r>
            <a:r>
              <a:rPr lang="cs-CZ" dirty="0" smtClean="0"/>
              <a:t> výroba</a:t>
            </a:r>
          </a:p>
          <a:p>
            <a:pPr eaLnBrk="1" hangingPunct="1"/>
            <a:endParaRPr lang="cs-CZ" dirty="0" smtClean="0"/>
          </a:p>
          <a:p>
            <a:pPr eaLnBrk="1" hangingPunct="1">
              <a:buNone/>
            </a:pPr>
            <a:endParaRPr lang="cs-CZ" dirty="0" smtClean="0"/>
          </a:p>
          <a:p>
            <a:pPr eaLnBrk="1" hangingPunct="1">
              <a:buNone/>
            </a:pPr>
            <a:r>
              <a:rPr lang="cs-CZ" dirty="0" smtClean="0"/>
              <a:t>                                                                                </a:t>
            </a:r>
          </a:p>
        </p:txBody>
      </p:sp>
      <p:pic>
        <p:nvPicPr>
          <p:cNvPr id="4" name="Obrázok 3" descr="šaty.bmp"/>
          <p:cNvPicPr>
            <a:picLocks noChangeAspect="1"/>
          </p:cNvPicPr>
          <p:nvPr/>
        </p:nvPicPr>
        <p:blipFill>
          <a:blip r:embed="rId2" cstate="print"/>
          <a:srcRect l="35825" r="27950" b="22700"/>
          <a:stretch>
            <a:fillRect/>
          </a:stretch>
        </p:blipFill>
        <p:spPr>
          <a:xfrm rot="951495">
            <a:off x="6710329" y="962226"/>
            <a:ext cx="972339" cy="1556159"/>
          </a:xfrm>
          <a:prstGeom prst="rect">
            <a:avLst/>
          </a:prstGeom>
        </p:spPr>
      </p:pic>
      <p:pic>
        <p:nvPicPr>
          <p:cNvPr id="6" name="Obrázok 5" descr="šič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643182"/>
            <a:ext cx="1656184" cy="1242138"/>
          </a:xfrm>
          <a:prstGeom prst="rect">
            <a:avLst/>
          </a:prstGeom>
        </p:spPr>
      </p:pic>
      <p:pic>
        <p:nvPicPr>
          <p:cNvPr id="7" name="Obrázok 6" descr="IMG_0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6277">
            <a:off x="4966333" y="5027821"/>
            <a:ext cx="1793793" cy="1008112"/>
          </a:xfrm>
          <a:prstGeom prst="rect">
            <a:avLst/>
          </a:prstGeom>
        </p:spPr>
      </p:pic>
      <p:pic>
        <p:nvPicPr>
          <p:cNvPr id="8" name="Obrázok 7" descr="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64111">
            <a:off x="1571604" y="5000636"/>
            <a:ext cx="1637928" cy="1228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k-SK" smtClean="0">
                <a:ln>
                  <a:noFill/>
                </a:ln>
                <a:effectLst/>
                <a:latin typeface="Arial" charset="0"/>
              </a:rPr>
              <a:t>Výchova mimo vyučovania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5256213"/>
          </a:xfrm>
        </p:spPr>
        <p:txBody>
          <a:bodyPr/>
          <a:lstStyle/>
          <a:p>
            <a:pPr marL="636588" indent="-571500"/>
            <a:r>
              <a:rPr lang="sk-SK" sz="3200" dirty="0" smtClean="0">
                <a:latin typeface="Times New Roman" pitchFamily="18" charset="0"/>
              </a:rPr>
              <a:t> </a:t>
            </a:r>
            <a:r>
              <a:rPr lang="sk-SK" sz="2000" dirty="0" smtClean="0">
                <a:latin typeface="Times New Roman" pitchFamily="18" charset="0"/>
              </a:rPr>
              <a:t>Úlohou   výchovy     je  na  základe  vytýčených  prognóz   realizovať    prevýchovu  špeciálnopedagogickými metódami a formami.</a:t>
            </a:r>
          </a:p>
          <a:p>
            <a:pPr marL="636588" indent="-571500">
              <a:buFont typeface="Wingdings 2" pitchFamily="18" charset="2"/>
              <a:buNone/>
            </a:pPr>
            <a:endParaRPr lang="sk-SK" sz="2000" dirty="0" smtClean="0">
              <a:latin typeface="Times New Roman" pitchFamily="18" charset="0"/>
            </a:endParaRP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 Vo výchove   pracujú:  vedúci  VMV,  vychovávatelia,  pomocné vychovávateľky a odborní zamestnanci.</a:t>
            </a:r>
          </a:p>
          <a:p>
            <a:pPr marL="636588" indent="-571500">
              <a:buFont typeface="Wingdings 2" pitchFamily="18" charset="2"/>
              <a:buNone/>
            </a:pPr>
            <a:endParaRPr lang="sk-SK" sz="2000" dirty="0" smtClean="0">
              <a:latin typeface="Times New Roman" pitchFamily="18" charset="0"/>
            </a:endParaRP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Proces  výchovy  sa realizuje   podľa celoročného  plánu RC,  ktorý vychovávatelia  rozpracovávajú  do  mesačných   a  týždenných    programov   výchovnej a  záujmovej činnosti výchovných skupín.</a:t>
            </a:r>
          </a:p>
          <a:p>
            <a:pPr marL="636588" indent="-571500">
              <a:buFont typeface="Wingdings 2" pitchFamily="18" charset="2"/>
              <a:buNone/>
            </a:pPr>
            <a:endParaRPr lang="sk-SK" sz="2000" dirty="0" smtClean="0">
              <a:latin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67544" y="594928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Úvod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k-SK" smtClean="0">
                <a:ln>
                  <a:noFill/>
                </a:ln>
                <a:effectLst/>
              </a:rPr>
              <a:t>Ďalšie úseky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Starostlivosť o deti a plnenie úloh RC ďalej zabezpečujú:</a:t>
            </a:r>
          </a:p>
          <a:p>
            <a:pPr marL="1031875" lvl="1" indent="-495300"/>
            <a:r>
              <a:rPr lang="sk-SK" sz="2000" dirty="0" smtClean="0">
                <a:latin typeface="Times New Roman" pitchFamily="18" charset="0"/>
              </a:rPr>
              <a:t>úsek sociálnej, zdravotnej, psychologickej starostlivosti a liečebno-pedagogickej starostlivosti</a:t>
            </a:r>
          </a:p>
          <a:p>
            <a:pPr marL="1031875" lvl="1" indent="-495300"/>
            <a:r>
              <a:rPr lang="sk-SK" sz="2000" dirty="0" smtClean="0">
                <a:latin typeface="Times New Roman" pitchFamily="18" charset="0"/>
              </a:rPr>
              <a:t>prevádzkovo – hospodársky úsek</a:t>
            </a:r>
          </a:p>
          <a:p>
            <a:pPr marL="1031875" lvl="1" indent="-495300"/>
            <a:r>
              <a:rPr lang="sk-SK" sz="2000" dirty="0" smtClean="0">
                <a:latin typeface="Times New Roman" pitchFamily="18" charset="0"/>
              </a:rPr>
              <a:t>úsek stravovania</a:t>
            </a: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Za činnosť a prevádzku RC zodpovedá riaditeľ, ktorého ustanovuje a odvoláva Okresný úrad v Prešove.</a:t>
            </a:r>
          </a:p>
          <a:p>
            <a:pPr marL="636588" indent="-571500"/>
            <a:r>
              <a:rPr lang="sk-SK" sz="2000" dirty="0" smtClean="0">
                <a:latin typeface="Times New Roman" pitchFamily="18" charset="0"/>
              </a:rPr>
              <a:t>Úlohy plnia zamestnanci, u ktorých je pracovná náplň určená pracovným poriadkom.</a:t>
            </a:r>
          </a:p>
        </p:txBody>
      </p:sp>
      <p:sp>
        <p:nvSpPr>
          <p:cNvPr id="4" name="Obdĺžnik 3"/>
          <p:cNvSpPr/>
          <p:nvPr/>
        </p:nvSpPr>
        <p:spPr>
          <a:xfrm>
            <a:off x="467544" y="580526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2" action="ppaction://hlinksldjump"/>
              </a:rPr>
              <a:t>Úvod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3152 H 02 </a:t>
            </a:r>
            <a:b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Krajčír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-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dámske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odevy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Zástupný symbol obsahu 7" descr="žehlenie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643992">
            <a:off x="234950" y="1901825"/>
            <a:ext cx="2814638" cy="2111375"/>
          </a:xfrm>
        </p:spPr>
      </p:pic>
      <p:sp>
        <p:nvSpPr>
          <p:cNvPr id="9" name="BlokTextu 8"/>
          <p:cNvSpPr txBox="1"/>
          <p:nvPr/>
        </p:nvSpPr>
        <p:spPr>
          <a:xfrm>
            <a:off x="3059832" y="1844825"/>
            <a:ext cx="60841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Dĺžka štúdia: </a:t>
            </a:r>
            <a:r>
              <a:rPr lang="sk-SK" sz="1400" dirty="0" smtClean="0"/>
              <a:t>3 roky</a:t>
            </a:r>
          </a:p>
          <a:p>
            <a:pPr algn="ctr"/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 štúdia: </a:t>
            </a:r>
            <a:r>
              <a:rPr lang="sk-SK" sz="1400" dirty="0" smtClean="0"/>
              <a:t>denná</a:t>
            </a:r>
          </a:p>
          <a:p>
            <a:pPr algn="ctr"/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Nevyhnutné vstupné podmienky na štúdium: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podmienky prijatia na štúdium ustanovuje vykonávací </a:t>
            </a:r>
          </a:p>
          <a:p>
            <a:pPr algn="ctr"/>
            <a:r>
              <a:rPr lang="sk-SK" sz="1400" dirty="0" smtClean="0"/>
              <a:t>predpis o prijímacom konaní na stredné školy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zdravotná spôsobilosť uchádzača 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ukončené základné vzdelanie</a:t>
            </a:r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07504" y="3534013"/>
            <a:ext cx="57241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Spôsob ukončenia štúdia: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záverečná skúška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Doklad o dosiahnutom vzdelaní: </a:t>
            </a:r>
          </a:p>
          <a:p>
            <a:pPr algn="ctr"/>
            <a:r>
              <a:rPr lang="sk-SK" sz="1400" dirty="0" smtClean="0"/>
              <a:t>vysvedčenie o záverečnej skúške, dodatok k vysvedčeniu o ZS, výučný list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Poskytnutý stupeň vzdelania: </a:t>
            </a:r>
          </a:p>
          <a:p>
            <a:pPr algn="ctr"/>
            <a:r>
              <a:rPr lang="sk-SK" sz="1400" dirty="0" smtClean="0"/>
              <a:t>stredné odborné vzdelanie ISCED 3C</a:t>
            </a:r>
          </a:p>
          <a:p>
            <a:endParaRPr lang="sk-SK" sz="1400" dirty="0" smtClean="0"/>
          </a:p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Možnosti pracovného uplatnenia absolventa: </a:t>
            </a:r>
            <a:r>
              <a:rPr lang="sk-SK" sz="1400" dirty="0" smtClean="0"/>
              <a:t>Kvalifikovaní remeselníci s uplatnením vo veľkých, stredne veľkých aj malých firmách, v textilnom, odevnom priemysle, v službách a v oblasti stredného alebo drobného podnikania</a:t>
            </a:r>
          </a:p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Nadväzná odborná príprava( ďalšie vzdelávanie): </a:t>
            </a:r>
            <a:r>
              <a:rPr lang="sk-SK" sz="1400" dirty="0" smtClean="0"/>
              <a:t>Vzdelávacie programy nadstavbového štúdia pre absolventov 3 – ročných učebných odborov.</a:t>
            </a:r>
            <a:endParaRPr lang="sk-SK" sz="1400" dirty="0"/>
          </a:p>
        </p:txBody>
      </p:sp>
      <p:pic>
        <p:nvPicPr>
          <p:cNvPr id="8" name="ODV krajčírka video III.A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32106" y="3717032"/>
            <a:ext cx="3463313" cy="259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3178 F 00   –  Výroba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konfekcie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Zástupný symbol obsahu 5" descr="šičk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286092">
            <a:off x="350008" y="2865866"/>
            <a:ext cx="2339163" cy="1752956"/>
          </a:xfrm>
        </p:spPr>
      </p:pic>
      <p:sp>
        <p:nvSpPr>
          <p:cNvPr id="8" name="BlokTextu 7"/>
          <p:cNvSpPr txBox="1"/>
          <p:nvPr/>
        </p:nvSpPr>
        <p:spPr>
          <a:xfrm>
            <a:off x="323528" y="1124744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Dĺžka štúdia: </a:t>
            </a:r>
            <a:r>
              <a:rPr lang="sk-SK" sz="1400" dirty="0" smtClean="0"/>
              <a:t>2 roky</a:t>
            </a:r>
          </a:p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 štúdia: </a:t>
            </a:r>
            <a:r>
              <a:rPr lang="sk-SK" sz="1400" dirty="0" smtClean="0"/>
              <a:t>denná</a:t>
            </a:r>
          </a:p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Nevyhnutné vstupné podmienky na štúdium: </a:t>
            </a:r>
            <a:r>
              <a:rPr lang="sk-SK" sz="1400" dirty="0" smtClean="0"/>
              <a:t>- zdravotná spôsobilosť uchádzača, na štúdium môže byť prijatý uchádzač, ktorý neukončil vzdelávací program základnej školy v poslednom ročníku, alebo posledný ročník neukončil úspešne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5536" y="530120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Možnosti pracovného uplatnenia absolventa: </a:t>
            </a:r>
            <a:r>
              <a:rPr lang="sk-SK" sz="1400" dirty="0" smtClean="0"/>
              <a:t>Odborná príprava pre výkon jednoduchých a pomocných kvalifikovaných prác ako robotník v konfekcii, šička, opravár pracovných odevov a robotník pri výrobe ochranných odevov.</a:t>
            </a:r>
          </a:p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Nadväzná odborná príprava( ďalšie vzdelávanie): </a:t>
            </a:r>
            <a:r>
              <a:rPr lang="sk-SK" sz="1400" dirty="0" smtClean="0"/>
              <a:t>Po úspešnom absolvovaní kurzu, ktorým úspešne ukončí II. stupeň základného vzdelania, môže žiak pokračovať vo vzdelávacom programe na úrovni – ISCED 3C</a:t>
            </a:r>
            <a:endParaRPr lang="sk-SK" sz="1400" dirty="0"/>
          </a:p>
        </p:txBody>
      </p:sp>
      <p:sp>
        <p:nvSpPr>
          <p:cNvPr id="10" name="BlokTextu 9"/>
          <p:cNvSpPr txBox="1"/>
          <p:nvPr/>
        </p:nvSpPr>
        <p:spPr>
          <a:xfrm>
            <a:off x="2483768" y="2636912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Spôsob ukončenia štúdia: </a:t>
            </a:r>
          </a:p>
          <a:p>
            <a:pPr algn="ctr"/>
            <a:r>
              <a:rPr lang="sk-SK" sz="1400" dirty="0" smtClean="0"/>
              <a:t>záverečná skúška</a:t>
            </a:r>
          </a:p>
          <a:p>
            <a:pPr algn="ctr"/>
            <a:endParaRPr lang="sk-SK" sz="1400" dirty="0" smtClean="0"/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Doklad o dosiahnutom vzdelaní: </a:t>
            </a:r>
            <a:r>
              <a:rPr lang="sk-SK" sz="1400" dirty="0" smtClean="0"/>
              <a:t>vysvedčenie o záverečnej skúške, dodatok k vysvedčeniu o ZS</a:t>
            </a:r>
          </a:p>
          <a:p>
            <a:pPr algn="ctr"/>
            <a:endParaRPr lang="sk-SK" sz="1400" dirty="0" smtClean="0"/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Poskytnutý stupeň vzdelania: </a:t>
            </a:r>
          </a:p>
          <a:p>
            <a:pPr algn="ctr"/>
            <a:r>
              <a:rPr lang="sk-SK" sz="1400" dirty="0" smtClean="0"/>
              <a:t>nižšie</a:t>
            </a:r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stredné odborné vzdelanie ISCED 2C</a:t>
            </a:r>
          </a:p>
        </p:txBody>
      </p:sp>
      <p:pic>
        <p:nvPicPr>
          <p:cNvPr id="12" name="obnitkovačka I.B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52120" y="2708920"/>
            <a:ext cx="3151279" cy="2363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52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4572 F 00 -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Poľnohospodárska</a:t>
            </a: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výroba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Zástupný symbol obsahu 4" descr="práca v skleníku vonk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9977424">
            <a:off x="341612" y="2472996"/>
            <a:ext cx="2553900" cy="1914671"/>
          </a:xfrm>
        </p:spPr>
      </p:pic>
      <p:pic>
        <p:nvPicPr>
          <p:cNvPr id="17411" name="Zástupný symbol obsahu 5" descr="práca v skleníku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446108">
            <a:off x="6344062" y="2539329"/>
            <a:ext cx="2370538" cy="1778943"/>
          </a:xfrm>
        </p:spPr>
      </p:pic>
      <p:sp>
        <p:nvSpPr>
          <p:cNvPr id="17413" name="BlokTextu 7"/>
          <p:cNvSpPr txBox="1">
            <a:spLocks noChangeArrowheads="1"/>
          </p:cNvSpPr>
          <p:nvPr/>
        </p:nvSpPr>
        <p:spPr bwMode="auto">
          <a:xfrm>
            <a:off x="3995936" y="4509120"/>
            <a:ext cx="15121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b="1" dirty="0">
                <a:latin typeface="Century Gothic" pitchFamily="34" charset="0"/>
              </a:rPr>
              <a:t>Výsev papriky</a:t>
            </a:r>
            <a:endParaRPr lang="sk-SK" sz="1400" b="1" dirty="0">
              <a:latin typeface="Century Gothic" pitchFamily="34" charset="0"/>
            </a:endParaRPr>
          </a:p>
        </p:txBody>
      </p:sp>
      <p:sp>
        <p:nvSpPr>
          <p:cNvPr id="17414" name="BlokTextu 8"/>
          <p:cNvSpPr txBox="1">
            <a:spLocks noChangeArrowheads="1"/>
          </p:cNvSpPr>
          <p:nvPr/>
        </p:nvSpPr>
        <p:spPr bwMode="auto">
          <a:xfrm rot="-1588763">
            <a:off x="550863" y="3659515"/>
            <a:ext cx="27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latin typeface="Century Gothic" pitchFamily="34" charset="0"/>
              </a:rPr>
              <a:t>K práci v po</a:t>
            </a:r>
            <a:r>
              <a:rPr lang="sk-SK" sz="1400" dirty="0">
                <a:latin typeface="Century Gothic" pitchFamily="34" charset="0"/>
              </a:rPr>
              <a:t>ľ</a:t>
            </a:r>
            <a:r>
              <a:rPr lang="cs-CZ" sz="1400" dirty="0" err="1">
                <a:latin typeface="Century Gothic" pitchFamily="34" charset="0"/>
              </a:rPr>
              <a:t>nohospodárstve</a:t>
            </a:r>
            <a:r>
              <a:rPr lang="cs-CZ" sz="1400" dirty="0">
                <a:latin typeface="Century Gothic" pitchFamily="34" charset="0"/>
              </a:rPr>
              <a:t> </a:t>
            </a:r>
            <a:r>
              <a:rPr lang="cs-CZ" sz="1400" dirty="0" err="1">
                <a:latin typeface="Century Gothic" pitchFamily="34" charset="0"/>
              </a:rPr>
              <a:t>patrí</a:t>
            </a:r>
            <a:r>
              <a:rPr lang="cs-CZ" sz="1400" dirty="0">
                <a:latin typeface="Century Gothic" pitchFamily="34" charset="0"/>
              </a:rPr>
              <a:t> aj </a:t>
            </a:r>
            <a:r>
              <a:rPr lang="cs-CZ" sz="1400" dirty="0" err="1">
                <a:latin typeface="Century Gothic" pitchFamily="34" charset="0"/>
              </a:rPr>
              <a:t>príprava</a:t>
            </a:r>
            <a:r>
              <a:rPr lang="cs-CZ" sz="1400" dirty="0">
                <a:latin typeface="Century Gothic" pitchFamily="34" charset="0"/>
              </a:rPr>
              <a:t> zeminy</a:t>
            </a:r>
            <a:endParaRPr lang="sk-SK" sz="1400" dirty="0">
              <a:latin typeface="Century Gothic" pitchFamily="34" charset="0"/>
            </a:endParaRPr>
          </a:p>
        </p:txBody>
      </p:sp>
      <p:sp>
        <p:nvSpPr>
          <p:cNvPr id="17415" name="BlokTextu 9"/>
          <p:cNvSpPr txBox="1">
            <a:spLocks noChangeArrowheads="1"/>
          </p:cNvSpPr>
          <p:nvPr/>
        </p:nvSpPr>
        <p:spPr bwMode="auto">
          <a:xfrm rot="1541055">
            <a:off x="6646036" y="2599893"/>
            <a:ext cx="2557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err="1">
                <a:latin typeface="Century Gothic" pitchFamily="34" charset="0"/>
              </a:rPr>
              <a:t>Kelímkov</a:t>
            </a:r>
            <a:r>
              <a:rPr lang="sk-SK" sz="1400" dirty="0">
                <a:latin typeface="Century Gothic" pitchFamily="34" charset="0"/>
              </a:rPr>
              <a:t> nie je nikdy dosť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23528" y="9087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Dĺžka štúdia: </a:t>
            </a:r>
            <a:r>
              <a:rPr lang="sk-SK" sz="1400" dirty="0" smtClean="0"/>
              <a:t>2 roky</a:t>
            </a:r>
          </a:p>
          <a:p>
            <a:pPr algn="ctr"/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 štúdia: </a:t>
            </a:r>
            <a:r>
              <a:rPr lang="sk-SK" sz="1400" dirty="0" smtClean="0"/>
              <a:t>denná</a:t>
            </a:r>
          </a:p>
          <a:p>
            <a:pPr algn="ctr"/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Nevyhnutné vstupné podmienky na štúdium: </a:t>
            </a:r>
          </a:p>
          <a:p>
            <a:pPr algn="ctr"/>
            <a:r>
              <a:rPr lang="sk-SK" sz="1400" dirty="0" smtClean="0"/>
              <a:t>na štúdium môže byť prijatý uchádzač, </a:t>
            </a:r>
          </a:p>
          <a:p>
            <a:pPr algn="ctr"/>
            <a:r>
              <a:rPr lang="sk-SK" sz="1400" dirty="0" smtClean="0"/>
              <a:t>ktorý neukončil vzdelávací program základnej školy v poslednom ročníku, </a:t>
            </a:r>
          </a:p>
          <a:p>
            <a:pPr algn="ctr"/>
            <a:r>
              <a:rPr lang="sk-SK" sz="1400" dirty="0" smtClean="0"/>
              <a:t>alebo posledný ročník neukončil úspešne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0" y="4826675"/>
            <a:ext cx="2915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Spôsob ukončenia štúdia: </a:t>
            </a:r>
          </a:p>
          <a:p>
            <a:pPr algn="ctr"/>
            <a:r>
              <a:rPr lang="sk-SK" sz="1400" dirty="0" smtClean="0"/>
              <a:t>záverečná skúška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Doklad o dosiahnutom vzdelaní: </a:t>
            </a:r>
            <a:r>
              <a:rPr lang="sk-SK" sz="1400" dirty="0" smtClean="0"/>
              <a:t>vysvedčenie o záverečnej skúške, dodatok k vysvedčeniu o ZS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Poskytnutý stupeň vzdelania: </a:t>
            </a:r>
          </a:p>
          <a:p>
            <a:pPr algn="ctr"/>
            <a:r>
              <a:rPr lang="sk-SK" sz="1400" dirty="0" smtClean="0"/>
              <a:t>nižšie</a:t>
            </a:r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stredné odborné vzdelanie ISCED 2C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203848" y="5042118"/>
            <a:ext cx="5940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Možnosti pracovného uplatnenia absolventa: </a:t>
            </a:r>
            <a:r>
              <a:rPr lang="sk-SK" sz="1400" dirty="0" smtClean="0"/>
              <a:t>Odborná príprava pre výkon jednoduchých a pomocných kvalifikovaných prác v poľnohospodárskej a lesnej výrobe, v službách súvisiacich so životným prostredím a rozvojom vidieka</a:t>
            </a:r>
          </a:p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Nadväzná odborná príprava( ďalšie vzdelávanie): </a:t>
            </a:r>
            <a:r>
              <a:rPr lang="sk-SK" sz="1400" dirty="0" smtClean="0"/>
              <a:t>Po úspešnom absolvovaní doplnkového kurzu, ktorým úspešne ukončí II. stupeň základnej školy, môže žiak pokračovať vo vzdelávacom programe na úrovni ISCED 3C</a:t>
            </a:r>
            <a:endParaRPr lang="sk-SK" sz="1400" dirty="0"/>
          </a:p>
        </p:txBody>
      </p:sp>
      <p:pic>
        <p:nvPicPr>
          <p:cNvPr id="13" name="výsev paprik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75856" y="2420888"/>
            <a:ext cx="2759968" cy="20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Odborné učilište</a:t>
            </a:r>
            <a:endParaRPr lang="sk-SK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Zástupný symbol obsahu 4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sk-SK" dirty="0" smtClean="0"/>
              <a:t>4572 G 09 – Poľnohospodárska výroba  -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k-SK" dirty="0" smtClean="0"/>
              <a:t>           kvetinár,   zeleninár, sadovník</a:t>
            </a:r>
          </a:p>
          <a:p>
            <a:pPr eaLnBrk="1" hangingPunct="1"/>
            <a:endParaRPr lang="sk-SK" dirty="0" smtClean="0"/>
          </a:p>
          <a:p>
            <a:pPr eaLnBrk="1" hangingPunct="1">
              <a:buNone/>
            </a:pPr>
            <a:endParaRPr lang="sk-SK" dirty="0" smtClean="0"/>
          </a:p>
          <a:p>
            <a:pPr eaLnBrk="1" hangingPunct="1">
              <a:buFont typeface="Wingdings 2" pitchFamily="18" charset="2"/>
              <a:buNone/>
            </a:pPr>
            <a:endParaRPr lang="sk-SK" dirty="0" smtClean="0"/>
          </a:p>
          <a:p>
            <a:pPr eaLnBrk="1" hangingPunct="1"/>
            <a:r>
              <a:rPr lang="sk-SK" dirty="0" smtClean="0"/>
              <a:t>6494 G 00 – Služby a domáce práce</a:t>
            </a:r>
          </a:p>
        </p:txBody>
      </p:sp>
      <p:pic>
        <p:nvPicPr>
          <p:cNvPr id="4" name="Obrázok 3" descr="IMG_0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2009438" cy="1129304"/>
          </a:xfrm>
          <a:prstGeom prst="rect">
            <a:avLst/>
          </a:prstGeom>
        </p:spPr>
      </p:pic>
      <p:pic>
        <p:nvPicPr>
          <p:cNvPr id="5" name="Obrázok 4" descr="IMG_0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068960"/>
            <a:ext cx="2202143" cy="1237604"/>
          </a:xfrm>
          <a:prstGeom prst="rect">
            <a:avLst/>
          </a:prstGeom>
        </p:spPr>
      </p:pic>
      <p:pic>
        <p:nvPicPr>
          <p:cNvPr id="6" name="Obrázok 5" descr="zelenin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068960"/>
            <a:ext cx="1607416" cy="1067941"/>
          </a:xfrm>
          <a:prstGeom prst="rect">
            <a:avLst/>
          </a:prstGeom>
        </p:spPr>
      </p:pic>
      <p:pic>
        <p:nvPicPr>
          <p:cNvPr id="7" name="Obrázok 6" descr="ob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157192"/>
            <a:ext cx="1979712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4572 G 09 – Poľnohospodárska výroba         </a:t>
            </a:r>
            <a:b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kvetinár, zeleninár, sadovník</a:t>
            </a:r>
            <a:b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131840" y="1484784"/>
            <a:ext cx="6012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Dĺžka štúdia: </a:t>
            </a:r>
            <a:r>
              <a:rPr lang="sk-SK" sz="1400" dirty="0" smtClean="0"/>
              <a:t>3 roky</a:t>
            </a:r>
          </a:p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		Forma štúdia: </a:t>
            </a:r>
            <a:r>
              <a:rPr lang="sk-SK" sz="1400" dirty="0" smtClean="0"/>
              <a:t>denná</a:t>
            </a:r>
          </a:p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Nevyhnutné vstupné podmienky na štúdium: </a:t>
            </a:r>
            <a:r>
              <a:rPr lang="sk-SK" sz="1400" dirty="0" smtClean="0"/>
              <a:t>na štúdium môže byť prijatý uchádzač s mentálnym postihnutím alebo žiak s mentálnym postihnutím v kombinácii s iným zdravotným postihnutím, ktorý ukončil vzdelávanie v poslednom ročníku základnej školy, špeciálnej základnej školy alebo ukončil povinnú školskú dochádzku.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835696" y="3429000"/>
            <a:ext cx="486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Spôsob ukončenia štúdia: </a:t>
            </a:r>
          </a:p>
          <a:p>
            <a:pPr algn="ctr"/>
            <a:r>
              <a:rPr lang="sk-SK" sz="1400" dirty="0" smtClean="0"/>
              <a:t>záverečná skúška, alebo odborné zhodnotenie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Doklad o dosiahnutom vzdelaní:</a:t>
            </a:r>
          </a:p>
          <a:p>
            <a:pPr algn="ctr"/>
            <a:r>
              <a:rPr lang="sk-SK" sz="1400" dirty="0" smtClean="0"/>
              <a:t>Osvedčenie o absolvovaní časti vzdelávacieho programu: 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Osvedčenie o zaškolení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Osvedčenie o zaučení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Vysvedčenie o záverečnej skúške a výučný list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Poskytnutý stupeň vzdelania: </a:t>
            </a:r>
          </a:p>
          <a:p>
            <a:pPr algn="ctr"/>
            <a:r>
              <a:rPr lang="sk-SK" sz="1400" dirty="0" smtClean="0"/>
              <a:t>nižšie</a:t>
            </a:r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stredné odborné vzdelanie ISCED 2C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0" y="5473005"/>
            <a:ext cx="5940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Možnosti pracovného uplatnenia absolventa: </a:t>
            </a:r>
          </a:p>
          <a:p>
            <a:r>
              <a:rPr lang="sk-SK" sz="1400" dirty="0" smtClean="0"/>
              <a:t>Odborná príprava pre výkon jednoduchých a pomocných prác v oblasti poľnohospodárstva a lesného hospodárstva ako kvalifikovaný pomocný robotník</a:t>
            </a:r>
          </a:p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Nadväzná odborná príprava( ďalšie vzdelávanie): </a:t>
            </a:r>
          </a:p>
          <a:p>
            <a:r>
              <a:rPr lang="sk-SK" sz="1400" dirty="0" smtClean="0"/>
              <a:t>Rekvalifikačné kurzy</a:t>
            </a:r>
            <a:endParaRPr lang="sk-SK" sz="1400" dirty="0"/>
          </a:p>
        </p:txBody>
      </p:sp>
      <p:pic>
        <p:nvPicPr>
          <p:cNvPr id="12" name="príprava bedničky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2828725" cy="2121544"/>
          </a:xfrm>
          <a:prstGeom prst="rect">
            <a:avLst/>
          </a:prstGeom>
        </p:spPr>
      </p:pic>
      <p:sp>
        <p:nvSpPr>
          <p:cNvPr id="19461" name="BlokTextu 8"/>
          <p:cNvSpPr txBox="1">
            <a:spLocks noChangeArrowheads="1"/>
          </p:cNvSpPr>
          <p:nvPr/>
        </p:nvSpPr>
        <p:spPr bwMode="auto">
          <a:xfrm>
            <a:off x="251520" y="3429000"/>
            <a:ext cx="3095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 dirty="0" err="1">
                <a:latin typeface="Century Gothic" pitchFamily="34" charset="0"/>
              </a:rPr>
              <a:t>Príprava</a:t>
            </a:r>
            <a:r>
              <a:rPr lang="cs-CZ" sz="1200" b="1" dirty="0">
                <a:latin typeface="Century Gothic" pitchFamily="34" charset="0"/>
              </a:rPr>
              <a:t> </a:t>
            </a:r>
            <a:r>
              <a:rPr lang="cs-CZ" sz="1200" b="1" dirty="0" err="1">
                <a:latin typeface="Century Gothic" pitchFamily="34" charset="0"/>
              </a:rPr>
              <a:t>debničky</a:t>
            </a:r>
            <a:r>
              <a:rPr lang="cs-CZ" sz="1200" b="1" dirty="0">
                <a:latin typeface="Century Gothic" pitchFamily="34" charset="0"/>
              </a:rPr>
              <a:t> na </a:t>
            </a:r>
            <a:r>
              <a:rPr lang="cs-CZ" sz="1200" b="1" dirty="0" smtClean="0">
                <a:latin typeface="Century Gothic" pitchFamily="34" charset="0"/>
              </a:rPr>
              <a:t>výsev - video</a:t>
            </a:r>
            <a:endParaRPr lang="sk-SK" sz="1200" b="1" dirty="0">
              <a:latin typeface="Century Gothic" pitchFamily="34" charset="0"/>
            </a:endParaRPr>
          </a:p>
        </p:txBody>
      </p:sp>
      <p:pic>
        <p:nvPicPr>
          <p:cNvPr id="14" name="práca v skleníku video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247284" y="4685463"/>
            <a:ext cx="2896716" cy="2172537"/>
          </a:xfrm>
          <a:prstGeom prst="rect">
            <a:avLst/>
          </a:prstGeom>
        </p:spPr>
      </p:pic>
      <p:sp>
        <p:nvSpPr>
          <p:cNvPr id="19462" name="BlokTextu 9"/>
          <p:cNvSpPr txBox="1">
            <a:spLocks noChangeArrowheads="1"/>
          </p:cNvSpPr>
          <p:nvPr/>
        </p:nvSpPr>
        <p:spPr bwMode="auto">
          <a:xfrm>
            <a:off x="6300192" y="465313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 err="1">
                <a:latin typeface="Century Gothic" pitchFamily="34" charset="0"/>
              </a:rPr>
              <a:t>Ošetrovanie</a:t>
            </a:r>
            <a:r>
              <a:rPr lang="cs-CZ" sz="1200" b="1" dirty="0">
                <a:latin typeface="Century Gothic" pitchFamily="34" charset="0"/>
              </a:rPr>
              <a:t>  </a:t>
            </a:r>
            <a:r>
              <a:rPr lang="cs-CZ" sz="1200" b="1" dirty="0" err="1">
                <a:latin typeface="Century Gothic" pitchFamily="34" charset="0"/>
              </a:rPr>
              <a:t>rastlín</a:t>
            </a:r>
            <a:r>
              <a:rPr lang="cs-CZ" sz="1200" b="1" dirty="0">
                <a:latin typeface="Century Gothic" pitchFamily="34" charset="0"/>
              </a:rPr>
              <a:t> </a:t>
            </a:r>
            <a:endParaRPr lang="cs-CZ" sz="1200" b="1" dirty="0" smtClean="0">
              <a:latin typeface="Century Gothic" pitchFamily="34" charset="0"/>
            </a:endParaRPr>
          </a:p>
          <a:p>
            <a:r>
              <a:rPr lang="cs-CZ" sz="1200" b="1" dirty="0" smtClean="0">
                <a:latin typeface="Century Gothic" pitchFamily="34" charset="0"/>
              </a:rPr>
              <a:t>v </a:t>
            </a:r>
            <a:r>
              <a:rPr lang="cs-CZ" sz="1200" b="1" dirty="0">
                <a:latin typeface="Century Gothic" pitchFamily="34" charset="0"/>
              </a:rPr>
              <a:t>skleníku</a:t>
            </a:r>
            <a:endParaRPr lang="sk-SK" sz="12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6494 G 00 – Služby a domáce práce</a:t>
            </a:r>
            <a:br>
              <a:rPr lang="sk-SK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Zástupný symbol obsahu 8" descr="d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704186">
            <a:off x="338605" y="2781154"/>
            <a:ext cx="1872651" cy="1480368"/>
          </a:xfrm>
        </p:spPr>
      </p:pic>
      <p:pic>
        <p:nvPicPr>
          <p:cNvPr id="20484" name="Obrázok 11" descr="d4.JPG"/>
          <p:cNvPicPr>
            <a:picLocks noChangeAspect="1"/>
          </p:cNvPicPr>
          <p:nvPr/>
        </p:nvPicPr>
        <p:blipFill>
          <a:blip r:embed="rId4" cstate="print"/>
          <a:srcRect r="18950"/>
          <a:stretch>
            <a:fillRect/>
          </a:stretch>
        </p:blipFill>
        <p:spPr bwMode="auto">
          <a:xfrm rot="1769804">
            <a:off x="7672403" y="2893639"/>
            <a:ext cx="13081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Obrázok 15" descr="príprava jedla 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0423">
            <a:off x="6498185" y="925615"/>
            <a:ext cx="19050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0" y="908720"/>
            <a:ext cx="64442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Dĺžka štúdia: </a:t>
            </a:r>
            <a:r>
              <a:rPr lang="sk-SK" sz="1400" dirty="0" smtClean="0"/>
              <a:t>3 roky</a:t>
            </a:r>
          </a:p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 štúdia: </a:t>
            </a:r>
            <a:r>
              <a:rPr lang="sk-SK" sz="1400" dirty="0" smtClean="0"/>
              <a:t>denná</a:t>
            </a:r>
          </a:p>
          <a:p>
            <a:r>
              <a:rPr lang="sk-SK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Nevyhnutné vstupné podmienky na štúdium: </a:t>
            </a:r>
            <a:r>
              <a:rPr lang="sk-SK" sz="1400" dirty="0" smtClean="0"/>
              <a:t>na štúdium môže byť prijatý uchádzač s mentálnym postihnutím alebo žiak s mentálnym postihnutím v kombinácii s iným zdravotným postihnutím, ktorý ukončil vzdelávanie v poslednom ročníku základnej školy, špeciálnej základnej školy alebo ukončil povinnú školskú dochádzku.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0" y="4611231"/>
            <a:ext cx="392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Spôsob ukončenia štúdia: </a:t>
            </a:r>
          </a:p>
          <a:p>
            <a:pPr algn="ctr"/>
            <a:r>
              <a:rPr lang="sk-SK" sz="1400" dirty="0" smtClean="0"/>
              <a:t>záverečná skúška, alebo odborné zhodnotenie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Doklad o dosiahnutom vzdelaní:</a:t>
            </a:r>
          </a:p>
          <a:p>
            <a:pPr algn="ctr"/>
            <a:r>
              <a:rPr lang="sk-SK" sz="1400" dirty="0" smtClean="0"/>
              <a:t>Osvedčenie o absolvovaní časti vzdelávacieho programu: 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Osvedčenie o zaškolení</a:t>
            </a:r>
          </a:p>
          <a:p>
            <a:pPr algn="ctr">
              <a:buFontTx/>
              <a:buChar char="-"/>
            </a:pPr>
            <a:r>
              <a:rPr lang="sk-SK" sz="1400" dirty="0" smtClean="0"/>
              <a:t>Osvedčenie o zaučení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Vysvedčenie o záverečnej skúške a výučný list</a:t>
            </a:r>
          </a:p>
          <a:p>
            <a:pPr algn="ctr"/>
            <a:r>
              <a:rPr lang="sk-SK" sz="1400" b="1" dirty="0" smtClean="0">
                <a:solidFill>
                  <a:schemeClr val="accent1"/>
                </a:solidFill>
              </a:rPr>
              <a:t>Poskytnutý stupeň vzdelania: </a:t>
            </a:r>
          </a:p>
          <a:p>
            <a:pPr algn="ctr"/>
            <a:r>
              <a:rPr lang="sk-SK" sz="1400" dirty="0" smtClean="0"/>
              <a:t>nižšie</a:t>
            </a:r>
            <a:r>
              <a:rPr lang="sk-SK" sz="1400" b="1" dirty="0" smtClean="0">
                <a:solidFill>
                  <a:schemeClr val="accent1"/>
                </a:solidFill>
              </a:rPr>
              <a:t> </a:t>
            </a:r>
            <a:r>
              <a:rPr lang="sk-SK" sz="1400" dirty="0" smtClean="0"/>
              <a:t>stredné odborné vzdelanie ISCED 2C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4463480" y="5257562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Možnosti pracovného uplatnenia absolventa: </a:t>
            </a:r>
          </a:p>
          <a:p>
            <a:r>
              <a:rPr lang="sk-SK" sz="1400" dirty="0" smtClean="0"/>
              <a:t>Odborná príprava pre výkon jednoduchých a pomocných prác v oblasti poľnohospodárstva a lesného hospodárstva ako kvalifikovaný pomocný robotník</a:t>
            </a:r>
          </a:p>
          <a:p>
            <a:endParaRPr lang="sk-SK" sz="1400" dirty="0" smtClean="0"/>
          </a:p>
          <a:p>
            <a:r>
              <a:rPr lang="sk-SK" sz="1400" b="1" dirty="0" smtClean="0">
                <a:solidFill>
                  <a:schemeClr val="accent4">
                    <a:lumMod val="75000"/>
                  </a:schemeClr>
                </a:solidFill>
              </a:rPr>
              <a:t>Nadväzná odborná príprava( ďalšie vzdelávanie): </a:t>
            </a:r>
          </a:p>
          <a:p>
            <a:r>
              <a:rPr lang="sk-SK" sz="1400" dirty="0" smtClean="0"/>
              <a:t>Rekvalifikačné kurzy</a:t>
            </a:r>
            <a:endParaRPr lang="sk-SK" sz="1400" dirty="0"/>
          </a:p>
        </p:txBody>
      </p:sp>
      <p:pic>
        <p:nvPicPr>
          <p:cNvPr id="15" name="Obrázok 14" descr="d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37452">
            <a:off x="5958070" y="2925188"/>
            <a:ext cx="1296145" cy="972109"/>
          </a:xfrm>
          <a:prstGeom prst="rect">
            <a:avLst/>
          </a:prstGeom>
        </p:spPr>
      </p:pic>
      <p:pic>
        <p:nvPicPr>
          <p:cNvPr id="16" name="Obrázok 15" descr="CIMG26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221088"/>
            <a:ext cx="1403648" cy="1052736"/>
          </a:xfrm>
          <a:prstGeom prst="rect">
            <a:avLst/>
          </a:prstGeom>
        </p:spPr>
      </p:pic>
      <p:sp>
        <p:nvSpPr>
          <p:cNvPr id="20487" name="BlokTextu 14"/>
          <p:cNvSpPr txBox="1">
            <a:spLocks noChangeArrowheads="1"/>
          </p:cNvSpPr>
          <p:nvPr/>
        </p:nvSpPr>
        <p:spPr bwMode="auto">
          <a:xfrm>
            <a:off x="5868144" y="3933056"/>
            <a:ext cx="3275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b="1" dirty="0" err="1">
                <a:latin typeface="Century Gothic" pitchFamily="34" charset="0"/>
              </a:rPr>
              <a:t>Žiačky</a:t>
            </a:r>
            <a:r>
              <a:rPr lang="cs-CZ" sz="1200" b="1" dirty="0">
                <a:latin typeface="Century Gothic" pitchFamily="34" charset="0"/>
              </a:rPr>
              <a:t> na </a:t>
            </a:r>
            <a:r>
              <a:rPr lang="cs-CZ" sz="1200" b="1" dirty="0" smtClean="0">
                <a:latin typeface="Century Gothic" pitchFamily="34" charset="0"/>
              </a:rPr>
              <a:t>OVY </a:t>
            </a:r>
            <a:r>
              <a:rPr lang="cs-CZ" sz="1200" b="1" dirty="0" err="1">
                <a:latin typeface="Century Gothic" pitchFamily="34" charset="0"/>
              </a:rPr>
              <a:t>pripravujú</a:t>
            </a:r>
            <a:r>
              <a:rPr lang="cs-CZ" sz="1200" b="1" dirty="0">
                <a:latin typeface="Century Gothic" pitchFamily="34" charset="0"/>
              </a:rPr>
              <a:t> </a:t>
            </a:r>
            <a:r>
              <a:rPr lang="cs-CZ" sz="1200" b="1" dirty="0" err="1">
                <a:latin typeface="Century Gothic" pitchFamily="34" charset="0"/>
              </a:rPr>
              <a:t>rôzne</a:t>
            </a:r>
            <a:r>
              <a:rPr lang="cs-CZ" sz="1200" b="1" dirty="0">
                <a:latin typeface="Century Gothic" pitchFamily="34" charset="0"/>
              </a:rPr>
              <a:t> dobroty</a:t>
            </a:r>
            <a:endParaRPr lang="sk-SK" sz="1200" b="1" dirty="0">
              <a:latin typeface="Century Gothic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779912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8" action="ppaction://hlinksldjump"/>
              </a:rPr>
              <a:t>Úvod</a:t>
            </a:r>
            <a:endParaRPr lang="sk-SK" dirty="0"/>
          </a:p>
        </p:txBody>
      </p:sp>
      <p:pic>
        <p:nvPicPr>
          <p:cNvPr id="19" name="príprava jedla 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55776" y="2276872"/>
            <a:ext cx="3120008" cy="2340006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2627784" y="422108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/>
              <a:t>video</a:t>
            </a:r>
            <a:endParaRPr lang="sk-SK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236296" cy="100811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Výchova mimo </a:t>
            </a:r>
            <a:r>
              <a:rPr lang="cs-CZ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vyučovania</a:t>
            </a:r>
            <a:endParaRPr lang="sk-SK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6" name="Zástupný symbol obsahu 2"/>
          <p:cNvSpPr>
            <a:spLocks noGrp="1"/>
          </p:cNvSpPr>
          <p:nvPr>
            <p:ph idx="1"/>
          </p:nvPr>
        </p:nvSpPr>
        <p:spPr>
          <a:xfrm>
            <a:off x="457200" y="1882775"/>
            <a:ext cx="4259263" cy="4572000"/>
          </a:xfrm>
        </p:spPr>
        <p:txBody>
          <a:bodyPr/>
          <a:lstStyle/>
          <a:p>
            <a:pPr eaLnBrk="1" hangingPunct="1"/>
            <a:r>
              <a:rPr lang="cs-CZ" smtClean="0"/>
              <a:t>Lyžiarsky výcvik</a:t>
            </a:r>
          </a:p>
          <a:p>
            <a:pPr eaLnBrk="1" hangingPunct="1"/>
            <a:r>
              <a:rPr lang="cs-CZ" smtClean="0"/>
              <a:t>Športové aktivity</a:t>
            </a:r>
          </a:p>
          <a:p>
            <a:pPr eaLnBrk="1" hangingPunct="1"/>
            <a:r>
              <a:rPr lang="cs-CZ" smtClean="0"/>
              <a:t>Ručné práce</a:t>
            </a:r>
          </a:p>
          <a:p>
            <a:pPr eaLnBrk="1" hangingPunct="1"/>
            <a:r>
              <a:rPr lang="cs-CZ" smtClean="0"/>
              <a:t>Terapia</a:t>
            </a:r>
          </a:p>
          <a:p>
            <a:pPr eaLnBrk="1" hangingPunct="1"/>
            <a:r>
              <a:rPr lang="cs-CZ" smtClean="0"/>
              <a:t>Workshop</a:t>
            </a:r>
          </a:p>
          <a:p>
            <a:pPr eaLnBrk="1" hangingPunct="1"/>
            <a:r>
              <a:rPr lang="cs-CZ" smtClean="0"/>
              <a:t>Kultúrne aktivity</a:t>
            </a:r>
            <a:endParaRPr lang="sk-SK" smtClean="0"/>
          </a:p>
        </p:txBody>
      </p:sp>
      <p:pic>
        <p:nvPicPr>
          <p:cNvPr id="21507" name="Obrázok 6" descr="01092009767.jpg"/>
          <p:cNvPicPr>
            <a:picLocks noChangeAspect="1"/>
          </p:cNvPicPr>
          <p:nvPr/>
        </p:nvPicPr>
        <p:blipFill>
          <a:blip r:embed="rId2" cstate="print"/>
          <a:srcRect l="7162" t="25694" r="7162"/>
          <a:stretch>
            <a:fillRect/>
          </a:stretch>
        </p:blipFill>
        <p:spPr bwMode="auto">
          <a:xfrm>
            <a:off x="0" y="5311775"/>
            <a:ext cx="237648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Obrázok 7" descr="16042011648.JPG"/>
          <p:cNvPicPr>
            <a:picLocks noChangeAspect="1"/>
          </p:cNvPicPr>
          <p:nvPr/>
        </p:nvPicPr>
        <p:blipFill>
          <a:blip r:embed="rId3" cstate="print"/>
          <a:srcRect l="11414" r="16138" b="26375"/>
          <a:stretch>
            <a:fillRect/>
          </a:stretch>
        </p:blipFill>
        <p:spPr bwMode="auto">
          <a:xfrm>
            <a:off x="4500563" y="2349500"/>
            <a:ext cx="37433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ok 8" descr="arteterap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330825"/>
            <a:ext cx="21955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Obrázok 9" descr="motýli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12588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ázok 10" descr="regresná terapi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0038" y="69215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818</TotalTime>
  <Words>999</Words>
  <Application>Microsoft Office PowerPoint</Application>
  <PresentationFormat>Prezentácia na obrazovke (4:3)</PresentationFormat>
  <Paragraphs>196</Paragraphs>
  <Slides>21</Slides>
  <Notes>0</Notes>
  <HiddenSlides>0</HiddenSlides>
  <MMClips>8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Nadšenie</vt:lpstr>
      <vt:lpstr>Reedukačné centrum Levoča</vt:lpstr>
      <vt:lpstr>Stredná odborná škola služieb</vt:lpstr>
      <vt:lpstr>3152 H 02  Krajčír - dámske odevy</vt:lpstr>
      <vt:lpstr>3178 F 00   –  Výroba konfekcie</vt:lpstr>
      <vt:lpstr>4572 F 00 - Poľnohospodárska výroba</vt:lpstr>
      <vt:lpstr>Odborné učilište</vt:lpstr>
      <vt:lpstr> 4572 G 09 – Poľnohospodárska výroba              kvetinár, zeleninár, sadovník </vt:lpstr>
      <vt:lpstr>6494 G 00 – Služby a domáce práce </vt:lpstr>
      <vt:lpstr>Výchova mimo vyučovania</vt:lpstr>
      <vt:lpstr>Lyžiarsky výcvik   Tále 2016</vt:lpstr>
      <vt:lpstr>Športové aktivity</vt:lpstr>
      <vt:lpstr>Ručné práce</vt:lpstr>
      <vt:lpstr>Kultúrne aktivity</vt:lpstr>
      <vt:lpstr>Terapia – práca s hlinou</vt:lpstr>
      <vt:lpstr>EKO - workshop</vt:lpstr>
      <vt:lpstr>Ďakujeme za pozornosť</vt:lpstr>
      <vt:lpstr>Všeobecné ustanovenia o RC</vt:lpstr>
      <vt:lpstr>Predmet činnosti </vt:lpstr>
      <vt:lpstr>Úsek vzdelávania</vt:lpstr>
      <vt:lpstr>Výchova mimo vyučovania</vt:lpstr>
      <vt:lpstr>Ďalšie úseky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Reedukačné centrum Spišský Hrhov</dc:title>
  <dc:creator>Anna Šromeková</dc:creator>
  <cp:lastModifiedBy>RC-skola</cp:lastModifiedBy>
  <cp:revision>97</cp:revision>
  <dcterms:created xsi:type="dcterms:W3CDTF">2011-03-27T18:30:29Z</dcterms:created>
  <dcterms:modified xsi:type="dcterms:W3CDTF">2023-01-13T11:00:24Z</dcterms:modified>
</cp:coreProperties>
</file>