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271" r:id="rId2"/>
    <p:sldId id="302" r:id="rId3"/>
    <p:sldId id="272" r:id="rId4"/>
    <p:sldId id="276" r:id="rId5"/>
    <p:sldId id="279" r:id="rId6"/>
    <p:sldId id="280" r:id="rId7"/>
    <p:sldId id="281" r:id="rId8"/>
    <p:sldId id="284" r:id="rId9"/>
    <p:sldId id="285" r:id="rId10"/>
    <p:sldId id="286" r:id="rId11"/>
    <p:sldId id="301" r:id="rId12"/>
    <p:sldId id="287" r:id="rId13"/>
    <p:sldId id="288" r:id="rId14"/>
    <p:sldId id="289" r:id="rId15"/>
    <p:sldId id="290" r:id="rId16"/>
    <p:sldId id="303" r:id="rId17"/>
    <p:sldId id="304" r:id="rId18"/>
    <p:sldId id="305" r:id="rId19"/>
    <p:sldId id="306" r:id="rId20"/>
    <p:sldId id="307" r:id="rId21"/>
    <p:sldId id="308" r:id="rId22"/>
    <p:sldId id="309" r:id="rId23"/>
    <p:sldId id="310" r:id="rId24"/>
    <p:sldId id="311" r:id="rId25"/>
    <p:sldId id="312" r:id="rId26"/>
    <p:sldId id="313" r:id="rId27"/>
    <p:sldId id="316" r:id="rId28"/>
    <p:sldId id="314" r:id="rId29"/>
    <p:sldId id="315" r:id="rId30"/>
    <p:sldId id="318" r:id="rId31"/>
    <p:sldId id="317" r:id="rId32"/>
    <p:sldId id="300"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DBC25-ABE0-4585-89C2-17A8D82EB0C7}" type="datetimeFigureOut">
              <a:rPr lang="pl-PL" smtClean="0"/>
              <a:t>2022-11-29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F70F9-AE99-44B5-A3DC-CA1170305C8F}" type="slidenum">
              <a:rPr lang="pl-PL" smtClean="0"/>
              <a:t>‹#›</a:t>
            </a:fld>
            <a:endParaRPr lang="pl-PL"/>
          </a:p>
        </p:txBody>
      </p:sp>
    </p:spTree>
    <p:extLst>
      <p:ext uri="{BB962C8B-B14F-4D97-AF65-F5344CB8AC3E}">
        <p14:creationId xmlns:p14="http://schemas.microsoft.com/office/powerpoint/2010/main" val="342457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l-PL" smtClean="0"/>
              <a:t>Kliknij, aby edytować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41D6B67-EF03-4FF0-9B33-A5BA5D4FCF41}" type="datetimeFigureOut">
              <a:rPr lang="pl-PL" smtClean="0"/>
              <a:t>2022-11-29</a:t>
            </a:fld>
            <a:endParaRPr lang="pl-P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l-P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ED26CB6-1E55-4756-95FA-B83AE7C2CD87}" type="slidenum">
              <a:rPr lang="pl-PL" smtClean="0"/>
              <a:t>‹#›</a:t>
            </a:fld>
            <a:endParaRPr lang="pl-P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41D6B67-EF03-4FF0-9B33-A5BA5D4FCF41}" type="datetimeFigureOut">
              <a:rPr lang="pl-PL" smtClean="0"/>
              <a:t>2022-11-29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l-PL" smtClean="0"/>
              <a:t>Kliknij, aby edytować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41D6B67-EF03-4FF0-9B33-A5BA5D4FCF41}" type="datetimeFigureOut">
              <a:rPr lang="pl-PL" smtClean="0"/>
              <a:t>2022-11-29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219200"/>
          </a:xfrm>
        </p:spPr>
        <p:txBody>
          <a:bodyPr/>
          <a:lstStyle/>
          <a:p>
            <a:r>
              <a:rPr lang="pl-PL"/>
              <a:t>Kliknij, aby edytować styl</a:t>
            </a:r>
          </a:p>
        </p:txBody>
      </p:sp>
      <p:sp>
        <p:nvSpPr>
          <p:cNvPr id="3" name="Symbol zastępczy daty 2"/>
          <p:cNvSpPr>
            <a:spLocks noGrp="1"/>
          </p:cNvSpPr>
          <p:nvPr>
            <p:ph type="dt" sz="half" idx="10"/>
          </p:nvPr>
        </p:nvSpPr>
        <p:spPr>
          <a:xfrm>
            <a:off x="5791200" y="6203950"/>
            <a:ext cx="2590800" cy="384175"/>
          </a:xfrm>
        </p:spPr>
        <p:txBody>
          <a:bodyPr/>
          <a:lstStyle>
            <a:lvl1pPr>
              <a:defRPr/>
            </a:lvl1pPr>
          </a:lstStyle>
          <a:p>
            <a:pPr>
              <a:defRPr/>
            </a:pPr>
            <a:fld id="{0E6C102D-0414-4C47-8561-A35591BE8DFD}" type="datetime1">
              <a:rPr lang="en-US" altLang="zh-CN"/>
              <a:pPr>
                <a:defRPr/>
              </a:pPr>
              <a:t>11/29/2022</a:t>
            </a:fld>
            <a:endParaRPr lang="pl-PL" altLang="zh-CN" sz="1800">
              <a:solidFill>
                <a:schemeClr val="tx1"/>
              </a:solidFill>
            </a:endParaRPr>
          </a:p>
        </p:txBody>
      </p:sp>
      <p:sp>
        <p:nvSpPr>
          <p:cNvPr id="4" name="Symbol zastępczy stopki 3"/>
          <p:cNvSpPr>
            <a:spLocks noGrp="1"/>
          </p:cNvSpPr>
          <p:nvPr>
            <p:ph type="ftr" sz="quarter" idx="11"/>
          </p:nvPr>
        </p:nvSpPr>
        <p:spPr>
          <a:xfrm>
            <a:off x="2133600" y="6203950"/>
            <a:ext cx="3581400" cy="384175"/>
          </a:xfrm>
        </p:spPr>
        <p:txBody>
          <a:bodyPr/>
          <a:lstStyle>
            <a:lvl1pPr>
              <a:defRPr/>
            </a:lvl1pPr>
          </a:lstStyle>
          <a:p>
            <a:pPr>
              <a:defRPr/>
            </a:pPr>
            <a:endParaRPr lang="pl-PL"/>
          </a:p>
        </p:txBody>
      </p:sp>
      <p:sp>
        <p:nvSpPr>
          <p:cNvPr id="5" name="Symbol zastępczy numeru slajdu 4"/>
          <p:cNvSpPr>
            <a:spLocks noGrp="1"/>
          </p:cNvSpPr>
          <p:nvPr>
            <p:ph type="sldNum" sz="quarter" idx="12"/>
          </p:nvPr>
        </p:nvSpPr>
        <p:spPr>
          <a:xfrm>
            <a:off x="8410575" y="6181725"/>
            <a:ext cx="609600" cy="457200"/>
          </a:xfrm>
        </p:spPr>
        <p:txBody>
          <a:bodyPr/>
          <a:lstStyle>
            <a:lvl1pPr>
              <a:defRPr/>
            </a:lvl1pPr>
          </a:lstStyle>
          <a:p>
            <a:pPr>
              <a:defRPr/>
            </a:pPr>
            <a:fld id="{0BF2F4FD-2D97-4127-A77C-924C6E96927C}" type="slidenum">
              <a:rPr lang="pl-PL" altLang="zh-CN"/>
              <a:pPr>
                <a:defRPr/>
              </a:pPr>
              <a:t>‹#›</a:t>
            </a:fld>
            <a:endParaRPr lang="pl-PL" altLang="zh-CN" sz="1800">
              <a:solidFill>
                <a:schemeClr val="tx1"/>
              </a:solidFill>
            </a:endParaRPr>
          </a:p>
        </p:txBody>
      </p:sp>
    </p:spTree>
    <p:extLst>
      <p:ext uri="{BB962C8B-B14F-4D97-AF65-F5344CB8AC3E}">
        <p14:creationId xmlns:p14="http://schemas.microsoft.com/office/powerpoint/2010/main" val="136214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41D6B67-EF03-4FF0-9B33-A5BA5D4FCF41}" type="datetimeFigureOut">
              <a:rPr lang="pl-PL" smtClean="0"/>
              <a:t>2022-11-29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41D6B67-EF03-4FF0-9B33-A5BA5D4FCF41}" type="datetimeFigureOut">
              <a:rPr lang="pl-PL" smtClean="0"/>
              <a:t>2022-11-29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641D6B67-EF03-4FF0-9B33-A5BA5D4FCF41}" type="datetimeFigureOut">
              <a:rPr lang="pl-PL" smtClean="0"/>
              <a:t>2022-11-29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ED26CB6-1E55-4756-95FA-B83AE7C2CD87}" type="slidenum">
              <a:rPr lang="pl-PL" smtClean="0"/>
              <a:t>‹#›</a:t>
            </a:fld>
            <a:endParaRPr lang="pl-PL"/>
          </a:p>
        </p:txBody>
      </p:sp>
      <p:sp>
        <p:nvSpPr>
          <p:cNvPr id="9" name="Content Placeholder 8"/>
          <p:cNvSpPr>
            <a:spLocks noGrp="1"/>
          </p:cNvSpPr>
          <p:nvPr>
            <p:ph sz="quarter" idx="13"/>
          </p:nvPr>
        </p:nvSpPr>
        <p:spPr>
          <a:xfrm>
            <a:off x="1042416" y="2313432"/>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41D6B67-EF03-4FF0-9B33-A5BA5D4FCF41}" type="datetimeFigureOut">
              <a:rPr lang="pl-PL" smtClean="0"/>
              <a:t>2022-11-29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641D6B67-EF03-4FF0-9B33-A5BA5D4FCF41}" type="datetimeFigureOut">
              <a:rPr lang="pl-PL" smtClean="0"/>
              <a:t>2022-11-29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D6B67-EF03-4FF0-9B33-A5BA5D4FCF41}" type="datetimeFigureOut">
              <a:rPr lang="pl-PL" smtClean="0"/>
              <a:t>2022-11-29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1D6B67-EF03-4FF0-9B33-A5BA5D4FCF41}" type="datetimeFigureOut">
              <a:rPr lang="pl-PL" smtClean="0"/>
              <a:t>2022-11-29</a:t>
            </a:fld>
            <a:endParaRPr lang="pl-PL"/>
          </a:p>
        </p:txBody>
      </p:sp>
      <p:sp>
        <p:nvSpPr>
          <p:cNvPr id="7" name="Slide Number Placeholder 6"/>
          <p:cNvSpPr>
            <a:spLocks noGrp="1"/>
          </p:cNvSpPr>
          <p:nvPr>
            <p:ph type="sldNum" sz="quarter" idx="12"/>
          </p:nvPr>
        </p:nvSpPr>
        <p:spPr/>
        <p:txBody>
          <a:bodyPr/>
          <a:lstStyle/>
          <a:p>
            <a:fld id="{0ED26CB6-1E55-4756-95FA-B83AE7C2CD87}" type="slidenum">
              <a:rPr lang="pl-PL" smtClean="0"/>
              <a:t>‹#›</a:t>
            </a:fld>
            <a:endParaRPr lang="pl-P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l-PL" smtClean="0"/>
              <a:t>Kliknij, aby edytować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l-PL" smtClean="0"/>
              <a:t>Kliknij, aby edytować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41D6B67-EF03-4FF0-9B33-A5BA5D4FCF41}" type="datetimeFigureOut">
              <a:rPr lang="pl-PL" smtClean="0"/>
              <a:t>2022-11-29</a:t>
            </a:fld>
            <a:endParaRPr lang="pl-P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7" name="Slide Number Placeholder 6"/>
          <p:cNvSpPr>
            <a:spLocks noGrp="1"/>
          </p:cNvSpPr>
          <p:nvPr>
            <p:ph type="sldNum" sz="quarter" idx="12"/>
          </p:nvPr>
        </p:nvSpPr>
        <p:spPr/>
        <p:txBody>
          <a:bodyPr/>
          <a:lstStyle/>
          <a:p>
            <a:fld id="{0ED26CB6-1E55-4756-95FA-B83AE7C2CD87}"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1D6B67-EF03-4FF0-9B33-A5BA5D4FCF41}" type="datetimeFigureOut">
              <a:rPr lang="pl-PL" smtClean="0"/>
              <a:t>2022-11-29</a:t>
            </a:fld>
            <a:endParaRPr lang="pl-P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ED26CB6-1E55-4756-95FA-B83AE7C2CD8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Prostokąt 3"/>
          <p:cNvSpPr>
            <a:spLocks noChangeArrowheads="1"/>
          </p:cNvSpPr>
          <p:nvPr/>
        </p:nvSpPr>
        <p:spPr bwMode="auto">
          <a:xfrm>
            <a:off x="180181" y="692696"/>
            <a:ext cx="88122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pl-PL" altLang="zh-CN" sz="4400" b="1" dirty="0" smtClean="0">
                <a:effectLst>
                  <a:outerShdw blurRad="38100" dist="38100" dir="2700000" algn="tl">
                    <a:srgbClr val="000000">
                      <a:alpha val="43137"/>
                    </a:srgbClr>
                  </a:outerShdw>
                </a:effectLst>
                <a:latin typeface="Algerian" pitchFamily="82" charset="0"/>
                <a:ea typeface="HG明朝E" charset="0"/>
                <a:cs typeface="HG明朝E" charset="0"/>
                <a:sym typeface="HG明朝E" charset="0"/>
              </a:rPr>
              <a:t>MIĘDZYNARODOWY </a:t>
            </a:r>
            <a:r>
              <a:rPr lang="pl-PL" altLang="zh-CN" sz="4400" b="1" dirty="0" err="1" smtClean="0">
                <a:effectLst>
                  <a:outerShdw blurRad="38100" dist="38100" dir="2700000" algn="tl">
                    <a:srgbClr val="000000">
                      <a:alpha val="43137"/>
                    </a:srgbClr>
                  </a:outerShdw>
                </a:effectLst>
                <a:latin typeface="Algerian" pitchFamily="82" charset="0"/>
                <a:ea typeface="HG明朝E" charset="0"/>
                <a:cs typeface="HG明朝E" charset="0"/>
                <a:sym typeface="HG明朝E" charset="0"/>
              </a:rPr>
              <a:t>dZIEŃ</a:t>
            </a:r>
            <a:r>
              <a:rPr lang="pl-PL" altLang="zh-CN" sz="4400" b="1" dirty="0" smtClean="0">
                <a:effectLst>
                  <a:outerShdw blurRad="38100" dist="38100" dir="2700000" algn="tl">
                    <a:srgbClr val="000000">
                      <a:alpha val="43137"/>
                    </a:srgbClr>
                  </a:outerShdw>
                </a:effectLst>
                <a:latin typeface="Algerian" pitchFamily="82" charset="0"/>
                <a:ea typeface="HG明朝E" charset="0"/>
                <a:cs typeface="HG明朝E" charset="0"/>
                <a:sym typeface="HG明朝E" charset="0"/>
              </a:rPr>
              <a:t> OSÓB NIEPEŁNOSPRAWNYCH</a:t>
            </a:r>
            <a:endParaRPr lang="pl-PL" altLang="zh-CN" sz="4400" b="1" dirty="0">
              <a:effectLst>
                <a:outerShdw blurRad="38100" dist="38100" dir="2700000" algn="tl">
                  <a:srgbClr val="000000">
                    <a:alpha val="43137"/>
                  </a:srgbClr>
                </a:outerShdw>
              </a:effectLst>
              <a:latin typeface="Algerian" pitchFamily="82" charset="0"/>
              <a:ea typeface="HG明朝E" charset="0"/>
              <a:cs typeface="HG明朝E" charset="0"/>
              <a:sym typeface="HG明朝E" charset="0"/>
            </a:endParaRPr>
          </a:p>
        </p:txBody>
      </p:sp>
      <p:sp>
        <p:nvSpPr>
          <p:cNvPr id="2" name="Prostokąt 1"/>
          <p:cNvSpPr/>
          <p:nvPr/>
        </p:nvSpPr>
        <p:spPr>
          <a:xfrm>
            <a:off x="0" y="5084763"/>
            <a:ext cx="9144000" cy="1261884"/>
          </a:xfrm>
          <a:prstGeom prst="rect">
            <a:avLst/>
          </a:prstGeom>
        </p:spPr>
        <p:txBody>
          <a:bodyPr wrap="square">
            <a:spAutoFit/>
          </a:bodyPr>
          <a:lstStyle/>
          <a:p>
            <a:pPr algn="ctr">
              <a:defRPr/>
            </a:pPr>
            <a:r>
              <a:rPr lang="pl-PL" altLang="pl-PL" sz="3600" b="1" kern="0" dirty="0" smtClean="0">
                <a:solidFill>
                  <a:srgbClr val="FF0000"/>
                </a:solidFill>
                <a:effectLst>
                  <a:outerShdw blurRad="38100" dist="38100" dir="2700000" algn="tl">
                    <a:srgbClr val="000000">
                      <a:alpha val="43137"/>
                    </a:srgbClr>
                  </a:outerShdw>
                </a:effectLst>
                <a:cs typeface="Arial" pitchFamily="34" charset="0"/>
              </a:rPr>
              <a:t>03.12.2022 R.</a:t>
            </a:r>
          </a:p>
          <a:p>
            <a:pPr algn="ctr">
              <a:defRPr/>
            </a:pPr>
            <a:r>
              <a:rPr lang="pl-PL" altLang="pl-PL" sz="2000" b="1" i="1" kern="0" dirty="0" smtClean="0">
                <a:effectLst>
                  <a:outerShdw blurRad="38100" dist="38100" dir="2700000" algn="tl">
                    <a:srgbClr val="000000">
                      <a:alpha val="43137"/>
                    </a:srgbClr>
                  </a:outerShdw>
                </a:effectLst>
                <a:cs typeface="Arial" pitchFamily="34" charset="0"/>
              </a:rPr>
              <a:t>STOWARZYSZENIE NA RZECZ OSÓB NIEPEŁNOSPRAWNYCH </a:t>
            </a:r>
            <a:endParaRPr lang="pl-PL" altLang="pl-PL" sz="2000" b="1" i="1" kern="0" dirty="0" smtClean="0">
              <a:effectLst>
                <a:outerShdw blurRad="38100" dist="38100" dir="2700000" algn="tl">
                  <a:srgbClr val="000000">
                    <a:alpha val="43137"/>
                  </a:srgbClr>
                </a:outerShdw>
              </a:effectLst>
              <a:cs typeface="Arial" pitchFamily="34" charset="0"/>
            </a:endParaRPr>
          </a:p>
          <a:p>
            <a:pPr algn="ctr">
              <a:defRPr/>
            </a:pPr>
            <a:r>
              <a:rPr lang="pl-PL" altLang="pl-PL" sz="2000" b="1" i="1" kern="0" dirty="0" smtClean="0">
                <a:effectLst>
                  <a:outerShdw blurRad="38100" dist="38100" dir="2700000" algn="tl">
                    <a:srgbClr val="000000">
                      <a:alpha val="43137"/>
                    </a:srgbClr>
                  </a:outerShdw>
                </a:effectLst>
                <a:cs typeface="Arial" pitchFamily="34" charset="0"/>
              </a:rPr>
              <a:t>„</a:t>
            </a:r>
            <a:r>
              <a:rPr lang="pl-PL" altLang="pl-PL" sz="2000" b="1" i="1" kern="0" dirty="0" smtClean="0">
                <a:effectLst>
                  <a:outerShdw blurRad="38100" dist="38100" dir="2700000" algn="tl">
                    <a:srgbClr val="000000">
                      <a:alpha val="43137"/>
                    </a:srgbClr>
                  </a:outerShdw>
                </a:effectLst>
                <a:cs typeface="Arial" pitchFamily="34" charset="0"/>
              </a:rPr>
              <a:t>ÓSMY KOLOR TĘCZY”</a:t>
            </a:r>
            <a:endParaRPr lang="pl-PL" altLang="pl-PL" sz="2000" b="1" i="1" kern="0" dirty="0">
              <a:effectLst>
                <a:outerShdw blurRad="38100" dist="38100" dir="2700000" algn="tl">
                  <a:srgbClr val="000000">
                    <a:alpha val="43137"/>
                  </a:srgbClr>
                </a:outerShdw>
              </a:effectLst>
              <a:cs typeface="Arial" pitchFamily="34" charset="0"/>
            </a:endParaRPr>
          </a:p>
        </p:txBody>
      </p:sp>
      <p:pic>
        <p:nvPicPr>
          <p:cNvPr id="1027" name="Picture 3" descr="C:\Users\Piotr\Desktop\pobr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33882"/>
            <a:ext cx="4048936" cy="275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8647"/>
      </p:ext>
    </p:extLst>
  </p:cSld>
  <p:clrMapOvr>
    <a:masterClrMapping/>
  </p:clrMapOvr>
  <p:transition advTm="7761">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pl-PL" altLang="pl-PL" b="1" dirty="0" smtClean="0">
                <a:solidFill>
                  <a:schemeClr val="tx1">
                    <a:lumMod val="85000"/>
                    <a:lumOff val="15000"/>
                  </a:schemeClr>
                </a:solidFill>
                <a:latin typeface="Algerian" pitchFamily="82" charset="0"/>
              </a:rPr>
              <a:t>MOJA HISTORIA </a:t>
            </a:r>
            <a:br>
              <a:rPr lang="pl-PL" altLang="pl-PL" b="1" dirty="0" smtClean="0">
                <a:solidFill>
                  <a:schemeClr val="tx1">
                    <a:lumMod val="85000"/>
                    <a:lumOff val="15000"/>
                  </a:schemeClr>
                </a:solidFill>
                <a:latin typeface="Algerian" pitchFamily="82" charset="0"/>
              </a:rPr>
            </a:br>
            <a:endParaRPr lang="pl-PL" altLang="pl-PL" dirty="0" smtClean="0">
              <a:solidFill>
                <a:schemeClr val="tx1">
                  <a:lumMod val="85000"/>
                  <a:lumOff val="15000"/>
                </a:schemeClr>
              </a:solidFill>
            </a:endParaRPr>
          </a:p>
        </p:txBody>
      </p:sp>
      <p:sp>
        <p:nvSpPr>
          <p:cNvPr id="391171" name="Rectangle 3"/>
          <p:cNvSpPr>
            <a:spLocks noGrp="1" noChangeArrowheads="1"/>
          </p:cNvSpPr>
          <p:nvPr>
            <p:ph idx="1"/>
          </p:nvPr>
        </p:nvSpPr>
        <p:spPr>
          <a:xfrm>
            <a:off x="467544" y="332656"/>
            <a:ext cx="8208912" cy="6192688"/>
          </a:xfrm>
        </p:spPr>
        <p:txBody>
          <a:bodyPr rtlCol="0">
            <a:normAutofit lnSpcReduction="10000"/>
          </a:bodyPr>
          <a:lstStyle/>
          <a:p>
            <a:pPr algn="ctr" eaLnBrk="1" fontAlgn="auto" hangingPunct="1">
              <a:lnSpc>
                <a:spcPct val="80000"/>
              </a:lnSpc>
              <a:spcAft>
                <a:spcPts val="0"/>
              </a:spcAft>
              <a:buFontTx/>
              <a:buNone/>
              <a:defRPr/>
            </a:pPr>
            <a:endParaRPr lang="pl-PL" altLang="pl-PL" sz="2100" dirty="0" smtClean="0">
              <a:latin typeface="Arial" pitchFamily="34" charset="0"/>
              <a:cs typeface="Arial" pitchFamily="34" charset="0"/>
            </a:endParaRPr>
          </a:p>
          <a:p>
            <a:pPr algn="ctr" eaLnBrk="1" fontAlgn="auto" hangingPunct="1">
              <a:lnSpc>
                <a:spcPct val="80000"/>
              </a:lnSpc>
              <a:spcAft>
                <a:spcPts val="0"/>
              </a:spcAft>
              <a:buFontTx/>
              <a:buNone/>
              <a:defRPr/>
            </a:pPr>
            <a:r>
              <a:rPr lang="pl-PL" altLang="pl-PL" sz="2100" dirty="0" smtClean="0">
                <a:latin typeface="Arial" pitchFamily="34" charset="0"/>
                <a:cs typeface="Arial" pitchFamily="34" charset="0"/>
              </a:rPr>
              <a:t>Kiedy </a:t>
            </a:r>
            <a:r>
              <a:rPr lang="pl-PL" altLang="pl-PL" sz="2100" dirty="0" smtClean="0">
                <a:latin typeface="Arial" pitchFamily="34" charset="0"/>
                <a:cs typeface="Arial" pitchFamily="34" charset="0"/>
              </a:rPr>
              <a:t>byłam jeszcze na etapie życia, w którym nie miałam pojęcia co chcę robić, a każdego dnia uświadamiałam sobie jedynie czego robić nie chcę, zazdrościłam ludziom ich pasji, realizacji marzeń oraz tego że pracując robią to, co kochają i jeszcze zarabiają na tym pieniądze. Fascynowali mnie ludzie, którzy budowali coś od zera, dokonywali wielkich osiągnięć, przekraczali granice swoich możliwości.... Dziś wiem, że w tej kwestii funkcjonują dwie szkoły - jedna mówi, że </a:t>
            </a:r>
            <a:r>
              <a:rPr lang="pl-PL" altLang="pl-PL" sz="2100" b="1" dirty="0" smtClean="0">
                <a:solidFill>
                  <a:srgbClr val="FF0000"/>
                </a:solidFill>
                <a:effectLst>
                  <a:outerShdw blurRad="38100" dist="38100" dir="2700000" algn="tl">
                    <a:srgbClr val="000000"/>
                  </a:outerShdw>
                </a:effectLst>
                <a:latin typeface="Arial" pitchFamily="34" charset="0"/>
                <a:cs typeface="Arial" pitchFamily="34" charset="0"/>
              </a:rPr>
              <a:t>musisz zacząć marzyć</a:t>
            </a:r>
            <a:r>
              <a:rPr lang="pl-PL" altLang="pl-PL" sz="2100" dirty="0" smtClean="0">
                <a:latin typeface="Arial" pitchFamily="34" charset="0"/>
                <a:cs typeface="Arial" pitchFamily="34" charset="0"/>
              </a:rPr>
              <a:t>, zastanowić się, czego pragniesz, potrzebujesz, co jest dla Ciebie ważne, w którą stronę chcesz pójść i co osiągnąć. To wymaga pewnej dojrzałości, świadomości siebie, znajomości swoich możliwości, talentów i dążeń.  Druga mówi, że, jeśli nie wiesz, czego chcesz </a:t>
            </a:r>
            <a:r>
              <a:rPr lang="pl-PL" altLang="pl-PL" sz="2100" b="1" dirty="0" smtClean="0">
                <a:solidFill>
                  <a:srgbClr val="FF0000"/>
                </a:solidFill>
                <a:effectLst>
                  <a:outerShdw blurRad="38100" dist="38100" dir="2700000" algn="tl">
                    <a:srgbClr val="000000"/>
                  </a:outerShdw>
                </a:effectLst>
                <a:latin typeface="Arial" pitchFamily="34" charset="0"/>
                <a:cs typeface="Arial" pitchFamily="34" charset="0"/>
              </a:rPr>
              <a:t>musisz próbować</a:t>
            </a:r>
            <a:r>
              <a:rPr lang="pl-PL" altLang="pl-PL" sz="2100" dirty="0" smtClean="0">
                <a:latin typeface="Arial" pitchFamily="34" charset="0"/>
                <a:cs typeface="Arial" pitchFamily="34" charset="0"/>
              </a:rPr>
              <a:t>. Tym, którzy próbują zdarza im się wejść na odpowiedni szlak. Aby coś osiągnąć należy podjąć wysiłek. Ten wysiłek staje się jednak przyjemnością, tym większą im bardziej zbliża Cię do osiągnięcia celu. Obserwując działania rożnych ludzi - bliskich znajomych, ludzi z pierwszych stron gazet, czytając o wielkich tego świata można znaleźć wiele cech wspólnych odnoszących się do ich nastawienia, osobowości i strategii.  Dziś sama pomagam i wiem, że warto. Realizuję się i jestem szczęśliwa. Robię to co kocham i mam to co sama tworzę. Tylko szczęśliwe jednostki mogą stworzyć szczęśliwe społeczeństwo.</a:t>
            </a:r>
            <a:r>
              <a:rPr lang="pl-PL" altLang="pl-PL" sz="2100" dirty="0">
                <a:latin typeface="Arial" pitchFamily="34" charset="0"/>
                <a:cs typeface="Arial" pitchFamily="34" charset="0"/>
              </a:rPr>
              <a:t/>
            </a:r>
            <a:br>
              <a:rPr lang="pl-PL" altLang="pl-PL" sz="2100" dirty="0">
                <a:latin typeface="Arial" pitchFamily="34" charset="0"/>
                <a:cs typeface="Arial" pitchFamily="34" charset="0"/>
              </a:rPr>
            </a:br>
            <a:r>
              <a:rPr lang="pl-PL" altLang="pl-PL" sz="2100" dirty="0">
                <a:latin typeface="Arial" pitchFamily="34" charset="0"/>
                <a:cs typeface="Arial" pitchFamily="34" charset="0"/>
              </a:rPr>
              <a:t/>
            </a:r>
            <a:br>
              <a:rPr lang="pl-PL" altLang="pl-PL" sz="2100" dirty="0">
                <a:latin typeface="Arial" pitchFamily="34" charset="0"/>
                <a:cs typeface="Arial" pitchFamily="34" charset="0"/>
              </a:rPr>
            </a:br>
            <a:r>
              <a:rPr lang="pl-PL" altLang="pl-PL" sz="2800" b="1" dirty="0" smtClean="0">
                <a:effectLst>
                  <a:outerShdw blurRad="38100" dist="38100" dir="2700000" algn="tl">
                    <a:srgbClr val="FFFFFF"/>
                  </a:outerShdw>
                </a:effectLst>
                <a:latin typeface="Arial" pitchFamily="34" charset="0"/>
                <a:cs typeface="Arial" pitchFamily="34" charset="0"/>
              </a:rPr>
              <a:t>"Pozwól </a:t>
            </a:r>
            <a:r>
              <a:rPr lang="pl-PL" altLang="pl-PL" sz="2800" b="1" dirty="0">
                <a:effectLst>
                  <a:outerShdw blurRad="38100" dist="38100" dir="2700000" algn="tl">
                    <a:srgbClr val="FFFFFF"/>
                  </a:outerShdw>
                </a:effectLst>
                <a:latin typeface="Arial" pitchFamily="34" charset="0"/>
                <a:cs typeface="Arial" pitchFamily="34" charset="0"/>
              </a:rPr>
              <a:t>sercu prowadzić Cię..."</a:t>
            </a:r>
          </a:p>
        </p:txBody>
      </p:sp>
    </p:spTree>
    <p:extLst>
      <p:ext uri="{BB962C8B-B14F-4D97-AF65-F5344CB8AC3E}">
        <p14:creationId xmlns:p14="http://schemas.microsoft.com/office/powerpoint/2010/main" val="3200378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1171">
                                            <p:txEl>
                                              <p:pRg st="1" end="1"/>
                                            </p:txEl>
                                          </p:spTgt>
                                        </p:tgtEl>
                                        <p:attrNameLst>
                                          <p:attrName>style.visibility</p:attrName>
                                        </p:attrNameLst>
                                      </p:cBhvr>
                                      <p:to>
                                        <p:strVal val="visible"/>
                                      </p:to>
                                    </p:set>
                                    <p:anim calcmode="lin" valueType="num">
                                      <p:cBhvr>
                                        <p:cTn id="7" dur="1000" fill="hold"/>
                                        <p:tgtEl>
                                          <p:spTgt spid="39117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9117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91171">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91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additive="base">
                                        <p:cTn id="15" dur="500" fill="hold"/>
                                        <p:tgtEl>
                                          <p:spTgt spid="11266"/>
                                        </p:tgtEl>
                                        <p:attrNameLst>
                                          <p:attrName>ppt_x</p:attrName>
                                        </p:attrNameLst>
                                      </p:cBhvr>
                                      <p:tavLst>
                                        <p:tav tm="0">
                                          <p:val>
                                            <p:strVal val="#ppt_x"/>
                                          </p:val>
                                        </p:tav>
                                        <p:tav tm="100000">
                                          <p:val>
                                            <p:strVal val="#ppt_x"/>
                                          </p:val>
                                        </p:tav>
                                      </p:tavLst>
                                    </p:anim>
                                    <p:anim calcmode="lin" valueType="num">
                                      <p:cBhvr additive="base">
                                        <p:cTn id="1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391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sp>
        <p:nvSpPr>
          <p:cNvPr id="2" name="Symbol zastępczy zawartości 1"/>
          <p:cNvSpPr>
            <a:spLocks noGrp="1"/>
          </p:cNvSpPr>
          <p:nvPr>
            <p:ph idx="1"/>
          </p:nvPr>
        </p:nvSpPr>
        <p:spPr/>
        <p:txBody>
          <a:bodyPr/>
          <a:lstStyle/>
          <a:p>
            <a:endParaRPr lang="pl-PL"/>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92" t="41875" r="21523" b="12916"/>
          <a:stretch/>
        </p:blipFill>
        <p:spPr bwMode="auto">
          <a:xfrm>
            <a:off x="0" y="3729776"/>
            <a:ext cx="9144000" cy="293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670" t="36793" r="23493" b="11997"/>
          <a:stretch/>
        </p:blipFill>
        <p:spPr bwMode="auto">
          <a:xfrm>
            <a:off x="1394851" y="-16315"/>
            <a:ext cx="6354297" cy="374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06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539552" y="116632"/>
            <a:ext cx="8208912" cy="939800"/>
          </a:xfrm>
        </p:spPr>
        <p:txBody>
          <a:bodyPr rtlCol="0">
            <a:normAutofit fontScale="90000"/>
          </a:bodyPr>
          <a:lstStyle/>
          <a:p>
            <a:pPr eaLnBrk="1" fontAlgn="auto" hangingPunct="1">
              <a:spcAft>
                <a:spcPts val="0"/>
              </a:spcAft>
              <a:defRPr/>
            </a:pPr>
            <a:r>
              <a:rPr lang="pl-PL" altLang="pl-PL" sz="2800" b="1" dirty="0" smtClean="0">
                <a:solidFill>
                  <a:schemeClr val="tx1">
                    <a:lumMod val="85000"/>
                    <a:lumOff val="15000"/>
                  </a:schemeClr>
                </a:solidFill>
                <a:effectLst>
                  <a:outerShdw blurRad="38100" dist="38100" dir="2700000" algn="tl">
                    <a:srgbClr val="000000">
                      <a:alpha val="43137"/>
                    </a:srgbClr>
                  </a:outerShdw>
                </a:effectLst>
                <a:latin typeface="Algerian" pitchFamily="82" charset="0"/>
              </a:rPr>
              <a:t>POZNAJMY Podstawowe zasady zachowania </a:t>
            </a:r>
            <a:r>
              <a:rPr lang="pl-PL" altLang="pl-PL" sz="2800" b="1" dirty="0" err="1" smtClean="0">
                <a:solidFill>
                  <a:schemeClr val="tx1">
                    <a:lumMod val="85000"/>
                    <a:lumOff val="15000"/>
                  </a:schemeClr>
                </a:solidFill>
                <a:effectLst>
                  <a:outerShdw blurRad="38100" dist="38100" dir="2700000" algn="tl">
                    <a:srgbClr val="000000">
                      <a:alpha val="43137"/>
                    </a:srgbClr>
                  </a:outerShdw>
                </a:effectLst>
                <a:latin typeface="Algerian" pitchFamily="82" charset="0"/>
              </a:rPr>
              <a:t>sIĘ</a:t>
            </a:r>
            <a:endParaRPr lang="pl-PL" altLang="pl-PL" sz="2800" b="1" dirty="0" smtClean="0">
              <a:solidFill>
                <a:schemeClr val="tx1">
                  <a:lumMod val="85000"/>
                  <a:lumOff val="15000"/>
                </a:schemeClr>
              </a:solidFill>
              <a:effectLst>
                <a:outerShdw blurRad="38100" dist="38100" dir="2700000" algn="tl">
                  <a:srgbClr val="000000">
                    <a:alpha val="43137"/>
                  </a:srgbClr>
                </a:outerShdw>
              </a:effectLst>
              <a:latin typeface="Algerian" pitchFamily="82" charset="0"/>
            </a:endParaRPr>
          </a:p>
        </p:txBody>
      </p:sp>
      <p:sp>
        <p:nvSpPr>
          <p:cNvPr id="17411" name="Symbol zastępczy zawartości 2"/>
          <p:cNvSpPr>
            <a:spLocks noGrp="1"/>
          </p:cNvSpPr>
          <p:nvPr>
            <p:ph idx="1"/>
          </p:nvPr>
        </p:nvSpPr>
        <p:spPr>
          <a:xfrm>
            <a:off x="467544" y="1196752"/>
            <a:ext cx="8208912" cy="5328592"/>
          </a:xfrm>
        </p:spPr>
        <p:txBody>
          <a:bodyPr/>
          <a:lstStyle/>
          <a:p>
            <a:pPr algn="just" eaLnBrk="1" hangingPunct="1">
              <a:buFontTx/>
              <a:buNone/>
            </a:pPr>
            <a:r>
              <a:rPr lang="pl-PL" altLang="pl-PL" sz="1600" b="1" u="sng" dirty="0" smtClean="0">
                <a:solidFill>
                  <a:schemeClr val="tx1">
                    <a:lumMod val="85000"/>
                    <a:lumOff val="15000"/>
                  </a:schemeClr>
                </a:solidFill>
                <a:latin typeface="Arial" pitchFamily="34" charset="0"/>
                <a:cs typeface="Arial" pitchFamily="34" charset="0"/>
              </a:rPr>
              <a:t>Stawiaj osobę na pierwszym miejscu</a:t>
            </a: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Zwracaj się bezpośrednio do tej osoby, nie mów o niej w osobie trzeciej, np. zwracając się do opiekuna z pytaniem "Czego on się napije?", zapytaj wprost "Czego się napijesz?".</a:t>
            </a: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Unikaj określeń "upośledzony", "kaleka„, „nieuk”, „gamoń”. Nie używaj określenia "głuchy" tylko "niesłyszący" albo "niedosłyszący". Podobnie - "niewidomy" lub "niedowidzący" zamiast "ślepy".</a:t>
            </a:r>
          </a:p>
          <a:p>
            <a:pPr algn="just" eaLnBrk="1" hangingPunct="1">
              <a:buFontTx/>
              <a:buNone/>
            </a:pPr>
            <a:r>
              <a:rPr lang="pl-PL" altLang="pl-PL" sz="1600" b="1" u="sng" dirty="0" smtClean="0">
                <a:solidFill>
                  <a:schemeClr val="tx1">
                    <a:lumMod val="85000"/>
                    <a:lumOff val="15000"/>
                  </a:schemeClr>
                </a:solidFill>
                <a:latin typeface="Arial" pitchFamily="34" charset="0"/>
                <a:cs typeface="Arial" pitchFamily="34" charset="0"/>
              </a:rPr>
              <a:t>Zanim pomożesz - zapytaj</a:t>
            </a:r>
            <a:endParaRPr lang="pl-PL" altLang="pl-PL" sz="1600" u="sng" dirty="0" smtClean="0">
              <a:solidFill>
                <a:schemeClr val="tx1">
                  <a:lumMod val="85000"/>
                  <a:lumOff val="15000"/>
                </a:schemeClr>
              </a:solidFill>
              <a:latin typeface="Arial" pitchFamily="34" charset="0"/>
              <a:cs typeface="Arial" pitchFamily="34" charset="0"/>
            </a:endParaRP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Nie próbuj wyręczać osoby i na siłę jej uszczęśliwiać. Jeśli taka osoba potrzebuje pomocy, poprosi Cię o nią. Jeśli chcesz wyjść z inicjatywą - najpierw zapytaj czy i jak możesz pomóc, zanim przystąpisz do konkretnego działania.</a:t>
            </a:r>
          </a:p>
          <a:p>
            <a:pPr algn="just" eaLnBrk="1" hangingPunct="1">
              <a:buFontTx/>
              <a:buNone/>
            </a:pPr>
            <a:r>
              <a:rPr lang="pl-PL" altLang="pl-PL" sz="1600" b="1" u="sng" dirty="0" smtClean="0">
                <a:solidFill>
                  <a:schemeClr val="tx1">
                    <a:lumMod val="85000"/>
                    <a:lumOff val="15000"/>
                  </a:schemeClr>
                </a:solidFill>
                <a:latin typeface="Arial" pitchFamily="34" charset="0"/>
                <a:cs typeface="Arial" pitchFamily="34" charset="0"/>
              </a:rPr>
              <a:t>Bądź taktowny inicjując kontakt fizyczny</a:t>
            </a: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Traktuj z szacunkiem przestrzeń osoby. Nie dotykaj jej, nie opieraj się na niej. Nie łap z zaskoczenia ręki np. osoby niewidomej, ani nie dotykaj jej laski lub psa przewodnika.</a:t>
            </a:r>
          </a:p>
          <a:p>
            <a:pPr algn="just" eaLnBrk="1" hangingPunct="1">
              <a:buFontTx/>
              <a:buNone/>
            </a:pPr>
            <a:r>
              <a:rPr lang="pl-PL" altLang="pl-PL" sz="1600" b="1" u="sng" dirty="0" smtClean="0">
                <a:solidFill>
                  <a:schemeClr val="tx1">
                    <a:lumMod val="85000"/>
                    <a:lumOff val="15000"/>
                  </a:schemeClr>
                </a:solidFill>
                <a:latin typeface="Arial" pitchFamily="34" charset="0"/>
                <a:cs typeface="Arial" pitchFamily="34" charset="0"/>
              </a:rPr>
              <a:t>Pomyśl zanim coś powiesz</a:t>
            </a:r>
            <a:endParaRPr lang="pl-PL" altLang="pl-PL" sz="1600" u="sng" dirty="0" smtClean="0">
              <a:solidFill>
                <a:schemeClr val="tx1">
                  <a:lumMod val="85000"/>
                  <a:lumOff val="15000"/>
                </a:schemeClr>
              </a:solidFill>
              <a:latin typeface="Arial" pitchFamily="34" charset="0"/>
              <a:cs typeface="Arial" pitchFamily="34" charset="0"/>
            </a:endParaRP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Zwracaj się bezpośrednio do tej osoby, uśmiechnij się, nawiąż kontakt wzrokowy. Nie wypytuj o przyczyny. To prywatna sprawa tej osoby i jeśli sama nie zacznie tego tematu, nie drąż go. Wiele osób  nie ma jednak nic przeciwko naturalnej ciekawości dzieci i nie krępują się odpowiadać na zadawane przez nich pytania. </a:t>
            </a:r>
          </a:p>
          <a:p>
            <a:pPr algn="just" eaLnBrk="1" hangingPunct="1">
              <a:buFontTx/>
              <a:buNone/>
            </a:pPr>
            <a:r>
              <a:rPr lang="pl-PL" altLang="pl-PL" sz="1600" b="1" u="sng" dirty="0" smtClean="0">
                <a:solidFill>
                  <a:schemeClr val="tx1">
                    <a:lumMod val="85000"/>
                    <a:lumOff val="15000"/>
                  </a:schemeClr>
                </a:solidFill>
                <a:latin typeface="Arial" pitchFamily="34" charset="0"/>
                <a:cs typeface="Arial" pitchFamily="34" charset="0"/>
              </a:rPr>
              <a:t>Nie rób z góry żadnych założeń</a:t>
            </a:r>
            <a:endParaRPr lang="pl-PL" altLang="pl-PL" sz="1600" u="sng" dirty="0" smtClean="0">
              <a:solidFill>
                <a:schemeClr val="tx1">
                  <a:lumMod val="85000"/>
                  <a:lumOff val="15000"/>
                </a:schemeClr>
              </a:solidFill>
              <a:latin typeface="Arial" pitchFamily="34" charset="0"/>
              <a:cs typeface="Arial" pitchFamily="34" charset="0"/>
            </a:endParaRPr>
          </a:p>
          <a:p>
            <a:pPr algn="just" eaLnBrk="1" hangingPunct="1">
              <a:buFont typeface="Wingdings" pitchFamily="2" charset="2"/>
              <a:buChar char="Ø"/>
            </a:pPr>
            <a:r>
              <a:rPr lang="pl-PL" altLang="pl-PL" sz="1400" dirty="0" smtClean="0">
                <a:solidFill>
                  <a:schemeClr val="tx1">
                    <a:lumMod val="85000"/>
                    <a:lumOff val="15000"/>
                  </a:schemeClr>
                </a:solidFill>
                <a:latin typeface="Arial" pitchFamily="34" charset="0"/>
                <a:cs typeface="Arial" pitchFamily="34" charset="0"/>
              </a:rPr>
              <a:t>Nie oceniaj z góry co osoba może robić, a czego nie. Nie wykluczaj jej z góry z jakiegoś działania na podstawie przyjętych przez siebie założeń. To może być krzywdzące i powodować u takiej osoby poczucie alienacji.</a:t>
            </a:r>
          </a:p>
          <a:p>
            <a:pPr algn="just" eaLnBrk="1" hangingPunct="1"/>
            <a:endParaRPr lang="pl-PL" altLang="pl-PL" sz="1400" dirty="0" smtClean="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2244661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additive="base">
                                        <p:cTn id="19"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additive="base">
                                        <p:cTn id="2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anim calcmode="lin" valueType="num">
                                      <p:cBhvr additive="base">
                                        <p:cTn id="3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5" end="5"/>
                                            </p:txEl>
                                          </p:spTgt>
                                        </p:tgtEl>
                                        <p:attrNameLst>
                                          <p:attrName>style.visibility</p:attrName>
                                        </p:attrNameLst>
                                      </p:cBhvr>
                                      <p:to>
                                        <p:strVal val="visible"/>
                                      </p:to>
                                    </p:set>
                                    <p:anim calcmode="lin" valueType="num">
                                      <p:cBhvr additive="base">
                                        <p:cTn id="4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 calcmode="lin" valueType="num">
                                      <p:cBhvr additive="base">
                                        <p:cTn id="4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11">
                                            <p:txEl>
                                              <p:pRg st="7" end="7"/>
                                            </p:txEl>
                                          </p:spTgt>
                                        </p:tgtEl>
                                        <p:attrNameLst>
                                          <p:attrName>style.visibility</p:attrName>
                                        </p:attrNameLst>
                                      </p:cBhvr>
                                      <p:to>
                                        <p:strVal val="visible"/>
                                      </p:to>
                                    </p:set>
                                    <p:anim calcmode="lin" valueType="num">
                                      <p:cBhvr additive="base">
                                        <p:cTn id="55"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11">
                                            <p:txEl>
                                              <p:pRg st="8" end="8"/>
                                            </p:txEl>
                                          </p:spTgt>
                                        </p:tgtEl>
                                        <p:attrNameLst>
                                          <p:attrName>style.visibility</p:attrName>
                                        </p:attrNameLst>
                                      </p:cBhvr>
                                      <p:to>
                                        <p:strVal val="visible"/>
                                      </p:to>
                                    </p:set>
                                    <p:anim calcmode="lin" valueType="num">
                                      <p:cBhvr additive="base">
                                        <p:cTn id="61"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11">
                                            <p:txEl>
                                              <p:pRg st="9" end="9"/>
                                            </p:txEl>
                                          </p:spTgt>
                                        </p:tgtEl>
                                        <p:attrNameLst>
                                          <p:attrName>style.visibility</p:attrName>
                                        </p:attrNameLst>
                                      </p:cBhvr>
                                      <p:to>
                                        <p:strVal val="visible"/>
                                      </p:to>
                                    </p:set>
                                    <p:anim calcmode="lin" valueType="num">
                                      <p:cBhvr additive="base">
                                        <p:cTn id="67"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4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411">
                                            <p:txEl>
                                              <p:pRg st="10" end="10"/>
                                            </p:txEl>
                                          </p:spTgt>
                                        </p:tgtEl>
                                        <p:attrNameLst>
                                          <p:attrName>style.visibility</p:attrName>
                                        </p:attrNameLst>
                                      </p:cBhvr>
                                      <p:to>
                                        <p:strVal val="visible"/>
                                      </p:to>
                                    </p:set>
                                    <p:anim calcmode="lin" valueType="num">
                                      <p:cBhvr additive="base">
                                        <p:cTn id="73"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539552" y="548680"/>
            <a:ext cx="8208912" cy="432049"/>
          </a:xfrm>
        </p:spPr>
        <p:txBody>
          <a:bodyPr>
            <a:normAutofit fontScale="90000"/>
          </a:bodyPr>
          <a:lstStyle/>
          <a:p>
            <a:pPr algn="ctr" eaLnBrk="1" hangingPunct="1">
              <a:defRPr/>
            </a:pPr>
            <a:r>
              <a:rPr lang="pl-PL" altLang="pl-PL" b="1" dirty="0" smtClean="0">
                <a:solidFill>
                  <a:schemeClr val="tx1">
                    <a:lumMod val="85000"/>
                    <a:lumOff val="15000"/>
                  </a:schemeClr>
                </a:solidFill>
                <a:effectLst>
                  <a:outerShdw blurRad="38100" dist="38100" dir="2700000" algn="tl">
                    <a:srgbClr val="000000">
                      <a:alpha val="43137"/>
                    </a:srgbClr>
                  </a:outerShdw>
                </a:effectLst>
                <a:latin typeface="Algerian" pitchFamily="82" charset="0"/>
                <a:cs typeface="Times New Roman" pitchFamily="18" charset="0"/>
              </a:rPr>
              <a:t>PRZEWIDYWANE REZULTATY</a:t>
            </a:r>
          </a:p>
        </p:txBody>
      </p:sp>
      <p:sp>
        <p:nvSpPr>
          <p:cNvPr id="23555" name="Symbol zastępczy zawartości 2"/>
          <p:cNvSpPr>
            <a:spLocks noGrp="1"/>
          </p:cNvSpPr>
          <p:nvPr>
            <p:ph idx="1"/>
          </p:nvPr>
        </p:nvSpPr>
        <p:spPr>
          <a:xfrm>
            <a:off x="467544" y="836613"/>
            <a:ext cx="8280920" cy="5760739"/>
          </a:xfrm>
        </p:spPr>
        <p:txBody>
          <a:bodyPr/>
          <a:lstStyle/>
          <a:p>
            <a:pPr algn="ctr" eaLnBrk="1" hangingPunct="1">
              <a:buFont typeface="Wingdings" pitchFamily="2" charset="2"/>
              <a:buChar char="Ø"/>
            </a:pPr>
            <a:endParaRPr lang="pl-PL" altLang="pl-PL" sz="1800" dirty="0" smtClean="0">
              <a:solidFill>
                <a:schemeClr val="tx1">
                  <a:lumMod val="85000"/>
                  <a:lumOff val="15000"/>
                </a:schemeClr>
              </a:solidFill>
              <a:latin typeface="Arial" pitchFamily="34" charset="0"/>
              <a:cs typeface="Arial" pitchFamily="34" charset="0"/>
            </a:endParaRP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Zintegrowanie </a:t>
            </a:r>
            <a:r>
              <a:rPr lang="pl-PL" altLang="pl-PL" sz="1800" dirty="0" smtClean="0">
                <a:solidFill>
                  <a:schemeClr val="tx1">
                    <a:lumMod val="85000"/>
                    <a:lumOff val="15000"/>
                  </a:schemeClr>
                </a:solidFill>
                <a:latin typeface="Arial" pitchFamily="34" charset="0"/>
                <a:cs typeface="Arial" pitchFamily="34" charset="0"/>
              </a:rPr>
              <a:t>osób, </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Przełamanie bariery lęku u wolontariuszy przed np. osobami niepełnosprawnymi (zmniejszenie napięć emocjonalnych i lęków związanych z obcowaniem z osobami niepełnosprawnymi),</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Postrzeganie społeczeństwa całościowo, a nie tylko przez trudności jakie posiada, </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Poprawa kondycji psychicznej,</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Ciekawe spędzenie czasu,  </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Nawiązanie nowych znajomości,</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Zmiana w mentalności społecznej, </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Otwarcie na wspólne działania przedstawicieli społeczności osób pełnosprawnych i niepełnosprawnych,</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Rozwój tolerancji,</a:t>
            </a:r>
          </a:p>
          <a:p>
            <a:pPr algn="ctr" eaLnBrk="1" hangingPunct="1">
              <a:buFont typeface="Wingdings" pitchFamily="2" charset="2"/>
              <a:buChar char="Ø"/>
            </a:pPr>
            <a:r>
              <a:rPr lang="pl-PL" altLang="pl-PL" sz="1800" dirty="0" smtClean="0">
                <a:solidFill>
                  <a:schemeClr val="tx1">
                    <a:lumMod val="85000"/>
                    <a:lumOff val="15000"/>
                  </a:schemeClr>
                </a:solidFill>
                <a:latin typeface="Arial" pitchFamily="34" charset="0"/>
                <a:cs typeface="Arial" pitchFamily="34" charset="0"/>
              </a:rPr>
              <a:t>Zdobycie wiedzy i potrzebnych informacji dotyczących funkcjonowania osób z określonymi niepełnosprawnościami/ trudnościami/ niedomaganiami/ problemami występującymi wśród społeczności oraz konkretne wskazówki jak pracować z tymi osobami.</a:t>
            </a:r>
          </a:p>
        </p:txBody>
      </p:sp>
    </p:spTree>
    <p:extLst>
      <p:ext uri="{BB962C8B-B14F-4D97-AF65-F5344CB8AC3E}">
        <p14:creationId xmlns:p14="http://schemas.microsoft.com/office/powerpoint/2010/main" val="2935743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 calcmode="lin" valueType="num">
                                      <p:cBhvr additive="base">
                                        <p:cTn id="55"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5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555">
                                            <p:txEl>
                                              <p:pRg st="9" end="9"/>
                                            </p:txEl>
                                          </p:spTgt>
                                        </p:tgtEl>
                                        <p:attrNameLst>
                                          <p:attrName>style.visibility</p:attrName>
                                        </p:attrNameLst>
                                      </p:cBhvr>
                                      <p:to>
                                        <p:strVal val="visible"/>
                                      </p:to>
                                    </p:set>
                                    <p:anim calcmode="lin" valueType="num">
                                      <p:cBhvr additive="base">
                                        <p:cTn id="61"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5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555">
                                            <p:txEl>
                                              <p:pRg st="10" end="10"/>
                                            </p:txEl>
                                          </p:spTgt>
                                        </p:tgtEl>
                                        <p:attrNameLst>
                                          <p:attrName>style.visibility</p:attrName>
                                        </p:attrNameLst>
                                      </p:cBhvr>
                                      <p:to>
                                        <p:strVal val="visible"/>
                                      </p:to>
                                    </p:set>
                                    <p:anim calcmode="lin" valueType="num">
                                      <p:cBhvr additive="base">
                                        <p:cTn id="67"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a:lstStyle/>
          <a:p>
            <a:endParaRPr lang="pl-PL" smtClean="0"/>
          </a:p>
        </p:txBody>
      </p:sp>
      <p:pic>
        <p:nvPicPr>
          <p:cNvPr id="2150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3429000"/>
            <a:ext cx="2776538" cy="3054350"/>
          </a:xfrm>
          <a:noFill/>
        </p:spPr>
      </p:pic>
      <p:sp>
        <p:nvSpPr>
          <p:cNvPr id="21507" name="Text Box 4"/>
          <p:cNvSpPr txBox="1">
            <a:spLocks noChangeArrowheads="1"/>
          </p:cNvSpPr>
          <p:nvPr/>
        </p:nvSpPr>
        <p:spPr bwMode="auto">
          <a:xfrm>
            <a:off x="467544" y="404665"/>
            <a:ext cx="820891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pl-PL" sz="2400" b="1" dirty="0">
                <a:cs typeface="Arial" pitchFamily="34" charset="0"/>
              </a:rPr>
              <a:t>"Jeżeli biedni musieli umierać z głodu, to nie znaczy, że Bóg się o nich nie troszczył. Znaczy to natomiast, że ty i ja niczego im nie daliśmy, nie staliśmy się narzędziami miłości w ręku Boga, by dawać im chleb i ubranie. Znaczy to też, że nie rozpoznaliśmy Chrystusa, który ponownie przyszedł w nędznym przebraniu człowieka ubogiego, bezdomnego, osieroconego dziecka".</a:t>
            </a:r>
            <a:br>
              <a:rPr lang="pl-PL" sz="2400" b="1" dirty="0">
                <a:cs typeface="Arial" pitchFamily="34" charset="0"/>
              </a:rPr>
            </a:br>
            <a:endParaRPr lang="pl-PL" sz="2400" b="1" dirty="0">
              <a:cs typeface="Arial" pitchFamily="34" charset="0"/>
            </a:endParaRPr>
          </a:p>
          <a:p>
            <a:pPr algn="ctr" eaLnBrk="1" hangingPunct="1"/>
            <a:r>
              <a:rPr lang="pl-PL" sz="2400" b="1" dirty="0">
                <a:cs typeface="Arial" pitchFamily="34" charset="0"/>
              </a:rPr>
              <a:t>                                      </a:t>
            </a:r>
            <a:r>
              <a:rPr lang="pl-PL" sz="2400" b="1" i="1" dirty="0">
                <a:cs typeface="Arial" pitchFamily="34" charset="0"/>
              </a:rPr>
              <a:t>bł. Matka Teresa z Kalkuty</a:t>
            </a:r>
            <a:endParaRPr lang="pl-PL" sz="2400" b="1" dirty="0">
              <a:cs typeface="Arial" pitchFamily="34" charset="0"/>
            </a:endParaRPr>
          </a:p>
        </p:txBody>
      </p:sp>
    </p:spTree>
    <p:extLst>
      <p:ext uri="{BB962C8B-B14F-4D97-AF65-F5344CB8AC3E}">
        <p14:creationId xmlns:p14="http://schemas.microsoft.com/office/powerpoint/2010/main" val="28413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3"/>
          <p:cNvSpPr>
            <a:spLocks noChangeArrowheads="1"/>
          </p:cNvSpPr>
          <p:nvPr/>
        </p:nvSpPr>
        <p:spPr bwMode="auto">
          <a:xfrm>
            <a:off x="1979712" y="1484313"/>
            <a:ext cx="590465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pl-PL" altLang="zh-CN" sz="6000" b="1" dirty="0">
              <a:ea typeface="HG明朝E"/>
              <a:cs typeface="Arial" pitchFamily="34" charset="0"/>
              <a:sym typeface="HG明朝E"/>
            </a:endParaRPr>
          </a:p>
          <a:p>
            <a:pPr algn="ctr"/>
            <a:r>
              <a:rPr lang="pl-PL" altLang="zh-CN" sz="6000" b="1" dirty="0" smtClean="0">
                <a:ea typeface="HG明朝E"/>
                <a:cs typeface="Arial" pitchFamily="34" charset="0"/>
                <a:sym typeface="HG明朝E"/>
              </a:rPr>
              <a:t>BĄDŹ Z NAMI, </a:t>
            </a:r>
            <a:endParaRPr lang="pl-PL" altLang="zh-CN" sz="6000" b="1" dirty="0">
              <a:ea typeface="HG明朝E"/>
              <a:cs typeface="Arial" pitchFamily="34" charset="0"/>
              <a:sym typeface="HG明朝E"/>
            </a:endParaRPr>
          </a:p>
          <a:p>
            <a:pPr algn="ctr"/>
            <a:r>
              <a:rPr lang="pl-PL" altLang="zh-CN" sz="6000" b="1" dirty="0">
                <a:ea typeface="HG明朝E"/>
                <a:cs typeface="Arial" pitchFamily="34" charset="0"/>
                <a:sym typeface="HG明朝E"/>
              </a:rPr>
              <a:t>zmieniaj siebie </a:t>
            </a:r>
          </a:p>
          <a:p>
            <a:pPr algn="ctr"/>
            <a:r>
              <a:rPr lang="pl-PL" altLang="zh-CN" sz="6000" b="1" dirty="0">
                <a:ea typeface="HG明朝E"/>
                <a:cs typeface="Arial" pitchFamily="34" charset="0"/>
                <a:sym typeface="HG明朝E"/>
              </a:rPr>
              <a:t>i świat!!!</a:t>
            </a:r>
          </a:p>
        </p:txBody>
      </p:sp>
      <p:pic>
        <p:nvPicPr>
          <p:cNvPr id="4099" name="Picture 2" descr="D:\wolontariat\woool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7987">
            <a:off x="368300" y="317500"/>
            <a:ext cx="25669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4100" name="Picture 3" descr="D:\wolontariat\wwwwwo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760">
            <a:off x="6413500" y="4730026"/>
            <a:ext cx="23971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extLst>
      <p:ext uri="{BB962C8B-B14F-4D97-AF65-F5344CB8AC3E}">
        <p14:creationId xmlns:p14="http://schemas.microsoft.com/office/powerpoint/2010/main" val="1929453960"/>
      </p:ext>
    </p:extLst>
  </p:cSld>
  <p:clrMapOvr>
    <a:masterClrMapping/>
  </p:clrMapOvr>
  <p:transition spd="slow" advTm="6601">
    <p:dissolv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p:cBhvr>
                                        <p:cTn id="10" dur="1000"/>
                                        <p:tgtEl>
                                          <p:spTgt spid="40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1000" fill="hold"/>
                                        <p:tgtEl>
                                          <p:spTgt spid="4100"/>
                                        </p:tgtEl>
                                        <p:attrNameLst>
                                          <p:attrName>ppt_w</p:attrName>
                                        </p:attrNameLst>
                                      </p:cBhvr>
                                      <p:tavLst>
                                        <p:tav tm="0">
                                          <p:val>
                                            <p:fltVal val="0"/>
                                          </p:val>
                                        </p:tav>
                                        <p:tav tm="100000">
                                          <p:val>
                                            <p:strVal val="#ppt_w"/>
                                          </p:val>
                                        </p:tav>
                                      </p:tavLst>
                                    </p:anim>
                                    <p:anim calcmode="lin" valueType="num">
                                      <p:cBhvr>
                                        <p:cTn id="16" dur="1000" fill="hold"/>
                                        <p:tgtEl>
                                          <p:spTgt spid="4100"/>
                                        </p:tgtEl>
                                        <p:attrNameLst>
                                          <p:attrName>ppt_h</p:attrName>
                                        </p:attrNameLst>
                                      </p:cBhvr>
                                      <p:tavLst>
                                        <p:tav tm="0">
                                          <p:val>
                                            <p:fltVal val="0"/>
                                          </p:val>
                                        </p:tav>
                                        <p:tav tm="100000">
                                          <p:val>
                                            <p:strVal val="#ppt_h"/>
                                          </p:val>
                                        </p:tav>
                                      </p:tavLst>
                                    </p:anim>
                                    <p:anim calcmode="lin" valueType="num">
                                      <p:cBhvr>
                                        <p:cTn id="17" dur="1000" fill="hold"/>
                                        <p:tgtEl>
                                          <p:spTgt spid="4100"/>
                                        </p:tgtEl>
                                        <p:attrNameLst>
                                          <p:attrName>style.rotation</p:attrName>
                                        </p:attrNameLst>
                                      </p:cBhvr>
                                      <p:tavLst>
                                        <p:tav tm="0">
                                          <p:val>
                                            <p:fltVal val="90"/>
                                          </p:val>
                                        </p:tav>
                                        <p:tav tm="100000">
                                          <p:val>
                                            <p:fltVal val="0"/>
                                          </p:val>
                                        </p:tav>
                                      </p:tavLst>
                                    </p:anim>
                                    <p:animEffect>
                                      <p:cBhvr>
                                        <p:cTn id="18"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84312"/>
          </a:xfrm>
        </p:spPr>
        <p:txBody>
          <a:bodyPr>
            <a:normAutofit fontScale="90000"/>
          </a:bodyPr>
          <a:lstStyle/>
          <a:p>
            <a:pPr algn="ctr"/>
            <a:r>
              <a:rPr lang="pl-PL" b="1" dirty="0" smtClean="0">
                <a:solidFill>
                  <a:schemeClr val="tx1">
                    <a:lumMod val="85000"/>
                    <a:lumOff val="15000"/>
                  </a:schemeClr>
                </a:solidFill>
                <a:effectLst>
                  <a:outerShdw blurRad="38100" dist="38100" dir="2700000" algn="tl">
                    <a:srgbClr val="000000">
                      <a:alpha val="43137"/>
                    </a:srgbClr>
                  </a:outerShdw>
                </a:effectLst>
              </a:rPr>
              <a:t>Sławni Niepełnosprawni</a:t>
            </a:r>
            <a:endParaRPr lang="pl-PL" b="1" dirty="0">
              <a:solidFill>
                <a:schemeClr val="tx1">
                  <a:lumMod val="85000"/>
                  <a:lumOff val="1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15" t="30000" r="27496" b="27292"/>
          <a:stretch/>
        </p:blipFill>
        <p:spPr bwMode="auto">
          <a:xfrm>
            <a:off x="827584" y="1484784"/>
            <a:ext cx="770485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79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6" t="27917" r="27731" b="16250"/>
          <a:stretch/>
        </p:blipFill>
        <p:spPr bwMode="auto">
          <a:xfrm>
            <a:off x="323527" y="260648"/>
            <a:ext cx="889567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7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48" t="23333" r="28316" b="22083"/>
          <a:stretch/>
        </p:blipFill>
        <p:spPr bwMode="auto">
          <a:xfrm>
            <a:off x="240292" y="188640"/>
            <a:ext cx="890370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4167" r="27262" b="17500"/>
          <a:stretch/>
        </p:blipFill>
        <p:spPr bwMode="auto">
          <a:xfrm>
            <a:off x="395536" y="134147"/>
            <a:ext cx="8375104" cy="633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251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3" t="40417" r="22343" b="12701"/>
          <a:stretch/>
        </p:blipFill>
        <p:spPr bwMode="auto">
          <a:xfrm>
            <a:off x="467544" y="1050105"/>
            <a:ext cx="820891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073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tx1">
                    <a:lumMod val="85000"/>
                    <a:lumOff val="15000"/>
                  </a:schemeClr>
                </a:solidFill>
                <a:effectLst>
                  <a:outerShdw blurRad="38100" dist="38100" dir="2700000" algn="tl">
                    <a:srgbClr val="000000">
                      <a:alpha val="43137"/>
                    </a:srgbClr>
                  </a:outerShdw>
                </a:effectLst>
              </a:rPr>
              <a:t>A to MY:</a:t>
            </a:r>
            <a:endParaRPr lang="pl-PL" b="1" dirty="0">
              <a:solidFill>
                <a:schemeClr val="tx1">
                  <a:lumMod val="85000"/>
                  <a:lumOff val="15000"/>
                </a:schemeClr>
              </a:solidFill>
              <a:effectLst>
                <a:outerShdw blurRad="38100" dist="38100" dir="2700000" algn="tl">
                  <a:srgbClr val="000000">
                    <a:alpha val="43137"/>
                  </a:srgbClr>
                </a:outerShdw>
              </a:effectLst>
            </a:endParaRPr>
          </a:p>
        </p:txBody>
      </p:sp>
      <p:pic>
        <p:nvPicPr>
          <p:cNvPr id="1026" name="Picture 2" descr="C:\Users\Piotr\Downloads\316407976_522510999594254_138217317821720691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40768"/>
            <a:ext cx="3245830" cy="48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2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074" name="Picture 2" descr="C:\Users\Piotr\Downloads\316739782_1044967260233386_25393611436508146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885" y="836712"/>
            <a:ext cx="6549939" cy="479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descr="C:\Users\Piotr\Downloads\316685951_666367801636888_696725297039976095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7983283" cy="598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8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descr="C:\Users\Piotr\Downloads\316710135_903454857274924_787563266364031805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569" y="0"/>
            <a:ext cx="5050640" cy="656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7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119329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7385"/>
          </a:xfrm>
          <a:prstGeom prst="rect">
            <a:avLst/>
          </a:prstGeom>
        </p:spPr>
      </p:pic>
    </p:spTree>
    <p:extLst>
      <p:ext uri="{BB962C8B-B14F-4D97-AF65-F5344CB8AC3E}">
        <p14:creationId xmlns:p14="http://schemas.microsoft.com/office/powerpoint/2010/main" val="195344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2656"/>
            <a:ext cx="9144000" cy="6096000"/>
          </a:xfrm>
          <a:prstGeom prst="rect">
            <a:avLst/>
          </a:prstGeom>
        </p:spPr>
      </p:pic>
    </p:spTree>
    <p:extLst>
      <p:ext uri="{BB962C8B-B14F-4D97-AF65-F5344CB8AC3E}">
        <p14:creationId xmlns:p14="http://schemas.microsoft.com/office/powerpoint/2010/main" val="319082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0"/>
            <a:ext cx="9144000" cy="6858000"/>
          </a:xfrm>
          <a:prstGeom prst="rect">
            <a:avLst/>
          </a:prstGeom>
        </p:spPr>
      </p:pic>
    </p:spTree>
    <p:extLst>
      <p:ext uri="{BB962C8B-B14F-4D97-AF65-F5344CB8AC3E}">
        <p14:creationId xmlns:p14="http://schemas.microsoft.com/office/powerpoint/2010/main" val="1807111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0"/>
            <a:ext cx="5143500" cy="6858000"/>
          </a:xfrm>
          <a:prstGeom prst="rect">
            <a:avLst/>
          </a:prstGeom>
        </p:spPr>
      </p:pic>
    </p:spTree>
    <p:extLst>
      <p:ext uri="{BB962C8B-B14F-4D97-AF65-F5344CB8AC3E}">
        <p14:creationId xmlns:p14="http://schemas.microsoft.com/office/powerpoint/2010/main" val="112031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87804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endParaRPr lang="pl-PL" smtClean="0"/>
          </a:p>
        </p:txBody>
      </p:sp>
      <p:sp>
        <p:nvSpPr>
          <p:cNvPr id="3" name="Prostokąt 2"/>
          <p:cNvSpPr/>
          <p:nvPr/>
        </p:nvSpPr>
        <p:spPr>
          <a:xfrm>
            <a:off x="395536" y="2348880"/>
            <a:ext cx="8352928" cy="3908762"/>
          </a:xfrm>
          <a:prstGeom prst="rect">
            <a:avLst/>
          </a:prstGeom>
        </p:spPr>
        <p:txBody>
          <a:bodyPr wrap="square">
            <a:spAutoFit/>
          </a:bodyPr>
          <a:lstStyle/>
          <a:p>
            <a:pPr algn="ctr">
              <a:defRPr/>
            </a:pPr>
            <a:r>
              <a:rPr lang="pl-PL" sz="4400" b="1" dirty="0">
                <a:effectLst>
                  <a:outerShdw blurRad="38100" dist="38100" dir="2700000" algn="tl">
                    <a:srgbClr val="000000">
                      <a:alpha val="43137"/>
                    </a:srgbClr>
                  </a:outerShdw>
                </a:effectLst>
                <a:sym typeface="Wingdings" pitchFamily="2" charset="2"/>
              </a:rPr>
              <a:t>“Ludzie obierają różne drogi szukając spełnienia </a:t>
            </a:r>
            <a:endParaRPr lang="pl-PL" sz="4400" b="1" dirty="0">
              <a:effectLst>
                <a:outerShdw blurRad="38100" dist="38100" dir="2700000" algn="tl">
                  <a:srgbClr val="000000">
                    <a:alpha val="43137"/>
                  </a:srgbClr>
                </a:outerShdw>
              </a:effectLst>
              <a:sym typeface="Wingdings" pitchFamily="2" charset="2"/>
            </a:endParaRPr>
          </a:p>
          <a:p>
            <a:pPr algn="ctr">
              <a:defRPr/>
            </a:pPr>
            <a:r>
              <a:rPr lang="pl-PL" sz="4400" b="1" dirty="0" smtClean="0">
                <a:effectLst>
                  <a:outerShdw blurRad="38100" dist="38100" dir="2700000" algn="tl">
                    <a:srgbClr val="000000">
                      <a:alpha val="43137"/>
                    </a:srgbClr>
                  </a:outerShdw>
                </a:effectLst>
                <a:sym typeface="Wingdings" pitchFamily="2" charset="2"/>
              </a:rPr>
              <a:t>i </a:t>
            </a:r>
            <a:r>
              <a:rPr lang="pl-PL" sz="4400" b="1" dirty="0">
                <a:effectLst>
                  <a:outerShdw blurRad="38100" dist="38100" dir="2700000" algn="tl">
                    <a:srgbClr val="000000">
                      <a:alpha val="43137"/>
                    </a:srgbClr>
                  </a:outerShdw>
                </a:effectLst>
                <a:sym typeface="Wingdings" pitchFamily="2" charset="2"/>
              </a:rPr>
              <a:t>szczęścia. Fakt, że nie idą Twoją drogą, nie oznacza, że się zgubili.”</a:t>
            </a:r>
          </a:p>
          <a:p>
            <a:pPr>
              <a:defRPr/>
            </a:pPr>
            <a:r>
              <a:rPr lang="pl-PL" sz="2800" b="1" i="1" dirty="0" smtClean="0">
                <a:effectLst>
                  <a:outerShdw blurRad="38100" dist="38100" dir="2700000" algn="tl">
                    <a:srgbClr val="000000">
                      <a:alpha val="43137"/>
                    </a:srgbClr>
                  </a:outerShdw>
                </a:effectLst>
                <a:sym typeface="Wingdings" pitchFamily="2" charset="2"/>
              </a:rPr>
              <a:t>H</a:t>
            </a:r>
            <a:r>
              <a:rPr lang="pl-PL" sz="2800" b="1" i="1" dirty="0">
                <a:effectLst>
                  <a:outerShdw blurRad="38100" dist="38100" dir="2700000" algn="tl">
                    <a:srgbClr val="000000">
                      <a:alpha val="43137"/>
                    </a:srgbClr>
                  </a:outerShdw>
                </a:effectLst>
                <a:sym typeface="Wingdings" pitchFamily="2" charset="2"/>
              </a:rPr>
              <a:t>. Jackson Brown</a:t>
            </a:r>
          </a:p>
        </p:txBody>
      </p:sp>
      <p:pic>
        <p:nvPicPr>
          <p:cNvPr id="2050" name="Picture 2" descr="C:\Users\Piotr\Desktop\pobrane (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187"/>
          <a:stretch/>
        </p:blipFill>
        <p:spPr bwMode="auto">
          <a:xfrm>
            <a:off x="4355976" y="-1"/>
            <a:ext cx="4065941" cy="234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6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250" y="-438"/>
            <a:ext cx="5143500" cy="6858000"/>
          </a:xfrm>
          <a:prstGeom prst="rect">
            <a:avLst/>
          </a:prstGeom>
        </p:spPr>
      </p:pic>
    </p:spTree>
    <p:extLst>
      <p:ext uri="{BB962C8B-B14F-4D97-AF65-F5344CB8AC3E}">
        <p14:creationId xmlns:p14="http://schemas.microsoft.com/office/powerpoint/2010/main" val="989603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0"/>
            <a:ext cx="5143500" cy="6858000"/>
          </a:xfrm>
          <a:prstGeom prst="rect">
            <a:avLst/>
          </a:prstGeom>
        </p:spPr>
      </p:pic>
    </p:spTree>
    <p:extLst>
      <p:ext uri="{BB962C8B-B14F-4D97-AF65-F5344CB8AC3E}">
        <p14:creationId xmlns:p14="http://schemas.microsoft.com/office/powerpoint/2010/main" val="48095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b="1" dirty="0" smtClean="0">
                <a:solidFill>
                  <a:srgbClr val="FF0000"/>
                </a:solidFill>
                <a:effectLst>
                  <a:outerShdw blurRad="38100" dist="38100" dir="2700000" algn="tl">
                    <a:srgbClr val="000000">
                      <a:alpha val="43137"/>
                    </a:srgbClr>
                  </a:outerShdw>
                </a:effectLst>
                <a:latin typeface="Algerian" pitchFamily="82" charset="0"/>
              </a:rPr>
              <a:t>DZIĘKUJĘ ZA UWAGĘ </a:t>
            </a:r>
            <a:r>
              <a:rPr lang="pl-PL" b="1" dirty="0" smtClean="0">
                <a:solidFill>
                  <a:srgbClr val="FF0000"/>
                </a:solidFill>
                <a:effectLst>
                  <a:outerShdw blurRad="38100" dist="38100" dir="2700000" algn="tl">
                    <a:srgbClr val="000000">
                      <a:alpha val="43137"/>
                    </a:srgbClr>
                  </a:outerShdw>
                </a:effectLst>
                <a:latin typeface="Algerian" pitchFamily="82" charset="0"/>
                <a:sym typeface="Wingdings" pitchFamily="2" charset="2"/>
              </a:rPr>
              <a:t></a:t>
            </a:r>
            <a:endParaRPr lang="pl-PL" b="1" dirty="0">
              <a:solidFill>
                <a:srgbClr val="FF0000"/>
              </a:solidFill>
              <a:effectLst>
                <a:outerShdw blurRad="38100" dist="38100" dir="2700000" algn="tl">
                  <a:srgbClr val="000000">
                    <a:alpha val="43137"/>
                  </a:srgbClr>
                </a:outerShdw>
              </a:effectLst>
              <a:latin typeface="Algerian" pitchFamily="82" charset="0"/>
            </a:endParaRPr>
          </a:p>
        </p:txBody>
      </p:sp>
      <p:pic>
        <p:nvPicPr>
          <p:cNvPr id="32771" name="Obraz 2"/>
          <p:cNvPicPr>
            <a:picLocks noChangeAspect="1"/>
          </p:cNvPicPr>
          <p:nvPr/>
        </p:nvPicPr>
        <p:blipFill rotWithShape="1">
          <a:blip r:embed="rId2">
            <a:extLst>
              <a:ext uri="{28A0092B-C50C-407E-A947-70E740481C1C}">
                <a14:useLocalDpi xmlns:a14="http://schemas.microsoft.com/office/drawing/2010/main" val="0"/>
              </a:ext>
            </a:extLst>
          </a:blip>
          <a:srcRect b="10803"/>
          <a:stretch/>
        </p:blipFill>
        <p:spPr bwMode="auto">
          <a:xfrm>
            <a:off x="1835150" y="1412875"/>
            <a:ext cx="5545138" cy="369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ytuł 1"/>
          <p:cNvSpPr txBox="1">
            <a:spLocks/>
          </p:cNvSpPr>
          <p:nvPr/>
        </p:nvSpPr>
        <p:spPr bwMode="auto">
          <a:xfrm>
            <a:off x="900113" y="5373688"/>
            <a:ext cx="770433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defRPr/>
            </a:pPr>
            <a:r>
              <a:rPr lang="pl-PL" sz="1600" b="1" dirty="0" smtClean="0">
                <a:effectLst>
                  <a:outerShdw blurRad="38100" dist="38100" dir="2700000" algn="tl">
                    <a:srgbClr val="000000">
                      <a:alpha val="43137"/>
                    </a:srgbClr>
                  </a:outerShdw>
                </a:effectLst>
                <a:latin typeface="Aharoni" pitchFamily="2" charset="-79"/>
                <a:cs typeface="Aharoni" pitchFamily="2" charset="-79"/>
              </a:rPr>
              <a:t>Przygotowała: Katarzyna Ostrowska</a:t>
            </a:r>
            <a:endParaRPr lang="pl-PL" sz="1600" b="1" dirty="0">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6140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9891" y="476672"/>
            <a:ext cx="9042163" cy="815608"/>
          </a:xfrm>
          <a:prstGeom prst="rect">
            <a:avLst/>
          </a:prstGeom>
          <a:noFill/>
        </p:spPr>
        <p:txBody>
          <a:bodyPr>
            <a:spAutoFit/>
          </a:bodyPr>
          <a:lstStyle/>
          <a:p>
            <a:pPr algn="ctr" fontAlgn="auto">
              <a:spcBef>
                <a:spcPts val="0"/>
              </a:spcBef>
              <a:spcAft>
                <a:spcPts val="0"/>
              </a:spcAft>
              <a:defRPr/>
            </a:pPr>
            <a:r>
              <a:rPr lang="pl-PL" altLang="pl-PL" sz="4700" b="1" dirty="0" smtClean="0">
                <a:effectLst>
                  <a:outerShdw blurRad="38100" dist="38100" dir="2700000" algn="tl">
                    <a:srgbClr val="000000">
                      <a:alpha val="43137"/>
                    </a:srgbClr>
                  </a:outerShdw>
                </a:effectLst>
                <a:latin typeface="Algerian" pitchFamily="82" charset="0"/>
              </a:rPr>
              <a:t>Czy warto POMAGAĆ?</a:t>
            </a:r>
            <a:endParaRPr lang="pl-PL" sz="4700" b="1" dirty="0">
              <a:ln w="19050">
                <a:solidFill>
                  <a:schemeClr val="tx2">
                    <a:tint val="1000"/>
                  </a:schemeClr>
                </a:solidFill>
                <a:prstDash val="solid"/>
              </a:ln>
              <a:effectLst>
                <a:outerShdw blurRad="38100" dist="38100" dir="2700000" algn="tl">
                  <a:srgbClr val="000000">
                    <a:alpha val="43137"/>
                  </a:srgbClr>
                </a:outerShdw>
              </a:effectLst>
              <a:latin typeface="Book Antiqua" panose="02040602050305030304" pitchFamily="18" charset="0"/>
            </a:endParaRPr>
          </a:p>
        </p:txBody>
      </p:sp>
      <p:sp>
        <p:nvSpPr>
          <p:cNvPr id="10" name="pole tekstowe 9"/>
          <p:cNvSpPr txBox="1">
            <a:spLocks noChangeArrowheads="1"/>
          </p:cNvSpPr>
          <p:nvPr/>
        </p:nvSpPr>
        <p:spPr bwMode="auto">
          <a:xfrm>
            <a:off x="50800" y="4508500"/>
            <a:ext cx="904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pl-PL" altLang="pl-PL" sz="2800">
                <a:solidFill>
                  <a:srgbClr val="FF0000"/>
                </a:solidFill>
                <a:latin typeface="Book Antiqua" pitchFamily="18" charset="0"/>
              </a:rPr>
              <a:t> </a:t>
            </a:r>
            <a:endParaRPr lang="pl-PL" altLang="pl-PL" sz="2800">
              <a:solidFill>
                <a:srgbClr val="FF0000"/>
              </a:solidFill>
              <a:latin typeface="Comic Sans MS" pitchFamily="66" charset="0"/>
            </a:endParaRPr>
          </a:p>
        </p:txBody>
      </p:sp>
      <p:sp>
        <p:nvSpPr>
          <p:cNvPr id="2" name="Prostokąt 1"/>
          <p:cNvSpPr/>
          <p:nvPr/>
        </p:nvSpPr>
        <p:spPr>
          <a:xfrm>
            <a:off x="87313" y="5661025"/>
            <a:ext cx="9144000" cy="954088"/>
          </a:xfrm>
          <a:prstGeom prst="rect">
            <a:avLst/>
          </a:prstGeom>
        </p:spPr>
        <p:txBody>
          <a:bodyPr>
            <a:spAutoFit/>
          </a:bodyPr>
          <a:lstStyle/>
          <a:p>
            <a:pPr algn="ctr">
              <a:defRPr/>
            </a:pPr>
            <a:r>
              <a:rPr lang="pl-PL" sz="2800" b="1" dirty="0">
                <a:solidFill>
                  <a:srgbClr val="FF0000"/>
                </a:solidFill>
              </a:rPr>
              <a:t>„</a:t>
            </a:r>
            <a:r>
              <a:rPr lang="pl-PL" sz="2800" b="1" dirty="0">
                <a:solidFill>
                  <a:srgbClr val="FF0000"/>
                </a:solidFill>
                <a:effectLst>
                  <a:outerShdw blurRad="38100" dist="38100" dir="2700000" algn="tl">
                    <a:srgbClr val="000000">
                      <a:alpha val="43137"/>
                    </a:srgbClr>
                  </a:outerShdw>
                </a:effectLst>
              </a:rPr>
              <a:t>Człowiek jest tyle wart ile może zrobić dla innych” </a:t>
            </a:r>
            <a:r>
              <a:rPr lang="pl-PL" sz="2800" b="1" dirty="0" smtClean="0">
                <a:solidFill>
                  <a:srgbClr val="FF0000"/>
                </a:solidFill>
                <a:effectLst>
                  <a:outerShdw blurRad="38100" dist="38100" dir="2700000" algn="tl">
                    <a:srgbClr val="000000">
                      <a:alpha val="43137"/>
                    </a:srgbClr>
                  </a:outerShdw>
                </a:effectLst>
              </a:rPr>
              <a:t>– </a:t>
            </a:r>
            <a:r>
              <a:rPr lang="pl-PL" sz="2800" b="1" dirty="0" smtClean="0">
                <a:solidFill>
                  <a:schemeClr val="tx1">
                    <a:lumMod val="85000"/>
                    <a:lumOff val="15000"/>
                  </a:schemeClr>
                </a:solidFill>
                <a:effectLst>
                  <a:outerShdw blurRad="38100" dist="38100" dir="2700000" algn="tl">
                    <a:srgbClr val="000000">
                      <a:alpha val="43137"/>
                    </a:srgbClr>
                  </a:outerShdw>
                </a:effectLst>
              </a:rPr>
              <a:t>Ósmy Kolor Tęczy </a:t>
            </a:r>
            <a:r>
              <a:rPr lang="pl-PL" sz="2800" b="1" dirty="0">
                <a:solidFill>
                  <a:schemeClr val="tx1">
                    <a:lumMod val="85000"/>
                    <a:lumOff val="15000"/>
                  </a:schemeClr>
                </a:solidFill>
                <a:effectLst>
                  <a:outerShdw blurRad="38100" dist="38100" dir="2700000" algn="tl">
                    <a:srgbClr val="000000">
                      <a:alpha val="43137"/>
                    </a:srgbClr>
                  </a:outerShdw>
                </a:effectLst>
              </a:rPr>
              <a:t>to kopalnia </a:t>
            </a:r>
            <a:r>
              <a:rPr lang="pl-PL" sz="2800" b="1" dirty="0" smtClean="0">
                <a:solidFill>
                  <a:schemeClr val="tx1">
                    <a:lumMod val="85000"/>
                    <a:lumOff val="15000"/>
                  </a:schemeClr>
                </a:solidFill>
                <a:effectLst>
                  <a:outerShdw blurRad="38100" dist="38100" dir="2700000" algn="tl">
                    <a:srgbClr val="000000">
                      <a:alpha val="43137"/>
                    </a:srgbClr>
                  </a:outerShdw>
                </a:effectLst>
              </a:rPr>
              <a:t>dobra</a:t>
            </a:r>
            <a:endParaRPr lang="pl-PL" sz="2800" b="1" dirty="0">
              <a:solidFill>
                <a:schemeClr val="tx1">
                  <a:lumMod val="85000"/>
                  <a:lumOff val="15000"/>
                </a:schemeClr>
              </a:solidFill>
              <a:effectLst>
                <a:outerShdw blurRad="38100" dist="38100" dir="2700000" algn="tl">
                  <a:srgbClr val="000000">
                    <a:alpha val="43137"/>
                  </a:srgbClr>
                </a:outerShdw>
              </a:effectLst>
            </a:endParaRPr>
          </a:p>
        </p:txBody>
      </p:sp>
      <p:pic>
        <p:nvPicPr>
          <p:cNvPr id="11" name="Picture 7" descr="wolontariat-09"/>
          <p:cNvPicPr>
            <a:picLocks noChangeAspect="1" noChangeArrowheads="1"/>
          </p:cNvPicPr>
          <p:nvPr/>
        </p:nvPicPr>
        <p:blipFill rotWithShape="1">
          <a:blip r:embed="rId2">
            <a:extLst>
              <a:ext uri="{28A0092B-C50C-407E-A947-70E740481C1C}">
                <a14:useLocalDpi xmlns:a14="http://schemas.microsoft.com/office/drawing/2010/main" val="0"/>
              </a:ext>
            </a:extLst>
          </a:blip>
          <a:srcRect b="4390"/>
          <a:stretch/>
        </p:blipFill>
        <p:spPr bwMode="auto">
          <a:xfrm>
            <a:off x="2888335" y="1271014"/>
            <a:ext cx="3312368" cy="43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680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51519" y="433406"/>
            <a:ext cx="8713093" cy="769441"/>
          </a:xfrm>
          <a:prstGeom prst="rect">
            <a:avLst/>
          </a:prstGeom>
          <a:noFill/>
        </p:spPr>
        <p:txBody>
          <a:bodyPr wrap="square">
            <a:spAutoFit/>
          </a:bodyPr>
          <a:lstStyle/>
          <a:p>
            <a:pPr algn="ctr">
              <a:defRPr/>
            </a:pPr>
            <a:r>
              <a:rPr lang="pl-PL" altLang="pl-PL" sz="4400" b="1" dirty="0">
                <a:effectLst>
                  <a:outerShdw blurRad="38100" dist="38100" dir="2700000" algn="tl">
                    <a:srgbClr val="000000">
                      <a:alpha val="43137"/>
                    </a:srgbClr>
                  </a:outerShdw>
                </a:effectLst>
                <a:latin typeface="Algerian" pitchFamily="82" charset="0"/>
              </a:rPr>
              <a:t>Jak </a:t>
            </a:r>
            <a:r>
              <a:rPr lang="pl-PL" altLang="pl-PL" sz="4400" b="1" dirty="0" err="1">
                <a:effectLst>
                  <a:outerShdw blurRad="38100" dist="38100" dir="2700000" algn="tl">
                    <a:srgbClr val="000000">
                      <a:alpha val="43137"/>
                    </a:srgbClr>
                  </a:outerShdw>
                </a:effectLst>
                <a:latin typeface="Algerian" pitchFamily="82" charset="0"/>
              </a:rPr>
              <a:t>zostaĆ</a:t>
            </a:r>
            <a:r>
              <a:rPr lang="pl-PL" altLang="pl-PL" sz="4400" b="1" dirty="0">
                <a:effectLst>
                  <a:outerShdw blurRad="38100" dist="38100" dir="2700000" algn="tl">
                    <a:srgbClr val="000000">
                      <a:alpha val="43137"/>
                    </a:srgbClr>
                  </a:outerShdw>
                </a:effectLst>
                <a:latin typeface="Algerian" pitchFamily="82" charset="0"/>
              </a:rPr>
              <a:t> </a:t>
            </a:r>
            <a:r>
              <a:rPr lang="pl-PL" altLang="pl-PL" sz="4400" b="1" dirty="0" err="1" smtClean="0">
                <a:effectLst>
                  <a:outerShdw blurRad="38100" dist="38100" dir="2700000" algn="tl">
                    <a:srgbClr val="000000">
                      <a:alpha val="43137"/>
                    </a:srgbClr>
                  </a:outerShdw>
                </a:effectLst>
                <a:latin typeface="Algerian" pitchFamily="82" charset="0"/>
              </a:rPr>
              <a:t>PoMAGACZEM</a:t>
            </a:r>
            <a:r>
              <a:rPr lang="pl-PL" altLang="pl-PL" sz="4400" b="1" dirty="0" smtClean="0">
                <a:effectLst>
                  <a:outerShdw blurRad="38100" dist="38100" dir="2700000" algn="tl">
                    <a:srgbClr val="000000">
                      <a:alpha val="43137"/>
                    </a:srgbClr>
                  </a:outerShdw>
                </a:effectLst>
                <a:latin typeface="Algerian" pitchFamily="82" charset="0"/>
              </a:rPr>
              <a:t>?</a:t>
            </a:r>
            <a:endParaRPr lang="pl-PL" altLang="pl-PL" sz="4400" b="1" dirty="0">
              <a:effectLst>
                <a:outerShdw blurRad="38100" dist="38100" dir="2700000" algn="tl">
                  <a:srgbClr val="000000">
                    <a:alpha val="43137"/>
                  </a:srgbClr>
                </a:outerShdw>
              </a:effectLst>
              <a:latin typeface="Algerian" pitchFamily="82" charset="0"/>
            </a:endParaRPr>
          </a:p>
        </p:txBody>
      </p:sp>
      <p:sp>
        <p:nvSpPr>
          <p:cNvPr id="7175" name="pole tekstowe 10"/>
          <p:cNvSpPr txBox="1">
            <a:spLocks noChangeArrowheads="1"/>
          </p:cNvSpPr>
          <p:nvPr/>
        </p:nvSpPr>
        <p:spPr bwMode="auto">
          <a:xfrm>
            <a:off x="611980" y="2127174"/>
            <a:ext cx="8280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pl-PL" altLang="pl-PL" sz="2800" i="1" dirty="0">
                <a:latin typeface="Book Antiqua" pitchFamily="18" charset="0"/>
              </a:rPr>
              <a:t>Oprócz dysponowania wolnym czasem należy mieć przede wszystkim dobre chęci. </a:t>
            </a:r>
          </a:p>
        </p:txBody>
      </p:sp>
      <p:sp>
        <p:nvSpPr>
          <p:cNvPr id="7176" name="pole tekstowe 11"/>
          <p:cNvSpPr txBox="1">
            <a:spLocks noChangeArrowheads="1"/>
          </p:cNvSpPr>
          <p:nvPr/>
        </p:nvSpPr>
        <p:spPr bwMode="auto">
          <a:xfrm>
            <a:off x="971601" y="3544045"/>
            <a:ext cx="71287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00"/>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defRPr/>
            </a:pPr>
            <a:r>
              <a:rPr lang="pl-PL" altLang="pl-PL" sz="1400" dirty="0" smtClean="0">
                <a:latin typeface="Arial" pitchFamily="34" charset="0"/>
                <a:cs typeface="Arial" pitchFamily="34" charset="0"/>
              </a:rPr>
              <a:t> </a:t>
            </a:r>
            <a:r>
              <a:rPr lang="pl-PL" altLang="pl-PL" sz="2000" dirty="0" smtClean="0">
                <a:latin typeface="Arial" pitchFamily="34" charset="0"/>
                <a:cs typeface="Arial" pitchFamily="34" charset="0"/>
              </a:rPr>
              <a:t>Cechy, które powinny charakteryzować wolontariusza: </a:t>
            </a:r>
          </a:p>
          <a:p>
            <a:pPr marL="457200" indent="-457200" eaLnBrk="1" hangingPunct="1">
              <a:spcBef>
                <a:spcPct val="0"/>
              </a:spcBef>
              <a:buClrTx/>
              <a:buSzTx/>
              <a:buFont typeface="Wingdings" pitchFamily="2" charset="2"/>
              <a:buChar char="Ø"/>
              <a:defRPr/>
            </a:pPr>
            <a:r>
              <a:rPr lang="pl-PL" altLang="pl-PL" sz="2000" dirty="0" smtClean="0">
                <a:latin typeface="Arial" pitchFamily="34" charset="0"/>
                <a:cs typeface="Arial" pitchFamily="34" charset="0"/>
              </a:rPr>
              <a:t>optymizm i chęć do działania,</a:t>
            </a:r>
          </a:p>
          <a:p>
            <a:pPr marL="457200" indent="-457200" eaLnBrk="1" hangingPunct="1">
              <a:spcBef>
                <a:spcPct val="0"/>
              </a:spcBef>
              <a:buClrTx/>
              <a:buSzTx/>
              <a:buFont typeface="Wingdings" pitchFamily="2" charset="2"/>
              <a:buChar char="Ø"/>
              <a:defRPr/>
            </a:pPr>
            <a:r>
              <a:rPr lang="pl-PL" altLang="pl-PL" sz="2000" dirty="0" smtClean="0">
                <a:latin typeface="Arial" pitchFamily="34" charset="0"/>
                <a:cs typeface="Arial" pitchFamily="34" charset="0"/>
              </a:rPr>
              <a:t>motywacja do niesienia pomocy potrzebującym,</a:t>
            </a:r>
          </a:p>
          <a:p>
            <a:pPr marL="457200" indent="-457200" eaLnBrk="1" hangingPunct="1">
              <a:spcBef>
                <a:spcPct val="0"/>
              </a:spcBef>
              <a:buClrTx/>
              <a:buSzTx/>
              <a:buFont typeface="Wingdings" pitchFamily="2" charset="2"/>
              <a:buChar char="Ø"/>
              <a:defRPr/>
            </a:pPr>
            <a:r>
              <a:rPr lang="pl-PL" altLang="pl-PL" sz="2000" dirty="0" smtClean="0">
                <a:latin typeface="Arial" pitchFamily="34" charset="0"/>
                <a:cs typeface="Arial" pitchFamily="34" charset="0"/>
              </a:rPr>
              <a:t>odwaga i brak barier psychicznych,</a:t>
            </a:r>
          </a:p>
          <a:p>
            <a:pPr marL="457200" indent="-457200" eaLnBrk="1" hangingPunct="1">
              <a:spcBef>
                <a:spcPct val="0"/>
              </a:spcBef>
              <a:buClrTx/>
              <a:buSzTx/>
              <a:buFont typeface="Wingdings" pitchFamily="2" charset="2"/>
              <a:buChar char="Ø"/>
              <a:defRPr/>
            </a:pPr>
            <a:r>
              <a:rPr lang="pl-PL" altLang="pl-PL" sz="2000" dirty="0" smtClean="0">
                <a:latin typeface="Arial" pitchFamily="34" charset="0"/>
                <a:cs typeface="Arial" pitchFamily="34" charset="0"/>
              </a:rPr>
              <a:t>odpowiedzialność, wrażliwość, systematyczność.</a:t>
            </a:r>
          </a:p>
          <a:p>
            <a:pPr eaLnBrk="1" hangingPunct="1">
              <a:spcBef>
                <a:spcPct val="0"/>
              </a:spcBef>
              <a:buClrTx/>
              <a:buSzTx/>
              <a:buFont typeface="Wingdings" pitchFamily="2" charset="2"/>
              <a:buChar char="Ø"/>
              <a:defRPr/>
            </a:pPr>
            <a:endParaRPr lang="pl-PL" altLang="pl-PL" sz="1800" dirty="0" smtClean="0">
              <a:latin typeface="Arial" pitchFamily="34" charset="0"/>
              <a:cs typeface="Arial" pitchFamily="34" charset="0"/>
            </a:endParaRPr>
          </a:p>
        </p:txBody>
      </p:sp>
      <p:sp>
        <p:nvSpPr>
          <p:cNvPr id="2" name="pole tekstowe 1"/>
          <p:cNvSpPr txBox="1"/>
          <p:nvPr/>
        </p:nvSpPr>
        <p:spPr>
          <a:xfrm>
            <a:off x="863598" y="1202283"/>
            <a:ext cx="7777163" cy="584200"/>
          </a:xfrm>
          <a:prstGeom prst="rect">
            <a:avLst/>
          </a:prstGeom>
          <a:noFill/>
        </p:spPr>
        <p:txBody>
          <a:bodyPr>
            <a:spAutoFit/>
          </a:bodyPr>
          <a:lstStyle/>
          <a:p>
            <a:pPr>
              <a:defRPr/>
            </a:pPr>
            <a:r>
              <a:rPr lang="pl-PL" sz="3200" b="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Wolontariuszem może zostać każdy</a:t>
            </a:r>
          </a:p>
        </p:txBody>
      </p:sp>
    </p:spTree>
    <p:extLst>
      <p:ext uri="{BB962C8B-B14F-4D97-AF65-F5344CB8AC3E}">
        <p14:creationId xmlns:p14="http://schemas.microsoft.com/office/powerpoint/2010/main" val="675073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5"/>
                                        </p:tgtEl>
                                        <p:attrNameLst>
                                          <p:attrName>style.visibility</p:attrName>
                                        </p:attrNameLst>
                                      </p:cBhvr>
                                      <p:to>
                                        <p:strVal val="visible"/>
                                      </p:to>
                                    </p:set>
                                    <p:animEffect transition="in" filter="fade">
                                      <p:cBhvr>
                                        <p:cTn id="14" dur="1000"/>
                                        <p:tgtEl>
                                          <p:spTgt spid="7175"/>
                                        </p:tgtEl>
                                      </p:cBhvr>
                                    </p:animEffect>
                                    <p:anim calcmode="lin" valueType="num">
                                      <p:cBhvr>
                                        <p:cTn id="15" dur="1000" fill="hold"/>
                                        <p:tgtEl>
                                          <p:spTgt spid="7175"/>
                                        </p:tgtEl>
                                        <p:attrNameLst>
                                          <p:attrName>ppt_x</p:attrName>
                                        </p:attrNameLst>
                                      </p:cBhvr>
                                      <p:tavLst>
                                        <p:tav tm="0">
                                          <p:val>
                                            <p:strVal val="#ppt_x"/>
                                          </p:val>
                                        </p:tav>
                                        <p:tav tm="100000">
                                          <p:val>
                                            <p:strVal val="#ppt_x"/>
                                          </p:val>
                                        </p:tav>
                                      </p:tavLst>
                                    </p:anim>
                                    <p:anim calcmode="lin" valueType="num">
                                      <p:cBhvr>
                                        <p:cTn id="16"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176">
                                            <p:txEl>
                                              <p:pRg st="0" end="0"/>
                                            </p:txEl>
                                          </p:spTgt>
                                        </p:tgtEl>
                                        <p:attrNameLst>
                                          <p:attrName>style.visibility</p:attrName>
                                        </p:attrNameLst>
                                      </p:cBhvr>
                                      <p:to>
                                        <p:strVal val="visible"/>
                                      </p:to>
                                    </p:set>
                                    <p:animEffect transition="in" filter="fade">
                                      <p:cBhvr>
                                        <p:cTn id="21" dur="1000"/>
                                        <p:tgtEl>
                                          <p:spTgt spid="7176">
                                            <p:txEl>
                                              <p:pRg st="0" end="0"/>
                                            </p:txEl>
                                          </p:spTgt>
                                        </p:tgtEl>
                                      </p:cBhvr>
                                    </p:animEffect>
                                    <p:anim calcmode="lin" valueType="num">
                                      <p:cBhvr>
                                        <p:cTn id="22" dur="1000" fill="hold"/>
                                        <p:tgtEl>
                                          <p:spTgt spid="717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176">
                                            <p:txEl>
                                              <p:pRg st="1" end="1"/>
                                            </p:txEl>
                                          </p:spTgt>
                                        </p:tgtEl>
                                        <p:attrNameLst>
                                          <p:attrName>style.visibility</p:attrName>
                                        </p:attrNameLst>
                                      </p:cBhvr>
                                      <p:to>
                                        <p:strVal val="visible"/>
                                      </p:to>
                                    </p:set>
                                    <p:animEffect transition="in" filter="fade">
                                      <p:cBhvr>
                                        <p:cTn id="28" dur="1000"/>
                                        <p:tgtEl>
                                          <p:spTgt spid="7176">
                                            <p:txEl>
                                              <p:pRg st="1" end="1"/>
                                            </p:txEl>
                                          </p:spTgt>
                                        </p:tgtEl>
                                      </p:cBhvr>
                                    </p:animEffect>
                                    <p:anim calcmode="lin" valueType="num">
                                      <p:cBhvr>
                                        <p:cTn id="29" dur="1000" fill="hold"/>
                                        <p:tgtEl>
                                          <p:spTgt spid="717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1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176">
                                            <p:txEl>
                                              <p:pRg st="2" end="2"/>
                                            </p:txEl>
                                          </p:spTgt>
                                        </p:tgtEl>
                                        <p:attrNameLst>
                                          <p:attrName>style.visibility</p:attrName>
                                        </p:attrNameLst>
                                      </p:cBhvr>
                                      <p:to>
                                        <p:strVal val="visible"/>
                                      </p:to>
                                    </p:set>
                                    <p:animEffect transition="in" filter="fade">
                                      <p:cBhvr>
                                        <p:cTn id="35" dur="1000"/>
                                        <p:tgtEl>
                                          <p:spTgt spid="7176">
                                            <p:txEl>
                                              <p:pRg st="2" end="2"/>
                                            </p:txEl>
                                          </p:spTgt>
                                        </p:tgtEl>
                                      </p:cBhvr>
                                    </p:animEffect>
                                    <p:anim calcmode="lin" valueType="num">
                                      <p:cBhvr>
                                        <p:cTn id="36" dur="1000" fill="hold"/>
                                        <p:tgtEl>
                                          <p:spTgt spid="717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7176">
                                            <p:txEl>
                                              <p:pRg st="3" end="3"/>
                                            </p:txEl>
                                          </p:spTgt>
                                        </p:tgtEl>
                                        <p:attrNameLst>
                                          <p:attrName>style.visibility</p:attrName>
                                        </p:attrNameLst>
                                      </p:cBhvr>
                                      <p:to>
                                        <p:strVal val="visible"/>
                                      </p:to>
                                    </p:set>
                                    <p:animEffect transition="in" filter="fade">
                                      <p:cBhvr>
                                        <p:cTn id="42" dur="1000"/>
                                        <p:tgtEl>
                                          <p:spTgt spid="7176">
                                            <p:txEl>
                                              <p:pRg st="3" end="3"/>
                                            </p:txEl>
                                          </p:spTgt>
                                        </p:tgtEl>
                                      </p:cBhvr>
                                    </p:animEffect>
                                    <p:anim calcmode="lin" valueType="num">
                                      <p:cBhvr>
                                        <p:cTn id="43" dur="1000" fill="hold"/>
                                        <p:tgtEl>
                                          <p:spTgt spid="717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1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7176">
                                            <p:txEl>
                                              <p:pRg st="4" end="4"/>
                                            </p:txEl>
                                          </p:spTgt>
                                        </p:tgtEl>
                                        <p:attrNameLst>
                                          <p:attrName>style.visibility</p:attrName>
                                        </p:attrNameLst>
                                      </p:cBhvr>
                                      <p:to>
                                        <p:strVal val="visible"/>
                                      </p:to>
                                    </p:set>
                                    <p:animEffect transition="in" filter="fade">
                                      <p:cBhvr>
                                        <p:cTn id="49" dur="1000"/>
                                        <p:tgtEl>
                                          <p:spTgt spid="7176">
                                            <p:txEl>
                                              <p:pRg st="4" end="4"/>
                                            </p:txEl>
                                          </p:spTgt>
                                        </p:tgtEl>
                                      </p:cBhvr>
                                    </p:animEffect>
                                    <p:anim calcmode="lin" valueType="num">
                                      <p:cBhvr>
                                        <p:cTn id="50" dur="1000" fill="hold"/>
                                        <p:tgtEl>
                                          <p:spTgt spid="7176">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717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51520" y="620688"/>
            <a:ext cx="8713093" cy="830997"/>
          </a:xfrm>
          <a:prstGeom prst="rect">
            <a:avLst/>
          </a:prstGeom>
          <a:noFill/>
        </p:spPr>
        <p:txBody>
          <a:bodyPr wrap="square">
            <a:spAutoFit/>
          </a:bodyPr>
          <a:lstStyle/>
          <a:p>
            <a:pPr algn="ctr">
              <a:defRPr/>
            </a:pPr>
            <a:r>
              <a:rPr lang="pl-PL" altLang="pl-PL" sz="4800" b="1" dirty="0">
                <a:effectLst>
                  <a:outerShdw blurRad="38100" dist="38100" dir="2700000" algn="tl">
                    <a:srgbClr val="000000">
                      <a:alpha val="43137"/>
                    </a:srgbClr>
                  </a:outerShdw>
                </a:effectLst>
                <a:latin typeface="Algerian" pitchFamily="82" charset="0"/>
              </a:rPr>
              <a:t>Co </a:t>
            </a:r>
            <a:r>
              <a:rPr lang="pl-PL" altLang="pl-PL" sz="4800" b="1" dirty="0" smtClean="0">
                <a:effectLst>
                  <a:outerShdw blurRad="38100" dist="38100" dir="2700000" algn="tl">
                    <a:srgbClr val="000000">
                      <a:alpha val="43137"/>
                    </a:srgbClr>
                  </a:outerShdw>
                </a:effectLst>
                <a:latin typeface="Algerian" pitchFamily="82" charset="0"/>
              </a:rPr>
              <a:t>TO DLA NAS oznacza</a:t>
            </a:r>
            <a:endParaRPr lang="pl-PL" sz="4800" b="1" dirty="0">
              <a:ln w="19050">
                <a:solidFill>
                  <a:schemeClr val="tx2">
                    <a:tint val="1000"/>
                  </a:schemeClr>
                </a:solidFill>
                <a:prstDash val="solid"/>
              </a:ln>
              <a:effectLst>
                <a:outerShdw blurRad="38100" dist="38100" dir="2700000" algn="tl">
                  <a:srgbClr val="000000">
                    <a:alpha val="43137"/>
                  </a:srgbClr>
                </a:outerShdw>
              </a:effectLst>
              <a:latin typeface="Book Antiqua" panose="02040602050305030304" pitchFamily="18" charset="0"/>
            </a:endParaRPr>
          </a:p>
        </p:txBody>
      </p:sp>
      <p:sp>
        <p:nvSpPr>
          <p:cNvPr id="12291" name="pole tekstowe 11"/>
          <p:cNvSpPr txBox="1">
            <a:spLocks noChangeArrowheads="1"/>
          </p:cNvSpPr>
          <p:nvPr/>
        </p:nvSpPr>
        <p:spPr bwMode="auto">
          <a:xfrm>
            <a:off x="539750" y="3716338"/>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pl-PL" altLang="pl-PL"/>
              <a:t> </a:t>
            </a:r>
            <a:endParaRPr lang="pl-PL" altLang="pl-PL" sz="2400">
              <a:latin typeface="Comic Sans MS" pitchFamily="66" charset="0"/>
            </a:endParaRPr>
          </a:p>
        </p:txBody>
      </p:sp>
      <p:sp>
        <p:nvSpPr>
          <p:cNvPr id="3" name="pole tekstowe 2"/>
          <p:cNvSpPr txBox="1">
            <a:spLocks noChangeArrowheads="1"/>
          </p:cNvSpPr>
          <p:nvPr/>
        </p:nvSpPr>
        <p:spPr bwMode="auto">
          <a:xfrm>
            <a:off x="539750" y="1974850"/>
            <a:ext cx="4968353" cy="38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Aft>
                <a:spcPts val="1000"/>
              </a:spcAft>
              <a:buSzPct val="60000"/>
              <a:buFont typeface="Wingdings" pitchFamily="2" charset="2"/>
              <a:buChar char="Ø"/>
            </a:pPr>
            <a:r>
              <a:rPr lang="pl-PL" altLang="pl-PL" sz="2000" dirty="0">
                <a:cs typeface="Arial" pitchFamily="34" charset="0"/>
              </a:rPr>
              <a:t>Aktywny rozwój wiedzy i kompetencji.</a:t>
            </a:r>
          </a:p>
          <a:p>
            <a:pPr algn="l" eaLnBrk="1" hangingPunct="1">
              <a:spcAft>
                <a:spcPts val="1000"/>
              </a:spcAft>
              <a:buSzPct val="60000"/>
              <a:buFont typeface="Wingdings" pitchFamily="2" charset="2"/>
              <a:buChar char="Ø"/>
            </a:pPr>
            <a:r>
              <a:rPr lang="pl-PL" altLang="pl-PL" sz="2000" dirty="0">
                <a:cs typeface="Arial" pitchFamily="34" charset="0"/>
              </a:rPr>
              <a:t>Możliwość wzmocnienia zaufania i relacji wzajemności.</a:t>
            </a:r>
          </a:p>
          <a:p>
            <a:pPr algn="l" eaLnBrk="1" hangingPunct="1">
              <a:spcAft>
                <a:spcPts val="1000"/>
              </a:spcAft>
              <a:buSzPct val="60000"/>
              <a:buFont typeface="Wingdings" pitchFamily="2" charset="2"/>
              <a:buChar char="Ø"/>
            </a:pPr>
            <a:r>
              <a:rPr lang="pl-PL" altLang="pl-PL" sz="2000" dirty="0">
                <a:cs typeface="Arial" pitchFamily="34" charset="0"/>
              </a:rPr>
              <a:t>Możliwość odpowiadania na realne wyzwania.</a:t>
            </a:r>
          </a:p>
          <a:p>
            <a:pPr algn="l" eaLnBrk="1" hangingPunct="1">
              <a:spcAft>
                <a:spcPts val="1000"/>
              </a:spcAft>
              <a:buSzPct val="60000"/>
              <a:buFont typeface="Wingdings" pitchFamily="2" charset="2"/>
              <a:buChar char="Ø"/>
            </a:pPr>
            <a:r>
              <a:rPr lang="pl-PL" altLang="pl-PL" sz="2000" dirty="0">
                <a:cs typeface="Arial" pitchFamily="34" charset="0"/>
              </a:rPr>
              <a:t>Poczucie związku ze swoim otoczeniem. </a:t>
            </a:r>
          </a:p>
          <a:p>
            <a:pPr algn="l" eaLnBrk="1" hangingPunct="1">
              <a:spcAft>
                <a:spcPts val="1000"/>
              </a:spcAft>
              <a:buSzPct val="60000"/>
              <a:buFont typeface="Wingdings" pitchFamily="2" charset="2"/>
              <a:buChar char="Ø"/>
            </a:pPr>
            <a:r>
              <a:rPr lang="pl-PL" altLang="pl-PL" sz="2000" dirty="0">
                <a:cs typeface="Arial" pitchFamily="34" charset="0"/>
              </a:rPr>
              <a:t>Możliwość dzielenia się swoim czasem i energią. </a:t>
            </a:r>
          </a:p>
          <a:p>
            <a:pPr algn="l" eaLnBrk="1" hangingPunct="1">
              <a:spcAft>
                <a:spcPts val="1000"/>
              </a:spcAft>
              <a:buSzPct val="60000"/>
              <a:buFont typeface="Wingdings" pitchFamily="2" charset="2"/>
              <a:buChar char="Ø"/>
            </a:pPr>
            <a:r>
              <a:rPr lang="pl-PL" altLang="pl-PL" sz="2000" dirty="0">
                <a:cs typeface="Arial" pitchFamily="34" charset="0"/>
              </a:rPr>
              <a:t>Dążenie do rozwoju. </a:t>
            </a:r>
          </a:p>
        </p:txBody>
      </p:sp>
      <p:pic>
        <p:nvPicPr>
          <p:cNvPr id="11" name="Picture 2" descr="C:\Users\dom\AppData\Local\Microsoft\Windows\Temporary Internet Files\Content.IE5\XG1KYLSR\MC900304793[1].wmf"/>
          <p:cNvPicPr>
            <a:picLocks noChangeAspect="1" noChangeArrowheads="1"/>
          </p:cNvPicPr>
          <p:nvPr/>
        </p:nvPicPr>
        <p:blipFill>
          <a:blip r:embed="rId2" cstate="print"/>
          <a:srcRect/>
          <a:stretch>
            <a:fillRect/>
          </a:stretch>
        </p:blipFill>
        <p:spPr bwMode="auto">
          <a:xfrm>
            <a:off x="5940152" y="2630228"/>
            <a:ext cx="1907704" cy="2937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99880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467544" y="260648"/>
            <a:ext cx="8229600" cy="620713"/>
          </a:xfrm>
        </p:spPr>
        <p:txBody>
          <a:bodyPr>
            <a:noAutofit/>
          </a:bodyPr>
          <a:lstStyle/>
          <a:p>
            <a:pPr eaLnBrk="1" hangingPunct="1">
              <a:defRPr/>
            </a:pPr>
            <a:r>
              <a:rPr lang="pl-PL" altLang="pl-PL" sz="4400" b="1" dirty="0" smtClean="0">
                <a:solidFill>
                  <a:schemeClr val="tx1">
                    <a:lumMod val="85000"/>
                    <a:lumOff val="15000"/>
                  </a:schemeClr>
                </a:solidFill>
                <a:effectLst>
                  <a:outerShdw blurRad="38100" dist="38100" dir="2700000" algn="tl">
                    <a:srgbClr val="000000">
                      <a:alpha val="43137"/>
                    </a:srgbClr>
                  </a:outerShdw>
                </a:effectLst>
                <a:latin typeface="Algerian" pitchFamily="82" charset="0"/>
              </a:rPr>
              <a:t>Co dla nas?</a:t>
            </a:r>
          </a:p>
        </p:txBody>
      </p:sp>
      <p:sp>
        <p:nvSpPr>
          <p:cNvPr id="3" name="Symbol zastępczy zawartości 2"/>
          <p:cNvSpPr>
            <a:spLocks noGrp="1"/>
          </p:cNvSpPr>
          <p:nvPr>
            <p:ph idx="1"/>
          </p:nvPr>
        </p:nvSpPr>
        <p:spPr>
          <a:xfrm>
            <a:off x="467544" y="980728"/>
            <a:ext cx="8676456" cy="6191250"/>
          </a:xfrm>
        </p:spPr>
        <p:txBody>
          <a:bodyPr>
            <a:normAutofit/>
          </a:bodyPr>
          <a:lstStyle/>
          <a:p>
            <a:pPr>
              <a:buFont typeface="Wingdings" pitchFamily="2" charset="2"/>
              <a:buChar char="Ø"/>
            </a:pPr>
            <a:r>
              <a:rPr lang="pl-PL" sz="3200" dirty="0" smtClean="0">
                <a:solidFill>
                  <a:schemeClr val="tx1">
                    <a:lumMod val="85000"/>
                    <a:lumOff val="15000"/>
                  </a:schemeClr>
                </a:solidFill>
                <a:latin typeface="Arial" pitchFamily="34" charset="0"/>
                <a:cs typeface="Arial" pitchFamily="34" charset="0"/>
              </a:rPr>
              <a:t>Bycie wolontariuszem może być sposobem na rozwijanie pasji.</a:t>
            </a:r>
          </a:p>
          <a:p>
            <a:pPr>
              <a:buFont typeface="Wingdings" pitchFamily="2" charset="2"/>
              <a:buChar char="Ø"/>
            </a:pPr>
            <a:r>
              <a:rPr lang="pl-PL" sz="3200" dirty="0" smtClean="0">
                <a:solidFill>
                  <a:schemeClr val="tx1">
                    <a:lumMod val="85000"/>
                    <a:lumOff val="15000"/>
                  </a:schemeClr>
                </a:solidFill>
                <a:latin typeface="Arial" pitchFamily="34" charset="0"/>
                <a:cs typeface="Arial" pitchFamily="34" charset="0"/>
              </a:rPr>
              <a:t>Jest dobrym rozwiązaniem na kreatywne spędzanie wolnego czasu.</a:t>
            </a:r>
          </a:p>
          <a:p>
            <a:pPr>
              <a:buFont typeface="Wingdings" pitchFamily="2" charset="2"/>
              <a:buChar char="Ø"/>
            </a:pPr>
            <a:r>
              <a:rPr lang="pl-PL" sz="3200" dirty="0" smtClean="0">
                <a:solidFill>
                  <a:schemeClr val="tx1">
                    <a:lumMod val="85000"/>
                    <a:lumOff val="15000"/>
                  </a:schemeClr>
                </a:solidFill>
                <a:latin typeface="Arial" pitchFamily="34" charset="0"/>
                <a:cs typeface="Arial" pitchFamily="34" charset="0"/>
              </a:rPr>
              <a:t>Pełnienie funkcji wolontariusza, może zapunktować u przyszłego pracodawcy.</a:t>
            </a:r>
          </a:p>
          <a:p>
            <a:pPr>
              <a:buFont typeface="Wingdings" pitchFamily="2" charset="2"/>
              <a:buChar char="Ø"/>
            </a:pPr>
            <a:r>
              <a:rPr lang="pl-PL" sz="3200" dirty="0" smtClean="0">
                <a:solidFill>
                  <a:schemeClr val="tx1">
                    <a:lumMod val="85000"/>
                    <a:lumOff val="15000"/>
                  </a:schemeClr>
                </a:solidFill>
                <a:latin typeface="Arial" pitchFamily="34" charset="0"/>
                <a:cs typeface="Arial" pitchFamily="34" charset="0"/>
              </a:rPr>
              <a:t>Idealny pomysł na samorealizację.</a:t>
            </a:r>
          </a:p>
          <a:p>
            <a:pPr>
              <a:buFont typeface="Wingdings" pitchFamily="2" charset="2"/>
              <a:buChar char="Ø"/>
            </a:pPr>
            <a:r>
              <a:rPr lang="pl-PL" sz="3200" dirty="0" smtClean="0">
                <a:solidFill>
                  <a:schemeClr val="tx1">
                    <a:lumMod val="85000"/>
                    <a:lumOff val="15000"/>
                  </a:schemeClr>
                </a:solidFill>
                <a:latin typeface="Arial" pitchFamily="34" charset="0"/>
                <a:cs typeface="Arial" pitchFamily="34" charset="0"/>
              </a:rPr>
              <a:t>Uwrażliwia na potrzeby innych ludzi. </a:t>
            </a:r>
          </a:p>
          <a:p>
            <a:endParaRPr lang="pl-PL" sz="3200" dirty="0" smtClean="0">
              <a:solidFill>
                <a:schemeClr val="tx1">
                  <a:lumMod val="85000"/>
                  <a:lumOff val="15000"/>
                </a:schemeClr>
              </a:solidFill>
              <a:latin typeface="Arial" pitchFamily="34" charset="0"/>
              <a:cs typeface="Arial" pitchFamily="34" charset="0"/>
            </a:endParaRPr>
          </a:p>
          <a:p>
            <a:pPr algn="just" eaLnBrk="1" hangingPunct="1"/>
            <a:endParaRPr lang="pl-PL" sz="3200" dirty="0" smtClean="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1951303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539552" y="404664"/>
            <a:ext cx="8855273" cy="576411"/>
          </a:xfrm>
        </p:spPr>
        <p:txBody>
          <a:bodyPr>
            <a:normAutofit fontScale="90000"/>
          </a:bodyPr>
          <a:lstStyle/>
          <a:p>
            <a:pPr eaLnBrk="1" hangingPunct="1">
              <a:defRPr/>
            </a:pPr>
            <a:r>
              <a:rPr lang="pl-PL" altLang="pl-PL" b="1" dirty="0" smtClean="0">
                <a:solidFill>
                  <a:schemeClr val="tx1">
                    <a:lumMod val="85000"/>
                    <a:lumOff val="15000"/>
                  </a:schemeClr>
                </a:solidFill>
                <a:effectLst>
                  <a:outerShdw blurRad="38100" dist="38100" dir="2700000" algn="tl">
                    <a:srgbClr val="000000">
                      <a:alpha val="43137"/>
                    </a:srgbClr>
                  </a:outerShdw>
                </a:effectLst>
                <a:latin typeface="Algerian" pitchFamily="82" charset="0"/>
              </a:rPr>
              <a:t>CO JEST NASZYM ZADANIEM?</a:t>
            </a:r>
          </a:p>
        </p:txBody>
      </p:sp>
      <p:sp>
        <p:nvSpPr>
          <p:cNvPr id="10243" name="Symbol zastępczy zawartości 2"/>
          <p:cNvSpPr>
            <a:spLocks noGrp="1"/>
          </p:cNvSpPr>
          <p:nvPr>
            <p:ph idx="1"/>
          </p:nvPr>
        </p:nvSpPr>
        <p:spPr>
          <a:xfrm>
            <a:off x="467544" y="1196975"/>
            <a:ext cx="8280920" cy="5472385"/>
          </a:xfrm>
        </p:spPr>
        <p:txBody>
          <a:bodyPr>
            <a:normAutofit fontScale="92500"/>
          </a:bodyPr>
          <a:lstStyle/>
          <a:p>
            <a:pPr algn="ctr" eaLnBrk="1" hangingPunct="1">
              <a:buFontTx/>
              <a:buNone/>
            </a:pPr>
            <a:r>
              <a:rPr lang="pl-PL" altLang="pl-PL" sz="2400" dirty="0" smtClean="0">
                <a:solidFill>
                  <a:schemeClr val="tx1">
                    <a:lumMod val="85000"/>
                    <a:lumOff val="15000"/>
                  </a:schemeClr>
                </a:solidFill>
                <a:latin typeface="Arial" pitchFamily="34" charset="0"/>
                <a:cs typeface="Arial" pitchFamily="34" charset="0"/>
              </a:rPr>
              <a:t>Naszym podstawowym zadaniem jest </a:t>
            </a:r>
          </a:p>
          <a:p>
            <a:pPr algn="ctr" eaLnBrk="1" hangingPunct="1">
              <a:buFontTx/>
              <a:buNone/>
            </a:pPr>
            <a:r>
              <a:rPr lang="pl-PL" altLang="pl-PL" sz="2400" b="1" dirty="0" smtClean="0">
                <a:solidFill>
                  <a:schemeClr val="tx1">
                    <a:lumMod val="85000"/>
                    <a:lumOff val="15000"/>
                  </a:schemeClr>
                </a:solidFill>
                <a:latin typeface="Arial" pitchFamily="34" charset="0"/>
                <a:cs typeface="Arial" pitchFamily="34" charset="0"/>
              </a:rPr>
              <a:t>pomoc innym ludziom przy wykonywaniu różnych zadań.</a:t>
            </a:r>
          </a:p>
          <a:p>
            <a:pPr eaLnBrk="1" hangingPunct="1">
              <a:buFontTx/>
              <a:buNone/>
            </a:pPr>
            <a:r>
              <a:rPr lang="pl-PL" altLang="pl-PL" sz="2400" dirty="0" smtClean="0">
                <a:solidFill>
                  <a:schemeClr val="tx1">
                    <a:lumMod val="85000"/>
                    <a:lumOff val="15000"/>
                  </a:schemeClr>
                </a:solidFill>
                <a:latin typeface="Arial" pitchFamily="34" charset="0"/>
                <a:cs typeface="Arial" pitchFamily="34" charset="0"/>
              </a:rPr>
              <a:t>Zadaniami dodatkowymi, które wiążą się pośrednio z opieką, są:</a:t>
            </a:r>
          </a:p>
          <a:p>
            <a:pPr eaLnBrk="1" hangingPunct="1">
              <a:buFontTx/>
              <a:buNone/>
            </a:pPr>
            <a:endParaRPr lang="pl-PL" altLang="pl-PL" sz="2400" dirty="0" smtClean="0">
              <a:solidFill>
                <a:schemeClr val="tx1">
                  <a:lumMod val="85000"/>
                  <a:lumOff val="15000"/>
                </a:schemeClr>
              </a:solidFill>
              <a:latin typeface="Arial" pitchFamily="34" charset="0"/>
              <a:cs typeface="Arial" pitchFamily="34" charset="0"/>
            </a:endParaRP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Jak największa aktywizacja osób, w tym  niepełnosprawnych. </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Wspólna integracja.</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Pomoc w pokonywaniu napotykanych barier.</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Poszanowanie odmiennego stylu życia i przyzwyczajeń osoby otoczonej opieką. </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Stymulowanie indywidualnych zdolności osoby niepełnosprawnej. </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 Zapewnienie osobie niepełnosprawnej ciekawie spędzonego czasu.</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Budowanie zaufania.</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Rozwijanie empatii i zrozumienia.</a:t>
            </a:r>
          </a:p>
          <a:p>
            <a:pPr eaLnBrk="1" hangingPunct="1">
              <a:buFont typeface="Wingdings" pitchFamily="2" charset="2"/>
              <a:buChar char="Ø"/>
            </a:pPr>
            <a:r>
              <a:rPr lang="pl-PL" altLang="pl-PL" sz="2000" dirty="0" smtClean="0">
                <a:solidFill>
                  <a:schemeClr val="tx1">
                    <a:lumMod val="85000"/>
                    <a:lumOff val="15000"/>
                  </a:schemeClr>
                </a:solidFill>
                <a:latin typeface="Arial" pitchFamily="34" charset="0"/>
                <a:cs typeface="Arial" pitchFamily="34" charset="0"/>
              </a:rPr>
              <a:t>Poprawne relacje społeczne.</a:t>
            </a:r>
          </a:p>
          <a:p>
            <a:pPr eaLnBrk="1" hangingPunct="1">
              <a:buFont typeface="Wingdings" pitchFamily="2" charset="2"/>
              <a:buChar char="Ø"/>
            </a:pPr>
            <a:endParaRPr lang="pl-PL" altLang="pl-PL" sz="2000" dirty="0" smtClean="0">
              <a:solidFill>
                <a:schemeClr val="tx1">
                  <a:lumMod val="85000"/>
                  <a:lumOff val="15000"/>
                </a:schemeClr>
              </a:solidFill>
              <a:latin typeface="Arial" pitchFamily="34" charset="0"/>
              <a:cs typeface="Arial" pitchFamily="34" charset="0"/>
            </a:endParaRPr>
          </a:p>
          <a:p>
            <a:pPr eaLnBrk="1" hangingPunct="1"/>
            <a:endParaRPr lang="pl-PL" altLang="pl-PL" sz="1400" dirty="0" smtClean="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1522618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 calcmode="lin" valueType="num">
                                      <p:cBhvr additive="base">
                                        <p:cTn id="61" dur="5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243">
                                            <p:txEl>
                                              <p:pRg st="10" end="10"/>
                                            </p:txEl>
                                          </p:spTgt>
                                        </p:tgtEl>
                                        <p:attrNameLst>
                                          <p:attrName>style.visibility</p:attrName>
                                        </p:attrNameLst>
                                      </p:cBhvr>
                                      <p:to>
                                        <p:strVal val="visible"/>
                                      </p:to>
                                    </p:set>
                                    <p:anim calcmode="lin" valueType="num">
                                      <p:cBhvr additive="base">
                                        <p:cTn id="67" dur="5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2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243">
                                            <p:txEl>
                                              <p:pRg st="11" end="11"/>
                                            </p:txEl>
                                          </p:spTgt>
                                        </p:tgtEl>
                                        <p:attrNameLst>
                                          <p:attrName>style.visibility</p:attrName>
                                        </p:attrNameLst>
                                      </p:cBhvr>
                                      <p:to>
                                        <p:strVal val="visible"/>
                                      </p:to>
                                    </p:set>
                                    <p:anim calcmode="lin" valueType="num">
                                      <p:cBhvr additive="base">
                                        <p:cTn id="73"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2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243">
                                            <p:txEl>
                                              <p:pRg st="12" end="12"/>
                                            </p:txEl>
                                          </p:spTgt>
                                        </p:tgtEl>
                                        <p:attrNameLst>
                                          <p:attrName>style.visibility</p:attrName>
                                        </p:attrNameLst>
                                      </p:cBhvr>
                                      <p:to>
                                        <p:strVal val="visible"/>
                                      </p:to>
                                    </p:set>
                                    <p:anim calcmode="lin" valueType="num">
                                      <p:cBhvr additive="base">
                                        <p:cTn id="79" dur="5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24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95536" y="476672"/>
            <a:ext cx="8229600" cy="1252728"/>
          </a:xfrm>
        </p:spPr>
        <p:txBody>
          <a:bodyPr/>
          <a:lstStyle/>
          <a:p>
            <a:endParaRPr lang="pl-PL" dirty="0" smtClean="0"/>
          </a:p>
        </p:txBody>
      </p:sp>
      <p:sp>
        <p:nvSpPr>
          <p:cNvPr id="3" name="Symbol zastępczy zawartości 2"/>
          <p:cNvSpPr>
            <a:spLocks noGrp="1"/>
          </p:cNvSpPr>
          <p:nvPr>
            <p:ph idx="1"/>
          </p:nvPr>
        </p:nvSpPr>
        <p:spPr>
          <a:xfrm>
            <a:off x="467543" y="332656"/>
            <a:ext cx="8208913" cy="4525963"/>
          </a:xfrm>
        </p:spPr>
        <p:txBody>
          <a:bodyPr>
            <a:normAutofit/>
          </a:bodyPr>
          <a:lstStyle/>
          <a:p>
            <a:pPr marL="0" indent="0" algn="ctr">
              <a:buFont typeface="Arial" pitchFamily="34" charset="0"/>
              <a:buNone/>
              <a:defRPr/>
            </a:pPr>
            <a:r>
              <a:rPr lang="pl-PL" sz="4400"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„Ważne jest przede wszystkim pochylenie się nad człowiekiem”</a:t>
            </a:r>
            <a:br>
              <a:rPr lang="pl-PL" sz="4400"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br>
            <a:r>
              <a:rPr lang="pl-PL" sz="4400"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ks. Jan Twardowski</a:t>
            </a:r>
            <a:endParaRPr lang="pl-PL" sz="2000" dirty="0">
              <a:solidFill>
                <a:schemeClr val="tx1">
                  <a:lumMod val="85000"/>
                  <a:lumOff val="15000"/>
                </a:schemeClr>
              </a:solidFill>
              <a:effectLst>
                <a:outerShdw blurRad="38100" dist="38100" dir="2700000" algn="tl">
                  <a:srgbClr val="000000">
                    <a:alpha val="43137"/>
                  </a:srgbClr>
                </a:outerShdw>
              </a:effectLst>
            </a:endParaRP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414020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34602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3508</TotalTime>
  <Words>962</Words>
  <Application>Microsoft Office PowerPoint</Application>
  <PresentationFormat>Pokaz na ekranie (4:3)</PresentationFormat>
  <Paragraphs>84</Paragraphs>
  <Slides>32</Slides>
  <Notes>0</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Austin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 dla nas?</vt:lpstr>
      <vt:lpstr>CO JEST NASZYM ZADANIEM?</vt:lpstr>
      <vt:lpstr>Prezentacja programu PowerPoint</vt:lpstr>
      <vt:lpstr>MOJA HISTORIA  </vt:lpstr>
      <vt:lpstr>Prezentacja programu PowerPoint</vt:lpstr>
      <vt:lpstr>POZNAJMY Podstawowe zasady zachowania sIĘ</vt:lpstr>
      <vt:lpstr>PRZEWIDYWANE REZULTATY</vt:lpstr>
      <vt:lpstr>Prezentacja programu PowerPoint</vt:lpstr>
      <vt:lpstr>Prezentacja programu PowerPoint</vt:lpstr>
      <vt:lpstr>Sławni Niepełnosprawni</vt:lpstr>
      <vt:lpstr>Prezentacja programu PowerPoint</vt:lpstr>
      <vt:lpstr>Prezentacja programu PowerPoint</vt:lpstr>
      <vt:lpstr>Prezentacja programu PowerPoint</vt:lpstr>
      <vt:lpstr>A to MY: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dc:creator>
  <cp:lastModifiedBy>Piotr</cp:lastModifiedBy>
  <cp:revision>14</cp:revision>
  <dcterms:created xsi:type="dcterms:W3CDTF">2022-11-27T17:11:45Z</dcterms:created>
  <dcterms:modified xsi:type="dcterms:W3CDTF">2022-12-01T07:21:20Z</dcterms:modified>
</cp:coreProperties>
</file>