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notesMasterIdLst>
    <p:notesMasterId r:id="rId30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JYjIGPY1CL0SGeDI881+tIXnX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89E3CF-61CE-4E42-9CA7-50432A26B626}">
  <a:tblStyle styleId="{3089E3CF-61CE-4E42-9CA7-50432A26B6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customschemas.google.com/relationships/presentationmetadata" Target="metadata"/><Relationship Id="rId21" Type="http://schemas.openxmlformats.org/officeDocument/2006/relationships/slide" Target="slides/slide1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6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92" name="Google Shape;19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0"/>
          <p:cNvSpPr txBox="1"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ftr" idx="11"/>
          </p:nvPr>
        </p:nvSpPr>
        <p:spPr>
          <a:xfrm>
            <a:off x="1127125" y="328612"/>
            <a:ext cx="5943600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sldNum" idx="12"/>
          </p:nvPr>
        </p:nvSpPr>
        <p:spPr>
          <a:xfrm>
            <a:off x="9925050" y="134937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8"/>
          <p:cNvSpPr txBox="1">
            <a:spLocks noGrp="1"/>
          </p:cNvSpPr>
          <p:nvPr>
            <p:ph type="title"/>
          </p:nvPr>
        </p:nvSpPr>
        <p:spPr>
          <a:xfrm>
            <a:off x="1130300" y="954087"/>
            <a:ext cx="9602787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8"/>
          <p:cNvSpPr txBox="1">
            <a:spLocks noGrp="1"/>
          </p:cNvSpPr>
          <p:nvPr>
            <p:ph type="body" idx="1"/>
          </p:nvPr>
        </p:nvSpPr>
        <p:spPr>
          <a:xfrm rot="5400000">
            <a:off x="4284663" y="-982662"/>
            <a:ext cx="3294062" cy="9602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8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8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8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0"/>
          <p:cNvSpPr txBox="1">
            <a:spLocks noGrp="1"/>
          </p:cNvSpPr>
          <p:nvPr>
            <p:ph type="title"/>
          </p:nvPr>
        </p:nvSpPr>
        <p:spPr>
          <a:xfrm rot="5400000">
            <a:off x="7602635" y="2321047"/>
            <a:ext cx="4659889" cy="16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0"/>
          <p:cNvSpPr txBox="1">
            <a:spLocks noGrp="1"/>
          </p:cNvSpPr>
          <p:nvPr>
            <p:ph type="body" idx="1"/>
          </p:nvPr>
        </p:nvSpPr>
        <p:spPr>
          <a:xfrm rot="5400000">
            <a:off x="2714741" y="-785498"/>
            <a:ext cx="4659889" cy="782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40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0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0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body" idx="1"/>
          </p:nvPr>
        </p:nvSpPr>
        <p:spPr>
          <a:xfrm>
            <a:off x="4723334" y="952578"/>
            <a:ext cx="6012470" cy="4505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2"/>
          </p:nvPr>
        </p:nvSpPr>
        <p:spPr>
          <a:xfrm>
            <a:off x="1124291" y="3274754"/>
            <a:ext cx="3275013" cy="2178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4"/>
          <p:cNvSpPr txBox="1">
            <a:spLocks noGrp="1"/>
          </p:cNvSpPr>
          <p:nvPr>
            <p:ph type="title"/>
          </p:nvPr>
        </p:nvSpPr>
        <p:spPr>
          <a:xfrm>
            <a:off x="1130300" y="954087"/>
            <a:ext cx="9602787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body" idx="1"/>
          </p:nvPr>
        </p:nvSpPr>
        <p:spPr>
          <a:xfrm>
            <a:off x="1130300" y="2171700"/>
            <a:ext cx="9602787" cy="32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8"/>
          <p:cNvSpPr txBox="1"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8"/>
          <p:cNvSpPr txBox="1">
            <a:spLocks noGrp="1"/>
          </p:cNvSpPr>
          <p:nvPr>
            <p:ph type="body" idx="1"/>
          </p:nvPr>
        </p:nvSpPr>
        <p:spPr>
          <a:xfrm>
            <a:off x="1129166" y="2165621"/>
            <a:ext cx="4645152" cy="3293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body" idx="2"/>
          </p:nvPr>
        </p:nvSpPr>
        <p:spPr>
          <a:xfrm>
            <a:off x="6095606" y="2171769"/>
            <a:ext cx="4645152" cy="3287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8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0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0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0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2"/>
          <p:cNvSpPr txBox="1"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2"/>
          <p:cNvSpPr txBox="1"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7" name="Google Shape;117;p32"/>
          <p:cNvSpPr txBox="1">
            <a:spLocks noGrp="1"/>
          </p:cNvSpPr>
          <p:nvPr>
            <p:ph type="body" idx="2"/>
          </p:nvPr>
        </p:nvSpPr>
        <p:spPr>
          <a:xfrm>
            <a:off x="1129166" y="2974448"/>
            <a:ext cx="4645152" cy="2493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32"/>
          <p:cNvSpPr txBox="1">
            <a:spLocks noGrp="1"/>
          </p:cNvSpPr>
          <p:nvPr>
            <p:ph type="body" idx="3"/>
          </p:nvPr>
        </p:nvSpPr>
        <p:spPr>
          <a:xfrm>
            <a:off x="6094337" y="2173181"/>
            <a:ext cx="4645152" cy="80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32"/>
          <p:cNvSpPr txBox="1">
            <a:spLocks noGrp="1"/>
          </p:cNvSpPr>
          <p:nvPr>
            <p:ph type="body" idx="4"/>
          </p:nvPr>
        </p:nvSpPr>
        <p:spPr>
          <a:xfrm>
            <a:off x="6094337" y="2971669"/>
            <a:ext cx="4645152" cy="2487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2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2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2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4"/>
          <p:cNvSpPr txBox="1">
            <a:spLocks noGrp="1"/>
          </p:cNvSpPr>
          <p:nvPr>
            <p:ph type="title"/>
          </p:nvPr>
        </p:nvSpPr>
        <p:spPr>
          <a:xfrm>
            <a:off x="1130300" y="954087"/>
            <a:ext cx="9602787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4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4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4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6"/>
          <p:cNvSpPr txBox="1"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6"/>
          <p:cNvSpPr>
            <a:spLocks noGrp="1"/>
          </p:cNvSpPr>
          <p:nvPr>
            <p:ph type="pic" idx="2"/>
          </p:nvPr>
        </p:nvSpPr>
        <p:spPr>
          <a:xfrm>
            <a:off x="8124389" y="1122542"/>
            <a:ext cx="2791171" cy="386632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body" idx="1"/>
          </p:nvPr>
        </p:nvSpPr>
        <p:spPr>
          <a:xfrm>
            <a:off x="1128247" y="3053721"/>
            <a:ext cx="5846486" cy="209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dt" idx="10"/>
          </p:nvPr>
        </p:nvSpPr>
        <p:spPr>
          <a:xfrm>
            <a:off x="1125537" y="5470525"/>
            <a:ext cx="5849937" cy="3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6"/>
          <p:cNvSpPr txBox="1">
            <a:spLocks noGrp="1"/>
          </p:cNvSpPr>
          <p:nvPr>
            <p:ph type="ftr" idx="11"/>
          </p:nvPr>
        </p:nvSpPr>
        <p:spPr>
          <a:xfrm>
            <a:off x="1125537" y="319087"/>
            <a:ext cx="48768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6"/>
          <p:cNvSpPr txBox="1">
            <a:spLocks noGrp="1"/>
          </p:cNvSpPr>
          <p:nvPr>
            <p:ph type="sldNum" idx="12"/>
          </p:nvPr>
        </p:nvSpPr>
        <p:spPr>
          <a:xfrm>
            <a:off x="6176962" y="138112"/>
            <a:ext cx="811212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/>
          <p:cNvPicPr preferRelativeResize="0"/>
          <p:nvPr/>
        </p:nvPicPr>
        <p:blipFill rotWithShape="1">
          <a:blip r:embed="rId4">
            <a:alphaModFix/>
          </a:blip>
          <a:srcRect t="1538" b="-1538"/>
          <a:stretch/>
        </p:blipFill>
        <p:spPr>
          <a:xfrm>
            <a:off x="0" y="6119812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9"/>
          <p:cNvSpPr/>
          <p:nvPr/>
        </p:nvSpPr>
        <p:spPr>
          <a:xfrm>
            <a:off x="0" y="468312"/>
            <a:ext cx="12192000" cy="5646737"/>
          </a:xfrm>
          <a:prstGeom prst="rect">
            <a:avLst/>
          </a:prstGeom>
          <a:gradFill>
            <a:gsLst>
              <a:gs pos="0">
                <a:srgbClr val="DCDCE0">
                  <a:alpha val="0"/>
                </a:srgbClr>
              </a:gs>
              <a:gs pos="100000">
                <a:srgbClr val="DEDEE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2" name="Google Shape;12;p19"/>
          <p:cNvCxnSpPr/>
          <p:nvPr/>
        </p:nvCxnSpPr>
        <p:spPr>
          <a:xfrm>
            <a:off x="0" y="6121400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19607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3" name="Google Shape;13;p19" descr="RedHashing.emf"/>
          <p:cNvPicPr preferRelativeResize="0"/>
          <p:nvPr/>
        </p:nvPicPr>
        <p:blipFill rotWithShape="1">
          <a:blip r:embed="rId5">
            <a:alphaModFix/>
          </a:blip>
          <a:srcRect l="-115" r="15827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9"/>
          <p:cNvSpPr txBox="1">
            <a:spLocks noGrp="1"/>
          </p:cNvSpPr>
          <p:nvPr>
            <p:ph type="title"/>
          </p:nvPr>
        </p:nvSpPr>
        <p:spPr>
          <a:xfrm>
            <a:off x="1130300" y="954087"/>
            <a:ext cx="9602787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body" idx="1"/>
          </p:nvPr>
        </p:nvSpPr>
        <p:spPr>
          <a:xfrm>
            <a:off x="1130300" y="2171700"/>
            <a:ext cx="9602787" cy="32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ftr" idx="11"/>
          </p:nvPr>
        </p:nvSpPr>
        <p:spPr>
          <a:xfrm>
            <a:off x="1127125" y="328612"/>
            <a:ext cx="5943600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sldNum" idx="12"/>
          </p:nvPr>
        </p:nvSpPr>
        <p:spPr>
          <a:xfrm>
            <a:off x="9925050" y="134937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7"/>
          <p:cNvPicPr preferRelativeResize="0"/>
          <p:nvPr/>
        </p:nvPicPr>
        <p:blipFill rotWithShape="1">
          <a:blip r:embed="rId4">
            <a:alphaModFix/>
          </a:blip>
          <a:srcRect t="1538" b="-1538"/>
          <a:stretch/>
        </p:blipFill>
        <p:spPr>
          <a:xfrm>
            <a:off x="0" y="6119812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7"/>
          <p:cNvSpPr/>
          <p:nvPr/>
        </p:nvSpPr>
        <p:spPr>
          <a:xfrm>
            <a:off x="0" y="468312"/>
            <a:ext cx="12192000" cy="5646737"/>
          </a:xfrm>
          <a:prstGeom prst="rect">
            <a:avLst/>
          </a:prstGeom>
          <a:gradFill>
            <a:gsLst>
              <a:gs pos="0">
                <a:srgbClr val="DCDCE0">
                  <a:alpha val="0"/>
                </a:srgbClr>
              </a:gs>
              <a:gs pos="100000">
                <a:srgbClr val="DEDEE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61" name="Google Shape;161;p37"/>
          <p:cNvCxnSpPr/>
          <p:nvPr/>
        </p:nvCxnSpPr>
        <p:spPr>
          <a:xfrm>
            <a:off x="0" y="6121400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19607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62" name="Google Shape;162;p37" descr="RedHashing.emf"/>
          <p:cNvPicPr preferRelativeResize="0"/>
          <p:nvPr/>
        </p:nvPicPr>
        <p:blipFill rotWithShape="1">
          <a:blip r:embed="rId5">
            <a:alphaModFix/>
          </a:blip>
          <a:srcRect l="-115" r="15827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7"/>
          <p:cNvSpPr txBox="1">
            <a:spLocks noGrp="1"/>
          </p:cNvSpPr>
          <p:nvPr>
            <p:ph type="title"/>
          </p:nvPr>
        </p:nvSpPr>
        <p:spPr>
          <a:xfrm>
            <a:off x="1130300" y="954087"/>
            <a:ext cx="9602787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4" name="Google Shape;164;p37"/>
          <p:cNvSpPr txBox="1">
            <a:spLocks noGrp="1"/>
          </p:cNvSpPr>
          <p:nvPr>
            <p:ph type="body" idx="1"/>
          </p:nvPr>
        </p:nvSpPr>
        <p:spPr>
          <a:xfrm>
            <a:off x="1130300" y="2171700"/>
            <a:ext cx="9602787" cy="32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5" name="Google Shape;165;p37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6" name="Google Shape;166;p37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7" name="Google Shape;167;p37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9"/>
          <p:cNvPicPr preferRelativeResize="0"/>
          <p:nvPr/>
        </p:nvPicPr>
        <p:blipFill rotWithShape="1">
          <a:blip r:embed="rId4">
            <a:alphaModFix/>
          </a:blip>
          <a:srcRect t="1538" b="-1538"/>
          <a:stretch/>
        </p:blipFill>
        <p:spPr>
          <a:xfrm>
            <a:off x="0" y="6119812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9"/>
          <p:cNvSpPr/>
          <p:nvPr/>
        </p:nvSpPr>
        <p:spPr>
          <a:xfrm>
            <a:off x="0" y="468312"/>
            <a:ext cx="12192000" cy="5646737"/>
          </a:xfrm>
          <a:prstGeom prst="rect">
            <a:avLst/>
          </a:prstGeom>
          <a:gradFill>
            <a:gsLst>
              <a:gs pos="0">
                <a:srgbClr val="DCDCE0">
                  <a:alpha val="0"/>
                </a:srgbClr>
              </a:gs>
              <a:gs pos="100000">
                <a:srgbClr val="DEDEE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77" name="Google Shape;177;p39"/>
          <p:cNvCxnSpPr/>
          <p:nvPr/>
        </p:nvCxnSpPr>
        <p:spPr>
          <a:xfrm>
            <a:off x="0" y="6121400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19607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78" name="Google Shape;178;p39" descr="RedHashing.emf"/>
          <p:cNvPicPr preferRelativeResize="0"/>
          <p:nvPr/>
        </p:nvPicPr>
        <p:blipFill rotWithShape="1">
          <a:blip r:embed="rId5">
            <a:alphaModFix/>
          </a:blip>
          <a:srcRect l="-115" r="59214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9"/>
          <p:cNvSpPr txBox="1">
            <a:spLocks noGrp="1"/>
          </p:cNvSpPr>
          <p:nvPr>
            <p:ph type="title"/>
          </p:nvPr>
        </p:nvSpPr>
        <p:spPr>
          <a:xfrm>
            <a:off x="1130300" y="954087"/>
            <a:ext cx="9602787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0" name="Google Shape;180;p39"/>
          <p:cNvSpPr txBox="1">
            <a:spLocks noGrp="1"/>
          </p:cNvSpPr>
          <p:nvPr>
            <p:ph type="body" idx="1"/>
          </p:nvPr>
        </p:nvSpPr>
        <p:spPr>
          <a:xfrm>
            <a:off x="1130300" y="2171700"/>
            <a:ext cx="9602787" cy="32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1" name="Google Shape;181;p39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2" name="Google Shape;182;p39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3" name="Google Shape;183;p39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1"/>
          <p:cNvPicPr preferRelativeResize="0"/>
          <p:nvPr/>
        </p:nvPicPr>
        <p:blipFill rotWithShape="1">
          <a:blip r:embed="rId4">
            <a:alphaModFix/>
          </a:blip>
          <a:srcRect t="1538" b="-1538"/>
          <a:stretch/>
        </p:blipFill>
        <p:spPr>
          <a:xfrm>
            <a:off x="0" y="6119812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1"/>
          <p:cNvSpPr/>
          <p:nvPr/>
        </p:nvSpPr>
        <p:spPr>
          <a:xfrm>
            <a:off x="0" y="468312"/>
            <a:ext cx="12192000" cy="5646737"/>
          </a:xfrm>
          <a:prstGeom prst="rect">
            <a:avLst/>
          </a:prstGeom>
          <a:gradFill>
            <a:gsLst>
              <a:gs pos="0">
                <a:srgbClr val="DCDCE0">
                  <a:alpha val="0"/>
                </a:srgbClr>
              </a:gs>
              <a:gs pos="100000">
                <a:srgbClr val="DEDEE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8" name="Google Shape;28;p21"/>
          <p:cNvCxnSpPr/>
          <p:nvPr/>
        </p:nvCxnSpPr>
        <p:spPr>
          <a:xfrm>
            <a:off x="0" y="6121400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19607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29" name="Google Shape;29;p21" descr="RedHashing.emf"/>
          <p:cNvPicPr preferRelativeResize="0"/>
          <p:nvPr/>
        </p:nvPicPr>
        <p:blipFill rotWithShape="1">
          <a:blip r:embed="rId5">
            <a:alphaModFix/>
          </a:blip>
          <a:srcRect l="-115" r="15827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1130300" y="954087"/>
            <a:ext cx="9602787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1130300" y="2171700"/>
            <a:ext cx="9602787" cy="32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23"/>
          <p:cNvPicPr preferRelativeResize="0"/>
          <p:nvPr/>
        </p:nvPicPr>
        <p:blipFill rotWithShape="1">
          <a:blip r:embed="rId4">
            <a:alphaModFix/>
          </a:blip>
          <a:srcRect t="1538" b="-1538"/>
          <a:stretch/>
        </p:blipFill>
        <p:spPr>
          <a:xfrm>
            <a:off x="0" y="6119812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3"/>
          <p:cNvSpPr/>
          <p:nvPr/>
        </p:nvSpPr>
        <p:spPr>
          <a:xfrm>
            <a:off x="0" y="468312"/>
            <a:ext cx="12192000" cy="5646737"/>
          </a:xfrm>
          <a:prstGeom prst="rect">
            <a:avLst/>
          </a:prstGeom>
          <a:gradFill>
            <a:gsLst>
              <a:gs pos="0">
                <a:srgbClr val="DCDCE0">
                  <a:alpha val="0"/>
                </a:srgbClr>
              </a:gs>
              <a:gs pos="100000">
                <a:srgbClr val="DEDEE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5" name="Google Shape;45;p23"/>
          <p:cNvCxnSpPr/>
          <p:nvPr/>
        </p:nvCxnSpPr>
        <p:spPr>
          <a:xfrm>
            <a:off x="0" y="6121400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19607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46" name="Google Shape;46;p23" descr="RedHashing.emf"/>
          <p:cNvPicPr preferRelativeResize="0"/>
          <p:nvPr/>
        </p:nvPicPr>
        <p:blipFill rotWithShape="1">
          <a:blip r:embed="rId5">
            <a:alphaModFix/>
          </a:blip>
          <a:srcRect l="-115" r="15827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3"/>
          <p:cNvSpPr txBox="1">
            <a:spLocks noGrp="1"/>
          </p:cNvSpPr>
          <p:nvPr>
            <p:ph type="title"/>
          </p:nvPr>
        </p:nvSpPr>
        <p:spPr>
          <a:xfrm>
            <a:off x="1130300" y="954087"/>
            <a:ext cx="9602787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1"/>
          </p:nvPr>
        </p:nvSpPr>
        <p:spPr>
          <a:xfrm>
            <a:off x="1130300" y="2171700"/>
            <a:ext cx="9602787" cy="32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25"/>
          <p:cNvPicPr preferRelativeResize="0"/>
          <p:nvPr/>
        </p:nvPicPr>
        <p:blipFill rotWithShape="1">
          <a:blip r:embed="rId4">
            <a:alphaModFix/>
          </a:blip>
          <a:srcRect t="1538" b="-1538"/>
          <a:stretch/>
        </p:blipFill>
        <p:spPr>
          <a:xfrm>
            <a:off x="0" y="6119812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5"/>
          <p:cNvSpPr/>
          <p:nvPr/>
        </p:nvSpPr>
        <p:spPr>
          <a:xfrm>
            <a:off x="0" y="468312"/>
            <a:ext cx="12192000" cy="5646737"/>
          </a:xfrm>
          <a:prstGeom prst="rect">
            <a:avLst/>
          </a:prstGeom>
          <a:gradFill>
            <a:gsLst>
              <a:gs pos="0">
                <a:srgbClr val="DCDCE0">
                  <a:alpha val="0"/>
                </a:srgbClr>
              </a:gs>
              <a:gs pos="100000">
                <a:srgbClr val="DEDEE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1" name="Google Shape;61;p25"/>
          <p:cNvCxnSpPr/>
          <p:nvPr/>
        </p:nvCxnSpPr>
        <p:spPr>
          <a:xfrm>
            <a:off x="0" y="6121400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19607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62" name="Google Shape;62;p25" descr="RedHashing.emf"/>
          <p:cNvPicPr preferRelativeResize="0"/>
          <p:nvPr/>
        </p:nvPicPr>
        <p:blipFill rotWithShape="1">
          <a:blip r:embed="rId5">
            <a:alphaModFix/>
          </a:blip>
          <a:srcRect l="-115" r="15827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5"/>
          <p:cNvSpPr txBox="1">
            <a:spLocks noGrp="1"/>
          </p:cNvSpPr>
          <p:nvPr>
            <p:ph type="title"/>
          </p:nvPr>
        </p:nvSpPr>
        <p:spPr>
          <a:xfrm>
            <a:off x="1130300" y="954087"/>
            <a:ext cx="9602787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1130300" y="2171700"/>
            <a:ext cx="9602787" cy="32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27"/>
          <p:cNvPicPr preferRelativeResize="0"/>
          <p:nvPr/>
        </p:nvPicPr>
        <p:blipFill rotWithShape="1">
          <a:blip r:embed="rId4">
            <a:alphaModFix/>
          </a:blip>
          <a:srcRect t="1538" b="-1538"/>
          <a:stretch/>
        </p:blipFill>
        <p:spPr>
          <a:xfrm>
            <a:off x="0" y="6119812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7"/>
          <p:cNvSpPr/>
          <p:nvPr/>
        </p:nvSpPr>
        <p:spPr>
          <a:xfrm>
            <a:off x="0" y="468312"/>
            <a:ext cx="12192000" cy="5646737"/>
          </a:xfrm>
          <a:prstGeom prst="rect">
            <a:avLst/>
          </a:prstGeom>
          <a:gradFill>
            <a:gsLst>
              <a:gs pos="0">
                <a:srgbClr val="DCDCE0">
                  <a:alpha val="0"/>
                </a:srgbClr>
              </a:gs>
              <a:gs pos="100000">
                <a:srgbClr val="DEDEE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7" name="Google Shape;77;p27"/>
          <p:cNvCxnSpPr/>
          <p:nvPr/>
        </p:nvCxnSpPr>
        <p:spPr>
          <a:xfrm>
            <a:off x="0" y="6121400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19607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78" name="Google Shape;78;p27" descr="RedHashing.emf"/>
          <p:cNvPicPr preferRelativeResize="0"/>
          <p:nvPr/>
        </p:nvPicPr>
        <p:blipFill rotWithShape="1">
          <a:blip r:embed="rId5">
            <a:alphaModFix/>
          </a:blip>
          <a:srcRect l="-115" r="15827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>
            <a:off x="1130300" y="954087"/>
            <a:ext cx="9602787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>
            <a:off x="1130300" y="2171700"/>
            <a:ext cx="9602787" cy="32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9"/>
          <p:cNvPicPr preferRelativeResize="0"/>
          <p:nvPr/>
        </p:nvPicPr>
        <p:blipFill rotWithShape="1">
          <a:blip r:embed="rId4">
            <a:alphaModFix/>
          </a:blip>
          <a:srcRect t="1538" b="-1538"/>
          <a:stretch/>
        </p:blipFill>
        <p:spPr>
          <a:xfrm>
            <a:off x="0" y="6119812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9"/>
          <p:cNvSpPr/>
          <p:nvPr/>
        </p:nvSpPr>
        <p:spPr>
          <a:xfrm>
            <a:off x="0" y="468312"/>
            <a:ext cx="12192000" cy="5646737"/>
          </a:xfrm>
          <a:prstGeom prst="rect">
            <a:avLst/>
          </a:prstGeom>
          <a:gradFill>
            <a:gsLst>
              <a:gs pos="0">
                <a:srgbClr val="DCDCE0">
                  <a:alpha val="0"/>
                </a:srgbClr>
              </a:gs>
              <a:gs pos="100000">
                <a:srgbClr val="DEDEE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4" name="Google Shape;94;p29"/>
          <p:cNvCxnSpPr/>
          <p:nvPr/>
        </p:nvCxnSpPr>
        <p:spPr>
          <a:xfrm>
            <a:off x="0" y="6121400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19607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95" name="Google Shape;95;p29"/>
          <p:cNvSpPr txBox="1">
            <a:spLocks noGrp="1"/>
          </p:cNvSpPr>
          <p:nvPr>
            <p:ph type="title"/>
          </p:nvPr>
        </p:nvSpPr>
        <p:spPr>
          <a:xfrm>
            <a:off x="1130300" y="954087"/>
            <a:ext cx="9602787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6" name="Google Shape;96;p29"/>
          <p:cNvSpPr txBox="1">
            <a:spLocks noGrp="1"/>
          </p:cNvSpPr>
          <p:nvPr>
            <p:ph type="body" idx="1"/>
          </p:nvPr>
        </p:nvSpPr>
        <p:spPr>
          <a:xfrm>
            <a:off x="1130300" y="2171700"/>
            <a:ext cx="9602787" cy="32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7" name="Google Shape;97;p29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8" name="Google Shape;98;p29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9" name="Google Shape;99;p29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1"/>
          <p:cNvPicPr preferRelativeResize="0"/>
          <p:nvPr/>
        </p:nvPicPr>
        <p:blipFill rotWithShape="1">
          <a:blip r:embed="rId4">
            <a:alphaModFix/>
          </a:blip>
          <a:srcRect t="1538" b="-1538"/>
          <a:stretch/>
        </p:blipFill>
        <p:spPr>
          <a:xfrm>
            <a:off x="0" y="6119812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1"/>
          <p:cNvSpPr/>
          <p:nvPr/>
        </p:nvSpPr>
        <p:spPr>
          <a:xfrm>
            <a:off x="0" y="468312"/>
            <a:ext cx="12192000" cy="5646737"/>
          </a:xfrm>
          <a:prstGeom prst="rect">
            <a:avLst/>
          </a:prstGeom>
          <a:gradFill>
            <a:gsLst>
              <a:gs pos="0">
                <a:srgbClr val="DCDCE0">
                  <a:alpha val="0"/>
                </a:srgbClr>
              </a:gs>
              <a:gs pos="100000">
                <a:srgbClr val="DEDEE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7" name="Google Shape;107;p31"/>
          <p:cNvCxnSpPr/>
          <p:nvPr/>
        </p:nvCxnSpPr>
        <p:spPr>
          <a:xfrm>
            <a:off x="0" y="6121400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19607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08" name="Google Shape;108;p31" descr="RedHashing.emf"/>
          <p:cNvPicPr preferRelativeResize="0"/>
          <p:nvPr/>
        </p:nvPicPr>
        <p:blipFill rotWithShape="1">
          <a:blip r:embed="rId5">
            <a:alphaModFix/>
          </a:blip>
          <a:srcRect l="-115" r="15827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1"/>
          <p:cNvSpPr txBox="1">
            <a:spLocks noGrp="1"/>
          </p:cNvSpPr>
          <p:nvPr>
            <p:ph type="title"/>
          </p:nvPr>
        </p:nvSpPr>
        <p:spPr>
          <a:xfrm>
            <a:off x="1130300" y="954087"/>
            <a:ext cx="9602787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0" name="Google Shape;110;p31"/>
          <p:cNvSpPr txBox="1">
            <a:spLocks noGrp="1"/>
          </p:cNvSpPr>
          <p:nvPr>
            <p:ph type="body" idx="1"/>
          </p:nvPr>
        </p:nvSpPr>
        <p:spPr>
          <a:xfrm>
            <a:off x="1130300" y="2171700"/>
            <a:ext cx="9602787" cy="32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1" name="Google Shape;111;p31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2" name="Google Shape;112;p31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3" name="Google Shape;113;p31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3"/>
          <p:cNvPicPr preferRelativeResize="0"/>
          <p:nvPr/>
        </p:nvPicPr>
        <p:blipFill rotWithShape="1">
          <a:blip r:embed="rId4">
            <a:alphaModFix/>
          </a:blip>
          <a:srcRect t="1538" b="-1538"/>
          <a:stretch/>
        </p:blipFill>
        <p:spPr>
          <a:xfrm>
            <a:off x="0" y="6119812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3"/>
          <p:cNvSpPr/>
          <p:nvPr/>
        </p:nvSpPr>
        <p:spPr>
          <a:xfrm>
            <a:off x="0" y="468312"/>
            <a:ext cx="12192000" cy="5646737"/>
          </a:xfrm>
          <a:prstGeom prst="rect">
            <a:avLst/>
          </a:prstGeom>
          <a:gradFill>
            <a:gsLst>
              <a:gs pos="0">
                <a:srgbClr val="DCDCE0">
                  <a:alpha val="0"/>
                </a:srgbClr>
              </a:gs>
              <a:gs pos="100000">
                <a:srgbClr val="DEDEE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26" name="Google Shape;126;p33"/>
          <p:cNvCxnSpPr/>
          <p:nvPr/>
        </p:nvCxnSpPr>
        <p:spPr>
          <a:xfrm>
            <a:off x="0" y="6121400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19607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27" name="Google Shape;127;p33" descr="RedHashing.emf"/>
          <p:cNvPicPr preferRelativeResize="0"/>
          <p:nvPr/>
        </p:nvPicPr>
        <p:blipFill rotWithShape="1">
          <a:blip r:embed="rId5">
            <a:alphaModFix/>
          </a:blip>
          <a:srcRect l="-115" r="15827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1130300" y="954087"/>
            <a:ext cx="9602787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body" idx="1"/>
          </p:nvPr>
        </p:nvSpPr>
        <p:spPr>
          <a:xfrm>
            <a:off x="1130300" y="2171700"/>
            <a:ext cx="9602787" cy="32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0" name="Google Shape;130;p33"/>
          <p:cNvSpPr txBox="1">
            <a:spLocks noGrp="1"/>
          </p:cNvSpPr>
          <p:nvPr>
            <p:ph type="dt" idx="10"/>
          </p:nvPr>
        </p:nvSpPr>
        <p:spPr>
          <a:xfrm>
            <a:off x="7232650" y="330200"/>
            <a:ext cx="251618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1" name="Google Shape;131;p33"/>
          <p:cNvSpPr txBox="1">
            <a:spLocks noGrp="1"/>
          </p:cNvSpPr>
          <p:nvPr>
            <p:ph type="ftr" idx="11"/>
          </p:nvPr>
        </p:nvSpPr>
        <p:spPr>
          <a:xfrm>
            <a:off x="1130300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2" name="Google Shape;132;p33"/>
          <p:cNvSpPr txBox="1">
            <a:spLocks noGrp="1"/>
          </p:cNvSpPr>
          <p:nvPr>
            <p:ph type="sldNum" idx="12"/>
          </p:nvPr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5"/>
          <p:cNvPicPr preferRelativeResize="0"/>
          <p:nvPr/>
        </p:nvPicPr>
        <p:blipFill rotWithShape="1">
          <a:blip r:embed="rId4">
            <a:alphaModFix/>
          </a:blip>
          <a:srcRect t="1538" b="-1538"/>
          <a:stretch/>
        </p:blipFill>
        <p:spPr>
          <a:xfrm>
            <a:off x="0" y="6119812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5"/>
          <p:cNvSpPr/>
          <p:nvPr/>
        </p:nvSpPr>
        <p:spPr>
          <a:xfrm>
            <a:off x="0" y="468312"/>
            <a:ext cx="12192000" cy="5646737"/>
          </a:xfrm>
          <a:prstGeom prst="rect">
            <a:avLst/>
          </a:prstGeom>
          <a:gradFill>
            <a:gsLst>
              <a:gs pos="0">
                <a:srgbClr val="DCDCE0">
                  <a:alpha val="0"/>
                </a:srgbClr>
              </a:gs>
              <a:gs pos="100000">
                <a:srgbClr val="DEDEE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1" name="Google Shape;141;p35"/>
          <p:cNvCxnSpPr/>
          <p:nvPr/>
        </p:nvCxnSpPr>
        <p:spPr>
          <a:xfrm>
            <a:off x="0" y="6121400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19607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142" name="Google Shape;142;p35"/>
          <p:cNvGrpSpPr/>
          <p:nvPr/>
        </p:nvGrpSpPr>
        <p:grpSpPr>
          <a:xfrm>
            <a:off x="7477125" y="482600"/>
            <a:ext cx="4075112" cy="5148262"/>
            <a:chOff x="7477387" y="482170"/>
            <a:chExt cx="4074533" cy="5149101"/>
          </a:xfrm>
        </p:grpSpPr>
        <p:sp>
          <p:nvSpPr>
            <p:cNvPr id="143" name="Google Shape;143;p35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262626"/>
                </a:gs>
                <a:gs pos="100000">
                  <a:srgbClr val="0C0C0C"/>
                </a:gs>
              </a:gsLst>
              <a:lin ang="5400000" scaled="0"/>
            </a:gradFill>
            <a:ln>
              <a:noFill/>
            </a:ln>
            <a:effectLst>
              <a:outerShdw blurRad="127000" dist="228600" dir="4740000" sx="98000" sy="98000" algn="tl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5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ap="flat" cmpd="sng">
              <a:solidFill>
                <a:srgbClr val="19191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5" name="Google Shape;145;p35" descr="RedHashing.emf"/>
          <p:cNvPicPr preferRelativeResize="0"/>
          <p:nvPr/>
        </p:nvPicPr>
        <p:blipFill rotWithShape="1">
          <a:blip r:embed="rId5">
            <a:alphaModFix/>
          </a:blip>
          <a:srcRect l="-115" t="474" r="48548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5"/>
          <p:cNvSpPr txBox="1">
            <a:spLocks noGrp="1"/>
          </p:cNvSpPr>
          <p:nvPr>
            <p:ph type="title"/>
          </p:nvPr>
        </p:nvSpPr>
        <p:spPr>
          <a:xfrm>
            <a:off x="1130300" y="954087"/>
            <a:ext cx="9602787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7" name="Google Shape;147;p35"/>
          <p:cNvSpPr txBox="1">
            <a:spLocks noGrp="1"/>
          </p:cNvSpPr>
          <p:nvPr>
            <p:ph type="body" idx="1"/>
          </p:nvPr>
        </p:nvSpPr>
        <p:spPr>
          <a:xfrm>
            <a:off x="1130300" y="2171700"/>
            <a:ext cx="9602787" cy="32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dt" idx="10"/>
          </p:nvPr>
        </p:nvSpPr>
        <p:spPr>
          <a:xfrm>
            <a:off x="1125537" y="5470525"/>
            <a:ext cx="5849937" cy="3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9" name="Google Shape;149;p35"/>
          <p:cNvSpPr txBox="1">
            <a:spLocks noGrp="1"/>
          </p:cNvSpPr>
          <p:nvPr>
            <p:ph type="ftr" idx="11"/>
          </p:nvPr>
        </p:nvSpPr>
        <p:spPr>
          <a:xfrm>
            <a:off x="1125537" y="319087"/>
            <a:ext cx="48768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0" name="Google Shape;150;p35"/>
          <p:cNvSpPr txBox="1">
            <a:spLocks noGrp="1"/>
          </p:cNvSpPr>
          <p:nvPr>
            <p:ph type="sldNum" idx="12"/>
          </p:nvPr>
        </p:nvSpPr>
        <p:spPr>
          <a:xfrm>
            <a:off x="6176962" y="138112"/>
            <a:ext cx="811212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xNBC8dBJIc2aNZ4Mu1FI2R4_nR3KwIfZ/view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"/>
          <p:cNvSpPr txBox="1">
            <a:spLocks noGrp="1"/>
          </p:cNvSpPr>
          <p:nvPr>
            <p:ph type="ctrTitle"/>
          </p:nvPr>
        </p:nvSpPr>
        <p:spPr>
          <a:xfrm>
            <a:off x="334962" y="482600"/>
            <a:ext cx="11715750" cy="24352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Zesół szkół nr 1  </a:t>
            </a:r>
            <a:br>
              <a:rPr lang="en-US" sz="36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36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 ożarowie mazowieckim</a:t>
            </a:r>
            <a:br>
              <a:rPr lang="en-US" sz="36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/>
          </a:p>
        </p:txBody>
      </p:sp>
      <p:sp>
        <p:nvSpPr>
          <p:cNvPr id="196" name="Google Shape;196;p1"/>
          <p:cNvSpPr txBox="1">
            <a:spLocks noGrp="1"/>
          </p:cNvSpPr>
          <p:nvPr>
            <p:ph type="subTitle" idx="1"/>
          </p:nvPr>
        </p:nvSpPr>
        <p:spPr>
          <a:xfrm>
            <a:off x="6489700" y="3232150"/>
            <a:ext cx="4189412" cy="235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>
              <a:solidFill>
                <a:schemeClr val="dk1"/>
              </a:solidFill>
            </a:endParaRPr>
          </a:p>
        </p:txBody>
      </p:sp>
      <p:sp>
        <p:nvSpPr>
          <p:cNvPr id="197" name="Google Shape;197;p1"/>
          <p:cNvSpPr txBox="1"/>
          <p:nvPr/>
        </p:nvSpPr>
        <p:spPr>
          <a:xfrm>
            <a:off x="9925050" y="134937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8" name="Google Shape;198;p1"/>
          <p:cNvSpPr txBox="1"/>
          <p:nvPr/>
        </p:nvSpPr>
        <p:spPr>
          <a:xfrm>
            <a:off x="6192837" y="2287587"/>
            <a:ext cx="5857875" cy="5238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2800"/>
              <a:buFont typeface="Century Gothic"/>
              <a:buNone/>
            </a:pPr>
            <a:r>
              <a:rPr lang="en-US" sz="2800" b="1" i="0" u="none">
                <a:solidFill>
                  <a:srgbClr val="FFC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TECHNIKUM IM. TONY HALIKA</a:t>
            </a:r>
            <a:endParaRPr/>
          </a:p>
        </p:txBody>
      </p:sp>
      <p:pic>
        <p:nvPicPr>
          <p:cNvPr id="199" name="Google Shape;199;p1"/>
          <p:cNvPicPr preferRelativeResize="0"/>
          <p:nvPr/>
        </p:nvPicPr>
        <p:blipFill rotWithShape="1">
          <a:blip r:embed="rId3">
            <a:alphaModFix/>
          </a:blip>
          <a:srcRect b="49975"/>
          <a:stretch/>
        </p:blipFill>
        <p:spPr>
          <a:xfrm>
            <a:off x="0" y="-69850"/>
            <a:ext cx="12192000" cy="614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"/>
          <p:cNvSpPr txBox="1"/>
          <p:nvPr/>
        </p:nvSpPr>
        <p:spPr>
          <a:xfrm>
            <a:off x="388937" y="4697412"/>
            <a:ext cx="5707062" cy="522287"/>
          </a:xfrm>
          <a:prstGeom prst="rect">
            <a:avLst/>
          </a:prstGeom>
          <a:gradFill>
            <a:gsLst>
              <a:gs pos="0">
                <a:srgbClr val="C7C7C7"/>
              </a:gs>
              <a:gs pos="100000">
                <a:srgbClr val="818181">
                  <a:alpha val="91764"/>
                </a:srgbClr>
              </a:gs>
            </a:gsLst>
            <a:lin ang="54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6F88"/>
              </a:buClr>
              <a:buSzPts val="2800"/>
              <a:buFont typeface="Century Gothic"/>
              <a:buNone/>
            </a:pPr>
            <a:r>
              <a:rPr lang="en-US" sz="2800" b="1" i="0" u="none">
                <a:solidFill>
                  <a:srgbClr val="316F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TECHNIKUM</a:t>
            </a:r>
            <a:r>
              <a:rPr lang="en-US" sz="1800" b="0" i="0" u="none">
                <a:solidFill>
                  <a:srgbClr val="B2D5E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201" name="Google Shape;201;p1"/>
          <p:cNvSpPr/>
          <p:nvPr/>
        </p:nvSpPr>
        <p:spPr>
          <a:xfrm>
            <a:off x="10512425" y="5075237"/>
            <a:ext cx="46037" cy="460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flat" cmpd="sng">
            <a:solidFill>
              <a:srgbClr val="2D3C6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1"/>
          <p:cNvSpPr txBox="1"/>
          <p:nvPr/>
        </p:nvSpPr>
        <p:spPr>
          <a:xfrm>
            <a:off x="5364162" y="3440112"/>
            <a:ext cx="6440487" cy="522287"/>
          </a:xfrm>
          <a:prstGeom prst="rect">
            <a:avLst/>
          </a:prstGeom>
          <a:gradFill>
            <a:gsLst>
              <a:gs pos="0">
                <a:srgbClr val="C7C7C7"/>
              </a:gs>
              <a:gs pos="100000">
                <a:srgbClr val="818181">
                  <a:alpha val="91764"/>
                </a:srgbClr>
              </a:gs>
            </a:gsLst>
            <a:lin ang="54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6F88"/>
              </a:buClr>
              <a:buSzPts val="2800"/>
              <a:buFont typeface="Century Gothic"/>
              <a:buNone/>
            </a:pPr>
            <a:r>
              <a:rPr lang="en-US" sz="2800" b="1" i="0" u="none">
                <a:solidFill>
                  <a:srgbClr val="316F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LICEUM OGÓLNOKSZTAŁCĄCE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0"/>
          <p:cNvSpPr txBox="1"/>
          <p:nvPr/>
        </p:nvSpPr>
        <p:spPr>
          <a:xfrm>
            <a:off x="368300" y="1082675"/>
            <a:ext cx="10948987" cy="452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entury Gothic"/>
              <a:buNone/>
            </a:pPr>
            <a:r>
              <a:rPr lang="en-US" sz="3200" b="1" i="0" u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US" sz="32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Wydział </a:t>
            </a:r>
            <a:r>
              <a:rPr lang="en-US" sz="32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ŻYWIENIA CZŁOWIEKA </a:t>
            </a:r>
            <a:r>
              <a:rPr lang="en-US" sz="32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 Warszawie</a:t>
            </a:r>
            <a:endParaRPr/>
          </a:p>
        </p:txBody>
      </p:sp>
      <p:pic>
        <p:nvPicPr>
          <p:cNvPr id="269" name="Google Shape;26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287" y="1343025"/>
            <a:ext cx="9450387" cy="3300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/>
          </p:nvPr>
        </p:nvSpPr>
        <p:spPr>
          <a:xfrm>
            <a:off x="647700" y="185737"/>
            <a:ext cx="1043305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sz="32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Nasza Szkoła otrzymała akredytację w sektorze </a:t>
            </a:r>
            <a:br>
              <a:rPr lang="en-US" sz="32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32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Edukacja Szkolna (2023-2027)</a:t>
            </a:r>
            <a:endParaRPr/>
          </a:p>
        </p:txBody>
      </p:sp>
      <p:pic>
        <p:nvPicPr>
          <p:cNvPr id="275" name="Google Shape;275;p1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61696" y="5418667"/>
            <a:ext cx="7475537" cy="1371600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45"/>
              </a:srgbClr>
            </a:outerShdw>
          </a:effectLst>
        </p:spPr>
      </p:pic>
      <p:pic>
        <p:nvPicPr>
          <p:cNvPr id="276" name="Google Shape;276;p11" descr="Obraz zawierający ubrania, osoba, Ludzka twarz, obuwie&#10;&#10;Opis wygenerowany automatycznie"/>
          <p:cNvPicPr preferRelativeResize="0"/>
          <p:nvPr/>
        </p:nvPicPr>
        <p:blipFill rotWithShape="1">
          <a:blip r:embed="rId4">
            <a:alphaModFix/>
          </a:blip>
          <a:srcRect t="35906" b="20515"/>
          <a:stretch/>
        </p:blipFill>
        <p:spPr>
          <a:xfrm>
            <a:off x="262467" y="1244600"/>
            <a:ext cx="11700934" cy="4174067"/>
          </a:xfrm>
          <a:custGeom>
            <a:avLst/>
            <a:gdLst/>
            <a:ahLst/>
            <a:cxnLst/>
            <a:rect l="l" t="t" r="r" b="b"/>
            <a:pathLst>
              <a:path w="12192000" h="3984912" extrusionOk="0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12" descr="Brak dostępnego opisu zdjęcia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7500" y="1195387"/>
            <a:ext cx="374173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2" descr="Może być zdjęciem przedstawiającym 6 osób i ludzie tańczą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8750" y="1390650"/>
            <a:ext cx="4279900" cy="337026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2"/>
          <p:cNvSpPr txBox="1">
            <a:spLocks noGrp="1"/>
          </p:cNvSpPr>
          <p:nvPr>
            <p:ph type="title"/>
          </p:nvPr>
        </p:nvSpPr>
        <p:spPr>
          <a:xfrm>
            <a:off x="625475" y="65087"/>
            <a:ext cx="10107612" cy="132715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</a:pPr>
            <a:r>
              <a:rPr lang="en-US" sz="24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Nasi uczniowie nabywają kompetencje językowe, społeczne </a:t>
            </a:r>
            <a:br>
              <a:rPr lang="en-US" sz="24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4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oraz cyfrowe podróżując do partnerskich krajów Unii Europejskiej.</a:t>
            </a:r>
            <a:endParaRPr/>
          </a:p>
        </p:txBody>
      </p:sp>
      <p:sp>
        <p:nvSpPr>
          <p:cNvPr id="284" name="Google Shape;284;p12"/>
          <p:cNvSpPr txBox="1"/>
          <p:nvPr/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</a:pPr>
            <a:fld id="{00000000-1234-1234-1234-123412341234}" type="slidenum">
              <a:rPr lang="en-US"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</a:t>
            </a:fld>
            <a:endParaRPr/>
          </a:p>
        </p:txBody>
      </p:sp>
      <p:pic>
        <p:nvPicPr>
          <p:cNvPr id="285" name="Google Shape;285;p12" descr="Może być zdjęciem przedstawiającym 15 osób i tekst „Εκπαιδευτήρια ΠΛΑΤΩΝ ΚΝΟΕΜ 4”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07962" y="2457450"/>
            <a:ext cx="4383087" cy="44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2" descr="Może być zdjęciem przedstawiającym 13 osób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94175" y="4681537"/>
            <a:ext cx="4157662" cy="210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3" descr="Brak dostępnego opisu zdjęcia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828800"/>
            <a:ext cx="4035425" cy="3297237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3"/>
          <p:cNvSpPr txBox="1">
            <a:spLocks noGrp="1"/>
          </p:cNvSpPr>
          <p:nvPr>
            <p:ph type="title"/>
          </p:nvPr>
        </p:nvSpPr>
        <p:spPr>
          <a:xfrm>
            <a:off x="447675" y="138112"/>
            <a:ext cx="10944225" cy="1428750"/>
          </a:xfrm>
          <a:prstGeom prst="rect">
            <a:avLst/>
          </a:prstGeom>
          <a:solidFill>
            <a:srgbClr val="D5DBEB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n-US" sz="28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Nasi uczniowie mają możliwość odbywania praktyk </a:t>
            </a:r>
            <a:br>
              <a:rPr lang="en-US" sz="28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lang="en-US" sz="28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8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 zagranicznych obiektach hotelarsko-gastronomicznych</a:t>
            </a:r>
            <a:br>
              <a:rPr lang="en-US" sz="28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lang="en-US" sz="28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/>
          </a:p>
        </p:txBody>
      </p:sp>
      <p:sp>
        <p:nvSpPr>
          <p:cNvPr id="293" name="Google Shape;293;p13"/>
          <p:cNvSpPr txBox="1"/>
          <p:nvPr/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</a:pPr>
            <a:fld id="{00000000-1234-1234-1234-123412341234}" type="slidenum">
              <a:rPr lang="en-US"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</a:t>
            </a:fld>
            <a:endParaRPr/>
          </a:p>
        </p:txBody>
      </p:sp>
      <p:pic>
        <p:nvPicPr>
          <p:cNvPr id="294" name="Google Shape;294;p13" descr="Może być zdjęciem przedstawiającym tekst „Dofinansowane przez Unię Europejską Καλημέρα! Grecja 29.10-11.11.2023 ZESPÃŁS VIZBICYKU Zespól Szkól NF Ozarowie Mazowieckim Prk 2023-1- -000127658 dofinansowany przez Unię Europejską”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4175" y="1390650"/>
            <a:ext cx="3803650" cy="461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3" descr="Może być zdjęciem przedstawiającym tof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6675" y="2090737"/>
            <a:ext cx="4224337" cy="2919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"/>
          <p:cNvSpPr txBox="1"/>
          <p:nvPr/>
        </p:nvSpPr>
        <p:spPr>
          <a:xfrm>
            <a:off x="3041650" y="276225"/>
            <a:ext cx="6108700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REKRUTACJA 2024</a:t>
            </a:r>
            <a:endParaRPr sz="11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HARMONOGRAM POSTĘPOWANIA REKRUTACYJNEGO </a:t>
            </a:r>
            <a:endParaRPr/>
          </a:p>
        </p:txBody>
      </p:sp>
      <p:graphicFrame>
        <p:nvGraphicFramePr>
          <p:cNvPr id="301" name="Google Shape;301;p14"/>
          <p:cNvGraphicFramePr/>
          <p:nvPr/>
        </p:nvGraphicFramePr>
        <p:xfrm>
          <a:off x="398462" y="15160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{3089E3CF-61CE-4E42-9CA7-50432A26B626}</a:tableStyleId>
              </a:tblPr>
              <a:tblGrid>
                <a:gridCol w="44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1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4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L.p.</a:t>
                      </a:r>
                      <a:endParaRPr/>
                    </a:p>
                  </a:txBody>
                  <a:tcPr marL="58775" marR="587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Rodzaje czynności</a:t>
                      </a:r>
                      <a:endParaRPr sz="1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58775" marR="587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Termin w postępowaniu rekrutacyjnym</a:t>
                      </a:r>
                      <a:endParaRPr/>
                    </a:p>
                  </a:txBody>
                  <a:tcPr marL="58775" marR="587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Termin w postępowaniu uzupełniającym</a:t>
                      </a:r>
                      <a:endParaRPr/>
                    </a:p>
                  </a:txBody>
                  <a:tcPr marL="58775" marR="587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endParaRPr/>
                    </a:p>
                  </a:txBody>
                  <a:tcPr marL="58775" marR="587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Wydanie przez szkołę prowadzącą kształcenie zawodowe skierowania na badanie lekarskie</a:t>
                      </a:r>
                      <a:endParaRPr/>
                    </a:p>
                  </a:txBody>
                  <a:tcPr marL="58775" marR="587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od 15 maja 2024 r.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 22 lipca 2024 r.</a:t>
                      </a:r>
                      <a:endParaRPr/>
                    </a:p>
                  </a:txBody>
                  <a:tcPr marL="58775" marR="587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od 29 lipca 2024 r.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 9 sierpnia 2024 r.</a:t>
                      </a:r>
                      <a:endParaRPr/>
                    </a:p>
                  </a:txBody>
                  <a:tcPr marL="58775" marR="587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</a:t>
                      </a:r>
                      <a:endParaRPr/>
                    </a:p>
                  </a:txBody>
                  <a:tcPr marL="58775" marR="587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Złożenie wniosku</a:t>
                      </a: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w tym zmiana wniosku o przyjęcie do szkoły ponadpodstawowej wraz </a:t>
                      </a: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 dokumentami</a:t>
                      </a: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(podpisanego przez co najmniej jednego rodzica/prawnego opiekuna) </a:t>
                      </a:r>
                      <a:endParaRPr/>
                    </a:p>
                  </a:txBody>
                  <a:tcPr marL="58775" marR="587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od 15 maja 2024 r.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 29 maja 2024 r.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 godz. 15.00</a:t>
                      </a:r>
                      <a:endParaRPr/>
                    </a:p>
                  </a:txBody>
                  <a:tcPr marL="58775" marR="587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od 29 lipca 2024 r.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 31 lipca 2024 r.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 godz. 15.00</a:t>
                      </a:r>
                      <a:endParaRPr/>
                    </a:p>
                  </a:txBody>
                  <a:tcPr marL="58775" marR="587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4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</a:t>
                      </a:r>
                      <a:endParaRPr/>
                    </a:p>
                  </a:txBody>
                  <a:tcPr marL="58775" marR="587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Uzupełnienie wniosku</a:t>
                      </a: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o przyjęcie do szkoły ponadpodstawowej o świadectwo ukończenia szkoły podstawowej i o zaświadczenie o wyniku egzaminu ósmoklasisty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oraz złożenie nowego wniosku, w tym zmiana przez kandydata wniosku o przyjęcie,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 uwagi na zmianę szkół do których kandyduje.</a:t>
                      </a:r>
                      <a:endParaRPr sz="1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Weryfikacja przez komisję rekrutacyjną wniosków o przyjęcie do szkoły ponadpodstawowej i dokumentów potwierdzających spełnianie przez kandydata warunków poświadczanych w oświadczeniach, w tym dokonanie przez przewodniczącego komisji rekrutacyjnej czynności związanych z ustaleniem tych okoliczności.</a:t>
                      </a:r>
                      <a:endParaRPr/>
                    </a:p>
                  </a:txBody>
                  <a:tcPr marL="58775" marR="587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od 03 lipca 2024 r.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 10 lipca 2024 r.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 godz. 15.00</a:t>
                      </a:r>
                      <a:endParaRPr/>
                    </a:p>
                  </a:txBody>
                  <a:tcPr marL="58775" marR="587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Nie dotyczy</a:t>
                      </a:r>
                      <a:endParaRPr/>
                    </a:p>
                  </a:txBody>
                  <a:tcPr marL="58775" marR="587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6" name="Google Shape;306;p15"/>
          <p:cNvGraphicFramePr/>
          <p:nvPr/>
        </p:nvGraphicFramePr>
        <p:xfrm>
          <a:off x="406400" y="4937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{3089E3CF-61CE-4E42-9CA7-50432A26B626}</a:tableStyleId>
              </a:tblPr>
              <a:tblGrid>
                <a:gridCol w="41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3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1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70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</a:t>
                      </a:r>
                      <a:endParaRPr/>
                    </a:p>
                  </a:txBody>
                  <a:tcPr marL="64750" marR="647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Weryfikacja przez komisję rekrutacyjną wniosków o przyjęcie do szkoły ponadpodstawowej i dokumentów potwierdzających spełnianie przez kandydata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warunków lub kryteriów branych pod uwagę w postępowaniu rekrutacyjnym, w tym okoliczności zweryfikowanych przez wójta (burmistrza lub prezydenta) wskazanych w oświadczeniach</a:t>
                      </a:r>
                      <a:endParaRPr/>
                    </a:p>
                  </a:txBody>
                  <a:tcPr marL="64750" marR="647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 15 lipca 2024 r.</a:t>
                      </a:r>
                      <a:endParaRPr/>
                    </a:p>
                  </a:txBody>
                  <a:tcPr marL="64750" marR="647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 6 sierpnia 2024 r</a:t>
                      </a:r>
                      <a:endParaRPr/>
                    </a:p>
                  </a:txBody>
                  <a:tcPr marL="64750" marR="647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</a:t>
                      </a:r>
                      <a:endParaRPr/>
                    </a:p>
                  </a:txBody>
                  <a:tcPr marL="64750" marR="647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Podanie do publicznej wiadomości</a:t>
                      </a: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przez komisję rekrutacyjną listy kandydatów zakwalifikowanych i kandydatów niezakwalifikowanych</a:t>
                      </a:r>
                      <a:endParaRPr/>
                    </a:p>
                  </a:txBody>
                  <a:tcPr marL="64750" marR="647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 lipca 2024 r.</a:t>
                      </a:r>
                      <a:endParaRPr sz="1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 godz. 12.00</a:t>
                      </a:r>
                      <a:endParaRPr/>
                    </a:p>
                  </a:txBody>
                  <a:tcPr marL="64750" marR="647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 sierpnia 2024 r.</a:t>
                      </a:r>
                      <a:endParaRPr/>
                    </a:p>
                  </a:txBody>
                  <a:tcPr marL="64750" marR="647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4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</a:t>
                      </a:r>
                      <a:endParaRPr/>
                    </a:p>
                  </a:txBody>
                  <a:tcPr marL="64750" marR="647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Potwierdzenie woli</a:t>
                      </a: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przyjęcia w postaci przedłożenia oryginału świadectwa ukończenia szkoły i oryginału zaświadczenia o wynikach egzaminu zewnętrznego, o ile nie zostały one złożone w uzupełnieniu wniosku o przyjęcie do szkoły ponadpodstawowej, a w przypadku szkoły prowadzącej kształcenie zawodowe, także zaświadczenia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lekarskiego zawierającego orzeczenie o braku przeciwskazań zdrowotnych do podjęcia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praktycznej nauki zawodu oraz orzeczenia lekarskiego na potrzeby sanitarno-epidemiologiczne.</a:t>
                      </a:r>
                      <a:endParaRPr/>
                    </a:p>
                  </a:txBody>
                  <a:tcPr marL="64750" marR="647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od 19 lipca 2024 r.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 24 lipca 2024 r.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 godz. 15.00</a:t>
                      </a:r>
                      <a:endParaRPr/>
                    </a:p>
                  </a:txBody>
                  <a:tcPr marL="64750" marR="647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od 8 sierpnia 2024 r.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 12 sierpnia 2024 r.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 godz. 12.00</a:t>
                      </a:r>
                      <a:endParaRPr/>
                    </a:p>
                  </a:txBody>
                  <a:tcPr marL="64750" marR="647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</a:t>
                      </a:r>
                      <a:endParaRPr/>
                    </a:p>
                  </a:txBody>
                  <a:tcPr marL="64750" marR="647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Podanie do publicznej wiadomości</a:t>
                      </a: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przez komisję rekrutacyjną listy kandydatów przyjętych i kandydatów nieprzyjętych.</a:t>
                      </a:r>
                      <a:endParaRPr/>
                    </a:p>
                  </a:txBody>
                  <a:tcPr marL="64750" marR="647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 lipca 2024 r.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 godz. 14.00</a:t>
                      </a:r>
                      <a:endParaRPr/>
                    </a:p>
                  </a:txBody>
                  <a:tcPr marL="64750" marR="647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 sierpnia 2024 r.</a:t>
                      </a:r>
                      <a:b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 godz. 15.00</a:t>
                      </a:r>
                      <a:endParaRPr/>
                    </a:p>
                  </a:txBody>
                  <a:tcPr marL="64750" marR="647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6"/>
          <p:cNvSpPr txBox="1">
            <a:spLocks noGrp="1"/>
          </p:cNvSpPr>
          <p:nvPr>
            <p:ph type="title"/>
          </p:nvPr>
        </p:nvSpPr>
        <p:spPr>
          <a:xfrm>
            <a:off x="1130300" y="882650"/>
            <a:ext cx="9602787" cy="5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entury Gothic"/>
              <a:buNone/>
            </a:pPr>
            <a:r>
              <a:rPr lang="en-US" sz="3600" b="1" i="0" u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DLACZEGO NASZA SZKOŁA ?</a:t>
            </a:r>
            <a:endParaRPr/>
          </a:p>
        </p:txBody>
      </p:sp>
      <p:sp>
        <p:nvSpPr>
          <p:cNvPr id="312" name="Google Shape;312;p16"/>
          <p:cNvSpPr txBox="1">
            <a:spLocks noGrp="1"/>
          </p:cNvSpPr>
          <p:nvPr>
            <p:ph type="body" idx="1"/>
          </p:nvPr>
        </p:nvSpPr>
        <p:spPr>
          <a:xfrm>
            <a:off x="554037" y="1549400"/>
            <a:ext cx="10729912" cy="4676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Przyjazna atmosfera;</a:t>
            </a:r>
            <a:endParaRPr/>
          </a:p>
          <a:p>
            <a:pPr marL="228600" marR="0" lvl="0" indent="-22860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Wyjazdy międzynarodowe;</a:t>
            </a:r>
            <a:endParaRPr/>
          </a:p>
          <a:p>
            <a:pPr marL="228600" marR="0" lvl="0" indent="-22860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Współpraca z wyższymi uczelniami;</a:t>
            </a:r>
            <a:endParaRPr/>
          </a:p>
          <a:p>
            <a:pPr marL="228600" marR="0" lvl="0" indent="-22860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Praktyki w zawodzie na wysokim poziomie;</a:t>
            </a:r>
            <a:endParaRPr/>
          </a:p>
          <a:p>
            <a:pPr marL="228600" marR="0" lvl="0" indent="-22860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Wykwalifikowana kadra pedagogiczna;</a:t>
            </a:r>
            <a:endParaRPr/>
          </a:p>
          <a:p>
            <a:pPr marL="228600" marR="0" lvl="0" indent="-22860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Dobrze wyposażone pracownie;</a:t>
            </a:r>
            <a:endParaRPr/>
          </a:p>
          <a:p>
            <a:pPr marL="228600" marR="0" lvl="0" indent="-22860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Pomoc psychologiczno-pedagogiczna na najwyższym poziomie.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7"/>
          <p:cNvSpPr txBox="1">
            <a:spLocks noGrp="1"/>
          </p:cNvSpPr>
          <p:nvPr>
            <p:ph type="title"/>
          </p:nvPr>
        </p:nvSpPr>
        <p:spPr>
          <a:xfrm>
            <a:off x="1130300" y="954087"/>
            <a:ext cx="9602787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US" sz="32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Zapraszamy na k</a:t>
            </a:r>
            <a:r>
              <a:rPr lang="en-US"/>
              <a:t>r</a:t>
            </a:r>
            <a:r>
              <a:rPr lang="en-US" sz="32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ótki filmik o nas </a:t>
            </a:r>
            <a:endParaRPr/>
          </a:p>
        </p:txBody>
      </p:sp>
      <p:sp>
        <p:nvSpPr>
          <p:cNvPr id="318" name="Google Shape;318;p17"/>
          <p:cNvSpPr txBox="1">
            <a:spLocks noGrp="1"/>
          </p:cNvSpPr>
          <p:nvPr>
            <p:ph type="body" idx="1"/>
          </p:nvPr>
        </p:nvSpPr>
        <p:spPr>
          <a:xfrm>
            <a:off x="1130300" y="2171700"/>
            <a:ext cx="9602787" cy="32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n-US" sz="2000" b="0" i="0" u="sng">
                <a:solidFill>
                  <a:srgbClr val="A1A9BF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      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sng">
              <a:solidFill>
                <a:srgbClr val="A1A9B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sng">
              <a:solidFill>
                <a:srgbClr val="A1A9B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sng">
              <a:solidFill>
                <a:srgbClr val="A1A9B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sng">
              <a:solidFill>
                <a:srgbClr val="A1A9B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sng">
              <a:solidFill>
                <a:srgbClr val="A1A9B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n-US" sz="2000" b="0" i="0" u="sng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    https://drive.google.com/file/d/1xNBC8dBJIc2aNZ4Mu1FI2R4_nR3KwIfZ/view</a:t>
            </a:r>
            <a:endParaRPr/>
          </a:p>
        </p:txBody>
      </p:sp>
      <p:sp>
        <p:nvSpPr>
          <p:cNvPr id="319" name="Google Shape;319;p17"/>
          <p:cNvSpPr txBox="1"/>
          <p:nvPr/>
        </p:nvSpPr>
        <p:spPr>
          <a:xfrm>
            <a:off x="9918700" y="138112"/>
            <a:ext cx="809625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</a:pPr>
            <a:fld id="{00000000-1234-1234-1234-123412341234}" type="slidenum">
              <a:rPr lang="en-US" sz="2800" b="0" i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</a:t>
            </a:fld>
            <a:endParaRPr/>
          </a:p>
        </p:txBody>
      </p:sp>
      <p:pic>
        <p:nvPicPr>
          <p:cNvPr id="320" name="Google Shape;32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7287" y="1625600"/>
            <a:ext cx="6745287" cy="3373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8"/>
          <p:cNvSpPr txBox="1"/>
          <p:nvPr/>
        </p:nvSpPr>
        <p:spPr>
          <a:xfrm>
            <a:off x="1539875" y="577850"/>
            <a:ext cx="9018587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7D3"/>
              </a:buClr>
              <a:buSzPts val="4400"/>
              <a:buFont typeface="Century Gothic"/>
              <a:buNone/>
            </a:pPr>
            <a:r>
              <a:rPr lang="en-US" sz="4400" b="1" i="0" u="none">
                <a:solidFill>
                  <a:srgbClr val="F9E7D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DOŁĄCZ DO NAS</a:t>
            </a:r>
            <a:endParaRPr/>
          </a:p>
        </p:txBody>
      </p:sp>
      <p:sp>
        <p:nvSpPr>
          <p:cNvPr id="326" name="Google Shape;326;p18"/>
          <p:cNvSpPr txBox="1"/>
          <p:nvPr/>
        </p:nvSpPr>
        <p:spPr>
          <a:xfrm>
            <a:off x="3376612" y="5173662"/>
            <a:ext cx="4922837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entury Gothic"/>
              <a:buNone/>
            </a:pPr>
            <a:r>
              <a:rPr lang="en-US" sz="4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ZAPRASZAMY !!!</a:t>
            </a:r>
            <a:endParaRPr/>
          </a:p>
        </p:txBody>
      </p:sp>
      <p:pic>
        <p:nvPicPr>
          <p:cNvPr id="327" name="Google Shape;32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03412"/>
            <a:ext cx="12192000" cy="305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"/>
          <p:cNvSpPr txBox="1">
            <a:spLocks noGrp="1"/>
          </p:cNvSpPr>
          <p:nvPr>
            <p:ph type="title"/>
          </p:nvPr>
        </p:nvSpPr>
        <p:spPr>
          <a:xfrm>
            <a:off x="2227262" y="809625"/>
            <a:ext cx="6972300" cy="6842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524288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entury Gothic"/>
              <a:buNone/>
            </a:pPr>
            <a:r>
              <a:rPr lang="en-US" sz="3600" b="1" i="0" u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Technikum </a:t>
            </a:r>
            <a:endParaRPr/>
          </a:p>
        </p:txBody>
      </p:sp>
      <p:pic>
        <p:nvPicPr>
          <p:cNvPr id="208" name="Google Shape;208;p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29848" y="2714899"/>
            <a:ext cx="4848958" cy="3640913"/>
          </a:xfrm>
          <a:prstGeom prst="rect">
            <a:avLst/>
          </a:prstGeom>
          <a:noFill/>
          <a:ln w="9525" cap="flat" cmpd="sng">
            <a:solidFill>
              <a:srgbClr val="F4F5F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9" name="Google Shape;209;p2"/>
          <p:cNvSpPr txBox="1">
            <a:spLocks noGrp="1"/>
          </p:cNvSpPr>
          <p:nvPr>
            <p:ph type="body" idx="1"/>
          </p:nvPr>
        </p:nvSpPr>
        <p:spPr>
          <a:xfrm>
            <a:off x="192087" y="1585912"/>
            <a:ext cx="11657012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 i="0" u="none">
                <a:solidFill>
                  <a:srgbClr val="FFC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</a:t>
            </a:r>
            <a:r>
              <a:rPr lang="en-US" sz="3200" b="1" i="0" u="none">
                <a:solidFill>
                  <a:srgbClr val="065E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TECHNIK ŻYWIENIA I USŁUG GASTRONOMICZNYCH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Specjalizacja:</a:t>
            </a:r>
            <a:r>
              <a:rPr lang="en-US" sz="24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</a:t>
            </a:r>
            <a:r>
              <a:rPr lang="en-US" sz="2400" b="1" i="0" u="none">
                <a:solidFill>
                  <a:srgbClr val="314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DORADCA ŻYWIENIOWY</a:t>
            </a:r>
            <a:endParaRPr sz="2400" b="1" i="0" u="sng">
              <a:solidFill>
                <a:srgbClr val="3140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Języki obce:</a:t>
            </a:r>
            <a:r>
              <a:rPr lang="en-US" sz="24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</a:t>
            </a:r>
            <a:r>
              <a:rPr lang="en-US" sz="2400" b="1" i="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język angielski,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język niemiecki.</a:t>
            </a:r>
            <a:endParaRPr sz="2400" b="1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Przedmioty rozszerzone: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biologia, język angielski.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Czas nauki :     </a:t>
            </a:r>
            <a:r>
              <a:rPr lang="en-US" sz="2400" b="1" i="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 lat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"/>
          <p:cNvSpPr txBox="1">
            <a:spLocks noGrp="1"/>
          </p:cNvSpPr>
          <p:nvPr>
            <p:ph type="body" idx="1"/>
          </p:nvPr>
        </p:nvSpPr>
        <p:spPr>
          <a:xfrm>
            <a:off x="219075" y="985837"/>
            <a:ext cx="10502900" cy="507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KWALIFIKACJE W ZAWODZIE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HGT.02 – Przygotowanie 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i wydawanie dań 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HGT.12 – Organizacja żywienia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i usług gastronomicznych</a:t>
            </a:r>
            <a:endParaRPr/>
          </a:p>
          <a:p>
            <a:pPr marL="228600" marR="0" lvl="0" indent="-508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718521" y="967435"/>
            <a:ext cx="4204052" cy="560540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0984" y="2094523"/>
            <a:ext cx="4726557" cy="336403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1128712" y="1131887"/>
            <a:ext cx="9513887" cy="67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en-US" sz="40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PRAKTYKI</a:t>
            </a:r>
            <a:endParaRPr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1"/>
          </p:nvPr>
        </p:nvSpPr>
        <p:spPr>
          <a:xfrm>
            <a:off x="496887" y="1763712"/>
            <a:ext cx="10566400" cy="40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Nasi uczniowie realizuj</a:t>
            </a:r>
            <a:r>
              <a:rPr lang="en-US" sz="2200" b="1"/>
              <a:t>ą</a:t>
            </a:r>
            <a:r>
              <a:rPr lang="en-US" sz="22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praktyki w restauracjach w Polsce jak i za granicą.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2200" b="0" i="0" u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Mazurkas </a:t>
            </a:r>
            <a:r>
              <a:rPr lang="en-US" sz="22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 Ożarowie Mazowieckim;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2200" b="0" i="0" u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Bristol </a:t>
            </a:r>
            <a:r>
              <a:rPr lang="en-US" sz="22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 Warszawie;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2200" b="0" i="0" u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Plaza Crown </a:t>
            </a:r>
            <a:r>
              <a:rPr lang="en-US" sz="22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 Warszawie;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2200" b="0" i="0" u="none">
                <a:solidFill>
                  <a:srgbClr val="21884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Splendor </a:t>
            </a:r>
            <a:r>
              <a:rPr lang="en-US" sz="22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 Starych Babicach;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2200" b="0" i="0" u="none">
                <a:solidFill>
                  <a:srgbClr val="A866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ibis Styles Warszawa West </a:t>
            </a:r>
            <a:r>
              <a:rPr lang="en-US" sz="22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 Morach;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2200" b="0" i="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oraz w mniejszych lokalnych restauracjach.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"/>
          <p:cNvSpPr txBox="1">
            <a:spLocks noGrp="1"/>
          </p:cNvSpPr>
          <p:nvPr>
            <p:ph type="title"/>
          </p:nvPr>
        </p:nvSpPr>
        <p:spPr>
          <a:xfrm>
            <a:off x="677862" y="957262"/>
            <a:ext cx="10058400" cy="106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entury Gothic"/>
              <a:buNone/>
            </a:pPr>
            <a:r>
              <a:rPr lang="en-US" sz="3200" b="1" i="0" u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Punktacja</a:t>
            </a:r>
            <a:r>
              <a:rPr lang="en-US" sz="32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graphicFrame>
        <p:nvGraphicFramePr>
          <p:cNvPr id="228" name="Google Shape;228;p5"/>
          <p:cNvGraphicFramePr/>
          <p:nvPr/>
        </p:nvGraphicFramePr>
        <p:xfrm>
          <a:off x="112712" y="1990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{3089E3CF-61CE-4E42-9CA7-50432A26B626}</a:tableStyleId>
              </a:tblPr>
              <a:tblGrid>
                <a:gridCol w="433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5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marL="71437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C0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CC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        Kryterium - świadectwo 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8262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Punkty w postępowaniu rekrutacyjnym 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0225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aktywność na rzecz innych ludzi 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świadectwo ukończenia szkoły z wyróżnieniem 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szczególne osiągnięcia**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wynik z języka polskiego 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wynik z matematyki 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wynik z I przedmiotu – biologia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wynik z II przedmiotu – język angielski 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8262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 pkt.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5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 pkt. 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 pkt.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 pkt.* 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18pkt.*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18pkt.*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 pkt.*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200"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Maksymalna liczba pkt.  za to kryterium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8262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 pkt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9" name="Google Shape;229;p5"/>
          <p:cNvGraphicFramePr/>
          <p:nvPr/>
        </p:nvGraphicFramePr>
        <p:xfrm>
          <a:off x="6692900" y="20177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{3089E3CF-61CE-4E42-9CA7-50432A26B626}</a:tableStyleId>
              </a:tblPr>
              <a:tblGrid>
                <a:gridCol w="357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0850">
                <a:tc>
                  <a:txBody>
                    <a:bodyPr/>
                    <a:lstStyle/>
                    <a:p>
                      <a:pPr marL="71437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C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Kryterium – egzamin ósmoklasisty wyniki egzaminu w % 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C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Przelicznik punktów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675">
                <a:tc>
                  <a:txBody>
                    <a:bodyPr/>
                    <a:lstStyle/>
                    <a:p>
                      <a:pPr marL="71437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wynik z języka  polskiego 100%  wynik z matematyki 100%      wynik z języka obcego na poziomie podstawowym 100% 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 x 0,35= 35 pkt. </a:t>
                      </a:r>
                      <a:endParaRPr/>
                    </a:p>
                    <a:p>
                      <a:pPr marL="6985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 x 0,35= 35 pkt. </a:t>
                      </a:r>
                      <a:endParaRPr/>
                    </a:p>
                    <a:p>
                      <a:pPr marL="6985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 x 0,30= 30 pkt. 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Maksymalna liczba pkt.  za to kryterium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100 pkt.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0" name="Google Shape;230;p5"/>
          <p:cNvSpPr txBox="1"/>
          <p:nvPr/>
        </p:nvSpPr>
        <p:spPr>
          <a:xfrm>
            <a:off x="2824162" y="974725"/>
            <a:ext cx="8237537" cy="193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16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Technik żywienia i usług gastronomicznych</a:t>
            </a:r>
            <a:endParaRPr sz="18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Klasa: </a:t>
            </a:r>
            <a:r>
              <a:rPr lang="en-US" sz="1800" b="1" i="0" u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1Tż 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przedmioty rozszerzone </a:t>
            </a:r>
            <a:r>
              <a:rPr lang="en-US" sz="1800" b="0" i="0" u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</a:t>
            </a:r>
            <a:r>
              <a:rPr lang="en-US" sz="1800" b="0" i="0" u="sng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biologia, j. angielski</a:t>
            </a:r>
            <a:r>
              <a:rPr lang="en-US" sz="1800" b="0" i="0" u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>
              <a:solidFill>
                <a:srgbClr val="006F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800"/>
              <a:buFont typeface="Century Gothic"/>
              <a:buNone/>
            </a:pPr>
            <a:r>
              <a:rPr lang="en-US" sz="1800" b="0" i="0" u="none">
                <a:solidFill>
                  <a:srgbClr val="38562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Nauczane języki</a:t>
            </a:r>
            <a:r>
              <a:rPr lang="en-US" sz="1800" b="0" i="0" u="none">
                <a:solidFill>
                  <a:srgbClr val="006F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j. angielski i j. niemiecki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6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6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6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6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6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231" name="Google Shape;231;p5"/>
          <p:cNvSpPr txBox="1"/>
          <p:nvPr/>
        </p:nvSpPr>
        <p:spPr>
          <a:xfrm>
            <a:off x="6699250" y="4567237"/>
            <a:ext cx="5443537" cy="147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*celującym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przyznaje się po </a:t>
            </a: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punktów;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bardzo dobrym 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przyznaje się po </a:t>
            </a: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punktów;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dobrym 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przyznaje się po </a:t>
            </a: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punktów;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dostatecznym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przyznaje się po </a:t>
            </a: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punktów;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dopuszczającym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przyznaje się po </a:t>
            </a: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punkty. 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"/>
          <p:cNvSpPr txBox="1">
            <a:spLocks noGrp="1"/>
          </p:cNvSpPr>
          <p:nvPr>
            <p:ph type="title"/>
          </p:nvPr>
        </p:nvSpPr>
        <p:spPr>
          <a:xfrm>
            <a:off x="2227262" y="801687"/>
            <a:ext cx="6972300" cy="6667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524288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entury Gothic"/>
              <a:buNone/>
            </a:pPr>
            <a:r>
              <a:rPr lang="en-US" sz="3600" b="1" i="0" u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Liceum ogólnokształcące</a:t>
            </a:r>
            <a:endParaRPr/>
          </a:p>
        </p:txBody>
      </p:sp>
      <p:sp>
        <p:nvSpPr>
          <p:cNvPr id="237" name="Google Shape;237;p6"/>
          <p:cNvSpPr txBox="1">
            <a:spLocks noGrp="1"/>
          </p:cNvSpPr>
          <p:nvPr>
            <p:ph type="body" idx="1"/>
          </p:nvPr>
        </p:nvSpPr>
        <p:spPr>
          <a:xfrm>
            <a:off x="192087" y="1649412"/>
            <a:ext cx="5387975" cy="406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Specjalizacja:</a:t>
            </a:r>
            <a:r>
              <a:rPr lang="en-US" sz="24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</a:t>
            </a:r>
            <a:r>
              <a:rPr lang="en-US" sz="3600" b="1" i="0" u="none">
                <a:solidFill>
                  <a:srgbClr val="065E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Dietetyka</a:t>
            </a:r>
            <a:r>
              <a:rPr lang="en-US" sz="3600" b="1" i="0" u="none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000" b="1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400" b="1" i="0" u="sng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Języki obce:</a:t>
            </a:r>
            <a:r>
              <a:rPr lang="en-US" sz="24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</a:t>
            </a:r>
            <a:r>
              <a:rPr lang="en-US" sz="2400" b="1" i="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język angielski,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język niemiecki.</a:t>
            </a:r>
            <a:endParaRPr sz="2400" b="1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Przedmioty rozszerzone: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biologia, język angielski, chemia.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Czas nauki :     </a:t>
            </a:r>
            <a:r>
              <a:rPr lang="en-US" sz="2400" b="1" i="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lata</a:t>
            </a:r>
            <a:endParaRPr/>
          </a:p>
        </p:txBody>
      </p:sp>
      <p:pic>
        <p:nvPicPr>
          <p:cNvPr id="238" name="Google Shape;238;p6" descr="Zbliżenie zlewek z roztworami na półce w laboratorium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580063" y="1649413"/>
            <a:ext cx="6013450" cy="4007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7"/>
          <p:cNvSpPr txBox="1">
            <a:spLocks noGrp="1"/>
          </p:cNvSpPr>
          <p:nvPr>
            <p:ph type="title"/>
          </p:nvPr>
        </p:nvSpPr>
        <p:spPr>
          <a:xfrm>
            <a:off x="677862" y="957262"/>
            <a:ext cx="10058400" cy="106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entury Gothic"/>
              <a:buNone/>
            </a:pPr>
            <a:r>
              <a:rPr lang="en-US" sz="3200" b="1" i="0" u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Punktacja</a:t>
            </a:r>
            <a:r>
              <a:rPr lang="en-US" sz="32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graphicFrame>
        <p:nvGraphicFramePr>
          <p:cNvPr id="244" name="Google Shape;244;p7"/>
          <p:cNvGraphicFramePr/>
          <p:nvPr/>
        </p:nvGraphicFramePr>
        <p:xfrm>
          <a:off x="112712" y="1990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{3089E3CF-61CE-4E42-9CA7-50432A26B626}</a:tableStyleId>
              </a:tblPr>
              <a:tblGrid>
                <a:gridCol w="363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pPr marL="71437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Kryterium - świadectwo 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8262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Punkty w postępowaniu rekrutacyjnym 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550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aktywność na rzecz innych ludzi 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świadectwo ukończenia szkoły z wyróżnieniem 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szczególne osiągnięcia**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wynik z języka polskiego 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wynik z matematyki 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wynik z I przedmiotu – chemia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wynik z II przedmiotu – </a:t>
                      </a:r>
                      <a:r>
                        <a:rPr lang="en-US" sz="1600" b="1" i="0" u="sng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 wyboru</a:t>
                      </a: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: 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język angielski lub biologia 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8262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 pkt.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5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 pkt. 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 pkt.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 pkt.* 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18pkt*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18pkt*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 pkt.*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Maksymalna liczba pkt.  za to kryterium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8262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 pkt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45" name="Google Shape;245;p7"/>
          <p:cNvGraphicFramePr/>
          <p:nvPr/>
        </p:nvGraphicFramePr>
        <p:xfrm>
          <a:off x="6699250" y="2216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{3089E3CF-61CE-4E42-9CA7-50432A26B626}</a:tableStyleId>
              </a:tblPr>
              <a:tblGrid>
                <a:gridCol w="357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0850">
                <a:tc>
                  <a:txBody>
                    <a:bodyPr/>
                    <a:lstStyle/>
                    <a:p>
                      <a:pPr marL="71437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C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Kryterium – egzamin ósmoklasisty wyniki egzaminu w % 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C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Przelicznik punktów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675">
                <a:tc>
                  <a:txBody>
                    <a:bodyPr/>
                    <a:lstStyle/>
                    <a:p>
                      <a:pPr marL="71437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wynik z języka  polskiego 100%  wynik z matematyki 100%      wynik z języka obcego na poziomie podstawowym 100% 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 x 0,35= 35 pkt. </a:t>
                      </a:r>
                      <a:endParaRPr/>
                    </a:p>
                    <a:p>
                      <a:pPr marL="6985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 x 0,35= 35 pkt. </a:t>
                      </a:r>
                      <a:endParaRPr/>
                    </a:p>
                    <a:p>
                      <a:pPr marL="6985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 x 0,30= 30 pkt. 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Maksymalna liczba pkt.  za to kryterium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100 pkt.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6" name="Google Shape;246;p7"/>
          <p:cNvSpPr txBox="1"/>
          <p:nvPr/>
        </p:nvSpPr>
        <p:spPr>
          <a:xfrm>
            <a:off x="2824162" y="974725"/>
            <a:ext cx="8237537" cy="193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16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Liceum Ogólnokształcące</a:t>
            </a:r>
            <a:r>
              <a:rPr lang="en-US" sz="1800" b="1" i="0" u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Klasa: </a:t>
            </a:r>
            <a:r>
              <a:rPr lang="en-US" sz="1800" b="1" i="0" u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1aLO 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przedmioty rozszerzone </a:t>
            </a:r>
            <a:r>
              <a:rPr lang="en-US" sz="1800" b="0" i="0" u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</a:t>
            </a:r>
            <a:r>
              <a:rPr lang="en-US" sz="1800" b="0" i="0" u="sng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biologia, chemia, j. angielski, </a:t>
            </a:r>
            <a:endParaRPr sz="1800" b="0" i="0" u="none">
              <a:solidFill>
                <a:srgbClr val="006F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800"/>
              <a:buFont typeface="Century Gothic"/>
              <a:buNone/>
            </a:pPr>
            <a:r>
              <a:rPr lang="en-US" sz="1800" b="0" i="0" u="none">
                <a:solidFill>
                  <a:srgbClr val="38562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Nauczane języki</a:t>
            </a:r>
            <a:r>
              <a:rPr lang="en-US" sz="1800" b="0" i="0" u="none">
                <a:solidFill>
                  <a:srgbClr val="006F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j. angielski i j. niemiecki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6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6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6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6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6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247" name="Google Shape;247;p7"/>
          <p:cNvSpPr txBox="1"/>
          <p:nvPr/>
        </p:nvSpPr>
        <p:spPr>
          <a:xfrm>
            <a:off x="6699250" y="4567237"/>
            <a:ext cx="5443537" cy="147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*celującym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przyznaje się po </a:t>
            </a: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punktów;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bardzo dobrym 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przyznaje się po </a:t>
            </a: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punktów;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dobrym 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przyznaje się po </a:t>
            </a: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punktów;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dostatecznym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przyznaje się po </a:t>
            </a: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punktów;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dopuszczającym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przyznaje się po </a:t>
            </a: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punkty. 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"/>
          <p:cNvSpPr txBox="1">
            <a:spLocks noGrp="1"/>
          </p:cNvSpPr>
          <p:nvPr>
            <p:ph type="title"/>
          </p:nvPr>
        </p:nvSpPr>
        <p:spPr>
          <a:xfrm>
            <a:off x="2227262" y="801687"/>
            <a:ext cx="6972300" cy="6667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524288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entury Gothic"/>
              <a:buNone/>
            </a:pPr>
            <a:r>
              <a:rPr lang="en-US" sz="3600" b="1" i="0" u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Liceum ogólnokształcące</a:t>
            </a:r>
            <a:endParaRPr/>
          </a:p>
        </p:txBody>
      </p:sp>
      <p:sp>
        <p:nvSpPr>
          <p:cNvPr id="253" name="Google Shape;253;p8"/>
          <p:cNvSpPr txBox="1">
            <a:spLocks noGrp="1"/>
          </p:cNvSpPr>
          <p:nvPr>
            <p:ph type="body" idx="1"/>
          </p:nvPr>
        </p:nvSpPr>
        <p:spPr>
          <a:xfrm>
            <a:off x="192087" y="1649412"/>
            <a:ext cx="5387975" cy="406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Specjalizacja:</a:t>
            </a:r>
            <a:r>
              <a:rPr lang="en-US" sz="24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</a:t>
            </a:r>
            <a:r>
              <a:rPr lang="en-US" sz="3600" b="1" i="0" u="none">
                <a:solidFill>
                  <a:srgbClr val="065E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Sportowa</a:t>
            </a:r>
            <a:r>
              <a:rPr lang="en-US" sz="3600" b="1" i="0" u="none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000" b="1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400" b="1" i="0" u="sng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Języki obce:</a:t>
            </a:r>
            <a:r>
              <a:rPr lang="en-US" sz="24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</a:t>
            </a:r>
            <a:r>
              <a:rPr lang="en-US" sz="2400" b="1" i="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język angielski,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język niemiecki.</a:t>
            </a:r>
            <a:endParaRPr sz="2400" b="1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Przedmioty rozszerzone: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biologia, język angielski.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Czas nauki :     </a:t>
            </a:r>
            <a:r>
              <a:rPr lang="en-US" sz="2400" b="1" i="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lata</a:t>
            </a:r>
            <a:endParaRPr/>
          </a:p>
        </p:txBody>
      </p:sp>
      <p:pic>
        <p:nvPicPr>
          <p:cNvPr id="254" name="Google Shape;25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1529" y="2009192"/>
            <a:ext cx="6114413" cy="3885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>
            <a:spLocks noGrp="1"/>
          </p:cNvSpPr>
          <p:nvPr>
            <p:ph type="title"/>
          </p:nvPr>
        </p:nvSpPr>
        <p:spPr>
          <a:xfrm>
            <a:off x="677862" y="957262"/>
            <a:ext cx="10058400" cy="106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entury Gothic"/>
              <a:buNone/>
            </a:pPr>
            <a:r>
              <a:rPr lang="en-US" sz="3200" b="1" i="0" u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Punktacja</a:t>
            </a:r>
            <a:endParaRPr/>
          </a:p>
        </p:txBody>
      </p:sp>
      <p:graphicFrame>
        <p:nvGraphicFramePr>
          <p:cNvPr id="260" name="Google Shape;260;p9"/>
          <p:cNvGraphicFramePr/>
          <p:nvPr/>
        </p:nvGraphicFramePr>
        <p:xfrm>
          <a:off x="112712" y="1990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{3089E3CF-61CE-4E42-9CA7-50432A26B626}</a:tableStyleId>
              </a:tblPr>
              <a:tblGrid>
                <a:gridCol w="363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pPr marL="71437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Kryteria - świadectwo 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8262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Punkty w postępowaniu rekrutacyjnym 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550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aktywność na rzecz innych ludzi 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świadectwo ukończenia szkoły z wyróżnieniem 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szczególne osiągnięcia**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wynik z języka polskiego 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wynik z matematyki 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wynik z I przedmiotu – biologia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"/>
                        <a:buFont typeface="Arial"/>
                        <a:buChar char="•"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wynik z II przedmiotu – 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                            język angielski 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8262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 pkt.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5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 pkt. 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 pkt.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 pkt.* 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18pkt*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18pkt*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 pkt.* </a:t>
                      </a:r>
                      <a:endParaRPr/>
                    </a:p>
                    <a:p>
                      <a:pPr marL="68262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Maksymalna liczba pkt.  za to kryterium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8262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 pkt </a:t>
                      </a:r>
                      <a:endParaRPr/>
                    </a:p>
                  </a:txBody>
                  <a:tcPr marL="2550" marR="58925" marT="1230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1" name="Google Shape;261;p9"/>
          <p:cNvGraphicFramePr/>
          <p:nvPr/>
        </p:nvGraphicFramePr>
        <p:xfrm>
          <a:off x="6699250" y="2216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{3089E3CF-61CE-4E42-9CA7-50432A26B626}</a:tableStyleId>
              </a:tblPr>
              <a:tblGrid>
                <a:gridCol w="357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0850">
                <a:tc>
                  <a:txBody>
                    <a:bodyPr/>
                    <a:lstStyle/>
                    <a:p>
                      <a:pPr marL="71437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C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Kryteria – egzamin ósmoklasisty wyniki egzaminu w % 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C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Przelicznik punktów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675">
                <a:tc>
                  <a:txBody>
                    <a:bodyPr/>
                    <a:lstStyle/>
                    <a:p>
                      <a:pPr marL="71437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wynik z języka  polskiego 100%  wynik z matematyki 100%      wynik z języka obcego na poziomie podstawowym 100% 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 x 0,35= 35 pkt. </a:t>
                      </a:r>
                      <a:endParaRPr/>
                    </a:p>
                    <a:p>
                      <a:pPr marL="6985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 x 0,35= 35 pkt. </a:t>
                      </a:r>
                      <a:endParaRPr/>
                    </a:p>
                    <a:p>
                      <a:pPr marL="6985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 x 0,30= 30 pkt. 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Maksymalna liczba pkt.  za to kryterium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100 pkt. </a:t>
                      </a:r>
                      <a:endParaRPr/>
                    </a:p>
                  </a:txBody>
                  <a:tcPr marL="2550" marR="58900" marT="615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2" name="Google Shape;262;p9"/>
          <p:cNvSpPr txBox="1"/>
          <p:nvPr/>
        </p:nvSpPr>
        <p:spPr>
          <a:xfrm>
            <a:off x="2824162" y="974725"/>
            <a:ext cx="8237537" cy="193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16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Liceum Ogólnokształcące</a:t>
            </a:r>
            <a:r>
              <a:rPr lang="en-US" sz="1800" b="1" i="0" u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Klasa: </a:t>
            </a:r>
            <a:r>
              <a:rPr lang="en-US" sz="1800" b="1" i="0" u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1bLO 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przedmioty rozszerzone </a:t>
            </a:r>
            <a:r>
              <a:rPr lang="en-US" sz="1800" b="0" i="0" u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</a:t>
            </a:r>
            <a:r>
              <a:rPr lang="en-US" sz="1800" b="0" i="0" u="sng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biologia, j. angielski</a:t>
            </a:r>
            <a:r>
              <a:rPr lang="en-US" sz="1800" b="0" i="0" u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>
              <a:solidFill>
                <a:srgbClr val="006F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800"/>
              <a:buFont typeface="Century Gothic"/>
              <a:buNone/>
            </a:pPr>
            <a:r>
              <a:rPr lang="en-US" sz="1800" b="0" i="0" u="none">
                <a:solidFill>
                  <a:srgbClr val="38562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Nauczane języki</a:t>
            </a:r>
            <a:r>
              <a:rPr lang="en-US" sz="1800" b="0" i="0" u="none">
                <a:solidFill>
                  <a:srgbClr val="006F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j. angielski i j. niemiecki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6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6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6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6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600" b="0" i="0" u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n-US" sz="11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263" name="Google Shape;263;p9"/>
          <p:cNvSpPr txBox="1"/>
          <p:nvPr/>
        </p:nvSpPr>
        <p:spPr>
          <a:xfrm>
            <a:off x="6699250" y="4567237"/>
            <a:ext cx="5443537" cy="147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*celującym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przyznaje się po </a:t>
            </a: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punktów;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bardzo dobrym 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przyznaje się po </a:t>
            </a: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punktów;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dobrym 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przyznaje się po </a:t>
            </a: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punktów;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dostatecznym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przyznaje się po </a:t>
            </a: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punktów;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dopuszczającym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przyznaje się po </a:t>
            </a:r>
            <a:r>
              <a:rPr lang="en-US" sz="1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</a:t>
            </a:r>
            <a:r>
              <a:rPr lang="en-US" sz="1800" b="0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punkty. 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Galeria">
  <a:themeElements>
    <a:clrScheme name="Galeria">
      <a:dk1>
        <a:srgbClr val="000000"/>
      </a:dk1>
      <a:lt1>
        <a:srgbClr val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Galeria">
  <a:themeElements>
    <a:clrScheme name="Galeria">
      <a:dk1>
        <a:srgbClr val="000000"/>
      </a:dk1>
      <a:lt1>
        <a:srgbClr val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Galeria">
  <a:themeElements>
    <a:clrScheme name="Galeria">
      <a:dk1>
        <a:srgbClr val="000000"/>
      </a:dk1>
      <a:lt1>
        <a:srgbClr val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Galeria">
  <a:themeElements>
    <a:clrScheme name="Galeria">
      <a:dk1>
        <a:srgbClr val="000000"/>
      </a:dk1>
      <a:lt1>
        <a:srgbClr val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Galeria">
  <a:themeElements>
    <a:clrScheme name="Galeria">
      <a:dk1>
        <a:srgbClr val="000000"/>
      </a:dk1>
      <a:lt1>
        <a:srgbClr val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Galeria">
  <a:themeElements>
    <a:clrScheme name="Galeria">
      <a:dk1>
        <a:srgbClr val="000000"/>
      </a:dk1>
      <a:lt1>
        <a:srgbClr val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Galeria">
  <a:themeElements>
    <a:clrScheme name="Galeria">
      <a:dk1>
        <a:srgbClr val="000000"/>
      </a:dk1>
      <a:lt1>
        <a:srgbClr val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Galeria">
  <a:themeElements>
    <a:clrScheme name="Galeria">
      <a:dk1>
        <a:srgbClr val="000000"/>
      </a:dk1>
      <a:lt1>
        <a:srgbClr val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Galeria">
  <a:themeElements>
    <a:clrScheme name="Galeria">
      <a:dk1>
        <a:srgbClr val="000000"/>
      </a:dk1>
      <a:lt1>
        <a:srgbClr val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Galeria">
  <a:themeElements>
    <a:clrScheme name="Galeria">
      <a:dk1>
        <a:srgbClr val="000000"/>
      </a:dk1>
      <a:lt1>
        <a:srgbClr val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Galeria">
  <a:themeElements>
    <a:clrScheme name="Galeria">
      <a:dk1>
        <a:srgbClr val="000000"/>
      </a:dk1>
      <a:lt1>
        <a:srgbClr val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1398</Words>
  <Application>Microsoft Office PowerPoint</Application>
  <PresentationFormat>Panoramiczny</PresentationFormat>
  <Paragraphs>246</Paragraphs>
  <Slides>18</Slides>
  <Notes>18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11</vt:i4>
      </vt:variant>
      <vt:variant>
        <vt:lpstr>Tytuły slajdów</vt:lpstr>
      </vt:variant>
      <vt:variant>
        <vt:i4>18</vt:i4>
      </vt:variant>
    </vt:vector>
  </HeadingPairs>
  <TitlesOfParts>
    <vt:vector size="32" baseType="lpstr">
      <vt:lpstr>Arial</vt:lpstr>
      <vt:lpstr>Calibri</vt:lpstr>
      <vt:lpstr>Century Gothic</vt:lpstr>
      <vt:lpstr>1_Galeria</vt:lpstr>
      <vt:lpstr>7_Galeria</vt:lpstr>
      <vt:lpstr>2_Galeria</vt:lpstr>
      <vt:lpstr>3_Galeria</vt:lpstr>
      <vt:lpstr>4_Galeria</vt:lpstr>
      <vt:lpstr>Galeria</vt:lpstr>
      <vt:lpstr>5_Galeria</vt:lpstr>
      <vt:lpstr>6_Galeria</vt:lpstr>
      <vt:lpstr>8_Galeria</vt:lpstr>
      <vt:lpstr>9_Galeria</vt:lpstr>
      <vt:lpstr>10_Galeria</vt:lpstr>
      <vt:lpstr>Zesół szkół nr 1   w ożarowie mazowieckim </vt:lpstr>
      <vt:lpstr>Technikum </vt:lpstr>
      <vt:lpstr>Prezentacja programu PowerPoint</vt:lpstr>
      <vt:lpstr>PRAKTYKI</vt:lpstr>
      <vt:lpstr>Punktacja </vt:lpstr>
      <vt:lpstr>Liceum ogólnokształcące</vt:lpstr>
      <vt:lpstr>Punktacja </vt:lpstr>
      <vt:lpstr>Liceum ogólnokształcące</vt:lpstr>
      <vt:lpstr>Punktacja</vt:lpstr>
      <vt:lpstr>Prezentacja programu PowerPoint</vt:lpstr>
      <vt:lpstr>Nasza Szkoła otrzymała akredytację w sektorze  Edukacja Szkolna (2023-2027)</vt:lpstr>
      <vt:lpstr>Nasi uczniowie nabywają kompetencje językowe, społeczne  oraz cyfrowe podróżując do partnerskich krajów Unii Europejskiej.</vt:lpstr>
      <vt:lpstr>Nasi uczniowie mają możliwość odbywania praktyk   w zagranicznych obiektach hotelarsko-gastronomicznych  </vt:lpstr>
      <vt:lpstr>Prezentacja programu PowerPoint</vt:lpstr>
      <vt:lpstr>Prezentacja programu PowerPoint</vt:lpstr>
      <vt:lpstr>DLACZEGO NASZA SZKOŁA ?</vt:lpstr>
      <vt:lpstr>         Zapraszamy na krótki filmik o nas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Zesół szkół nr 1   w ożarowie mazowieckim </dc:title>
  <dc:creator>agnie</dc:creator>
  <cp:lastModifiedBy>Kochańska-Polak Anna</cp:lastModifiedBy>
  <cp:revision>1</cp:revision>
  <dcterms:created xsi:type="dcterms:W3CDTF">2014-09-12T02:08:24Z</dcterms:created>
  <dcterms:modified xsi:type="dcterms:W3CDTF">2024-03-19T12:20:46Z</dcterms:modified>
</cp:coreProperties>
</file>