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326" r:id="rId3"/>
    <p:sldId id="327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0D6D2"/>
    <a:srgbClr val="CC6600"/>
    <a:srgbClr val="3399FF"/>
    <a:srgbClr val="6600FF"/>
    <a:srgbClr val="008080"/>
    <a:srgbClr val="336600"/>
    <a:srgbClr val="666699"/>
    <a:srgbClr val="FF00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7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41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473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606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51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817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81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20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86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7336" y="292608"/>
            <a:ext cx="616305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654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1">
              <a:lumMod val="50000"/>
              <a:lumOff val="5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1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9" name="Rectangle 8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862C0EAB-72A4-4339-941E-6CE6283755A9}" type="datetimeFigureOut">
              <a:rPr lang="pl-PL" smtClean="0"/>
              <a:pPr/>
              <a:t>23.02.2024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FDBDE8C-6C87-4505-8FB2-988F6238A1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293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  <a:latin typeface="Arial Narrow" pitchFamily="34" charset="0"/>
              </a:rPr>
              <a:t>Rekrutacja do szkół ponadpodstawowych </a:t>
            </a:r>
            <a:br>
              <a:rPr lang="pl-PL" sz="36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3600" dirty="0" smtClean="0">
                <a:solidFill>
                  <a:schemeClr val="tx1"/>
                </a:solidFill>
                <a:latin typeface="Arial Narrow" pitchFamily="34" charset="0"/>
              </a:rPr>
              <a:t>na rok szkolny 2024/2025</a:t>
            </a:r>
            <a:endParaRPr lang="pl-PL" sz="3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atin typeface="Arial Narrow" pitchFamily="34" charset="0"/>
              </a:rPr>
              <a:t>(</a:t>
            </a:r>
            <a:r>
              <a:rPr lang="pl-PL" b="1" dirty="0" smtClean="0">
                <a:latin typeface="Arial Narrow" pitchFamily="34" charset="0"/>
              </a:rPr>
              <a:t>22.02.2024 </a:t>
            </a:r>
            <a:r>
              <a:rPr lang="pl-PL" b="1" dirty="0" smtClean="0">
                <a:latin typeface="Arial Narrow" pitchFamily="34" charset="0"/>
              </a:rPr>
              <a:t>r.)</a:t>
            </a:r>
          </a:p>
        </p:txBody>
      </p:sp>
    </p:spTree>
    <p:extLst>
      <p:ext uri="{BB962C8B-B14F-4D97-AF65-F5344CB8AC3E}">
        <p14:creationId xmlns:p14="http://schemas.microsoft.com/office/powerpoint/2010/main" val="183344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7133" y="295122"/>
            <a:ext cx="8348133" cy="1101878"/>
          </a:xfrm>
        </p:spPr>
        <p:txBody>
          <a:bodyPr/>
          <a:lstStyle/>
          <a:p>
            <a:r>
              <a:rPr lang="pl-PL" dirty="0" smtClean="0">
                <a:latin typeface="Arial Narrow" pitchFamily="34" charset="0"/>
              </a:rPr>
              <a:t>Propozycja dyrektora ZS nr 2 w Kwidzynie</a:t>
            </a:r>
            <a:endParaRPr lang="pl-PL" dirty="0">
              <a:latin typeface="Arial Narrow" pitchFamily="34" charset="0"/>
            </a:endParaRPr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567557"/>
              </p:ext>
            </p:extLst>
          </p:nvPr>
        </p:nvGraphicFramePr>
        <p:xfrm>
          <a:off x="264891" y="1236133"/>
          <a:ext cx="8633576" cy="534429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22151">
                  <a:extLst>
                    <a:ext uri="{9D8B030D-6E8A-4147-A177-3AD203B41FA5}">
                      <a16:colId xmlns:a16="http://schemas.microsoft.com/office/drawing/2014/main" val="228257369"/>
                    </a:ext>
                  </a:extLst>
                </a:gridCol>
                <a:gridCol w="2073091">
                  <a:extLst>
                    <a:ext uri="{9D8B030D-6E8A-4147-A177-3AD203B41FA5}">
                      <a16:colId xmlns:a16="http://schemas.microsoft.com/office/drawing/2014/main" val="2194947708"/>
                    </a:ext>
                  </a:extLst>
                </a:gridCol>
                <a:gridCol w="1286934">
                  <a:extLst>
                    <a:ext uri="{9D8B030D-6E8A-4147-A177-3AD203B41FA5}">
                      <a16:colId xmlns:a16="http://schemas.microsoft.com/office/drawing/2014/main" val="871690219"/>
                    </a:ext>
                  </a:extLst>
                </a:gridCol>
                <a:gridCol w="1413933">
                  <a:extLst>
                    <a:ext uri="{9D8B030D-6E8A-4147-A177-3AD203B41FA5}">
                      <a16:colId xmlns:a16="http://schemas.microsoft.com/office/drawing/2014/main" val="4037515692"/>
                    </a:ext>
                  </a:extLst>
                </a:gridCol>
                <a:gridCol w="1845734">
                  <a:extLst>
                    <a:ext uri="{9D8B030D-6E8A-4147-A177-3AD203B41FA5}">
                      <a16:colId xmlns:a16="http://schemas.microsoft.com/office/drawing/2014/main" val="2956655679"/>
                    </a:ext>
                  </a:extLst>
                </a:gridCol>
                <a:gridCol w="1591733">
                  <a:extLst>
                    <a:ext uri="{9D8B030D-6E8A-4147-A177-3AD203B41FA5}">
                      <a16:colId xmlns:a16="http://schemas.microsoft.com/office/drawing/2014/main" val="28807955"/>
                    </a:ext>
                  </a:extLst>
                </a:gridCol>
              </a:tblGrid>
              <a:tr h="933576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Lp.</a:t>
                      </a:r>
                      <a:endParaRPr lang="pl-PL" sz="12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Zawód</a:t>
                      </a:r>
                      <a:endParaRPr lang="pl-PL" sz="12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Przedmioty realizowane </a:t>
                      </a:r>
                      <a:br>
                        <a:rPr lang="pl-PL" sz="1200" b="1" dirty="0" smtClean="0">
                          <a:latin typeface="Arial Narrow" panose="020B0606020202030204" pitchFamily="34" charset="0"/>
                        </a:rPr>
                      </a:br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w zakresie rozszerzonym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Nauczane języki obce (w grupie oddziałowej albo międzyoddziałowej)*</a:t>
                      </a:r>
                      <a:endParaRPr lang="pl-PL" sz="12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Obowiązkowe zajęcia edukacyjne, z których oceny wymienione na świadectwie ukończenia szkoły będą brane pod uwagę w postępowaniu rekrutacyjnym</a:t>
                      </a:r>
                      <a:endParaRPr lang="pl-PL" sz="12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Arial Narrow" pitchFamily="34" charset="0"/>
                        </a:rPr>
                        <a:t>Prognoza zapotrzebowania na rynku pracy</a:t>
                      </a:r>
                      <a:br>
                        <a:rPr lang="pl-PL" sz="1200" b="1" dirty="0" smtClean="0">
                          <a:latin typeface="Arial Narrow" pitchFamily="34" charset="0"/>
                        </a:rPr>
                      </a:br>
                      <a:r>
                        <a:rPr lang="pl-PL" sz="1200" b="1" dirty="0" smtClean="0">
                          <a:latin typeface="Arial Narrow" pitchFamily="34" charset="0"/>
                        </a:rPr>
                        <a:t>(W –</a:t>
                      </a:r>
                      <a:r>
                        <a:rPr lang="pl-PL" sz="1200" b="1" baseline="0" dirty="0" smtClean="0">
                          <a:latin typeface="Arial Narrow" pitchFamily="34" charset="0"/>
                        </a:rPr>
                        <a:t> województwo,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baseline="0" dirty="0" smtClean="0">
                          <a:latin typeface="Arial Narrow" pitchFamily="34" charset="0"/>
                        </a:rPr>
                        <a:t>K – kraj</a:t>
                      </a:r>
                      <a:r>
                        <a:rPr lang="pl-PL" sz="1200" b="1" dirty="0" smtClean="0">
                          <a:latin typeface="Arial Narrow" pitchFamily="34" charset="0"/>
                        </a:rPr>
                        <a:t>**</a:t>
                      </a:r>
                      <a:r>
                        <a:rPr lang="pl-PL" sz="1200" b="1" baseline="0" dirty="0" smtClean="0">
                          <a:latin typeface="Arial Narrow" pitchFamily="34" charset="0"/>
                        </a:rPr>
                        <a:t>)</a:t>
                      </a:r>
                      <a:endParaRPr lang="pl-PL" sz="12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3212293"/>
                  </a:ext>
                </a:extLst>
              </a:tr>
              <a:tr h="34118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latin typeface="Arial Narrow" pitchFamily="34" charset="0"/>
                        </a:rPr>
                        <a:t>Technikum nr 2 w Kwidzynie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49310"/>
                  </a:ext>
                </a:extLst>
              </a:tr>
              <a:tr h="540000">
                <a:tc rowSpan="3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pl-PL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pl-PL" sz="1400" dirty="0" smtClean="0">
                          <a:latin typeface="Arial Narrow" pitchFamily="34" charset="0"/>
                        </a:rPr>
                        <a:t>Technik hotelarstwa</a:t>
                      </a:r>
                      <a:endParaRPr lang="pl-PL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Matematyka </a:t>
                      </a:r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177800" indent="-177800">
                        <a:buAutoNum type="arabicParenR"/>
                      </a:pPr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Jęz. angielski</a:t>
                      </a:r>
                    </a:p>
                    <a:p>
                      <a:pPr marL="177800" indent="-177800">
                        <a:buAutoNum type="arabicParenR"/>
                      </a:pPr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Jęz. niemiecki albo jęz. francuski albo jęz. rosyjski</a:t>
                      </a:r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Jęz. polski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Matematyka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Jęz. obcy II.1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Geografia</a:t>
                      </a:r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W – istotne zapotrzebowanie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7676757"/>
                  </a:ext>
                </a:extLst>
              </a:tr>
              <a:tr h="121265">
                <a:tc vMerge="1">
                  <a:txBody>
                    <a:bodyPr/>
                    <a:lstStyle/>
                    <a:p>
                      <a:pPr algn="ctr"/>
                      <a:endParaRPr lang="pl-PL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l-PL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W – istotne zapotrzebowanie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233966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 Narrow" pitchFamily="34" charset="0"/>
                        </a:rPr>
                        <a:t>Technik żywienia i usług gastronomicznych</a:t>
                      </a:r>
                      <a:endParaRPr lang="pl-PL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518865"/>
                  </a:ext>
                </a:extLst>
              </a:tr>
              <a:tr h="34200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latin typeface="Arial Narrow" pitchFamily="34" charset="0"/>
                        </a:rPr>
                        <a:t>Branżowa Szkoła I Stopnia nr 2 w Kwidzynie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280097"/>
                  </a:ext>
                </a:extLst>
              </a:tr>
              <a:tr h="5400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itchFamily="34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itchFamily="34" charset="0"/>
                        </a:rPr>
                        <a:t>Cukiernik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TlToB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Jęz. angielski</a:t>
                      </a:r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Jęz. polski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Matematyka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Jęz. obcy II.1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Geografia</a:t>
                      </a:r>
                      <a:endParaRPr lang="pl-PL" sz="140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W – istotne zapotrzebowanie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3308726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itchFamily="34" charset="0"/>
                        </a:rPr>
                        <a:t>Kucharz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endParaRPr lang="pl-PL" sz="140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W – istotne zapotrzebowanie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1610841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itchFamily="34" charset="0"/>
                        </a:rPr>
                        <a:t>Wielozawodowa </a:t>
                      </a:r>
                      <a:r>
                        <a:rPr lang="pl-PL" sz="1200" dirty="0" smtClean="0">
                          <a:latin typeface="Arial Narrow" pitchFamily="34" charset="0"/>
                        </a:rPr>
                        <a:t>(fryzjer, sprzedawca)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endParaRPr lang="pl-PL" sz="140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080487"/>
                  </a:ext>
                </a:extLst>
              </a:tr>
              <a:tr h="288000">
                <a:tc gridSpan="6">
                  <a:txBody>
                    <a:bodyPr/>
                    <a:lstStyle/>
                    <a:p>
                      <a:r>
                        <a:rPr lang="pl-PL" sz="1000" dirty="0" smtClean="0">
                          <a:latin typeface="Arial Narrow" pitchFamily="34" charset="0"/>
                        </a:rPr>
                        <a:t>*grupa min. 16 os.</a:t>
                      </a:r>
                    </a:p>
                    <a:p>
                      <a:r>
                        <a:rPr lang="pl-PL" sz="1000" dirty="0" smtClean="0">
                          <a:latin typeface="Arial Narrow" pitchFamily="34" charset="0"/>
                        </a:rPr>
                        <a:t>**wpływ na dochody z tytułu subwencji oświatowej w roku 2025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0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7574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7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7133" y="295122"/>
            <a:ext cx="8348133" cy="1101878"/>
          </a:xfrm>
        </p:spPr>
        <p:txBody>
          <a:bodyPr/>
          <a:lstStyle/>
          <a:p>
            <a:r>
              <a:rPr lang="pl-PL" dirty="0" smtClean="0">
                <a:latin typeface="Arial Narrow" pitchFamily="34" charset="0"/>
              </a:rPr>
              <a:t>Propozycja dyrektora ZS nr 2 w Kwidzynie</a:t>
            </a:r>
            <a:endParaRPr lang="pl-PL" dirty="0">
              <a:latin typeface="Arial Narrow" pitchFamily="34" charset="0"/>
            </a:endParaRPr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345331"/>
              </p:ext>
            </p:extLst>
          </p:nvPr>
        </p:nvGraphicFramePr>
        <p:xfrm>
          <a:off x="264891" y="1236133"/>
          <a:ext cx="8633576" cy="408830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22151">
                  <a:extLst>
                    <a:ext uri="{9D8B030D-6E8A-4147-A177-3AD203B41FA5}">
                      <a16:colId xmlns:a16="http://schemas.microsoft.com/office/drawing/2014/main" val="228257369"/>
                    </a:ext>
                  </a:extLst>
                </a:gridCol>
                <a:gridCol w="2273682">
                  <a:extLst>
                    <a:ext uri="{9D8B030D-6E8A-4147-A177-3AD203B41FA5}">
                      <a16:colId xmlns:a16="http://schemas.microsoft.com/office/drawing/2014/main" val="2194947708"/>
                    </a:ext>
                  </a:extLst>
                </a:gridCol>
                <a:gridCol w="1086343">
                  <a:extLst>
                    <a:ext uri="{9D8B030D-6E8A-4147-A177-3AD203B41FA5}">
                      <a16:colId xmlns:a16="http://schemas.microsoft.com/office/drawing/2014/main" val="4103380622"/>
                    </a:ext>
                  </a:extLst>
                </a:gridCol>
                <a:gridCol w="1413933">
                  <a:extLst>
                    <a:ext uri="{9D8B030D-6E8A-4147-A177-3AD203B41FA5}">
                      <a16:colId xmlns:a16="http://schemas.microsoft.com/office/drawing/2014/main" val="4037515692"/>
                    </a:ext>
                  </a:extLst>
                </a:gridCol>
                <a:gridCol w="1845734">
                  <a:extLst>
                    <a:ext uri="{9D8B030D-6E8A-4147-A177-3AD203B41FA5}">
                      <a16:colId xmlns:a16="http://schemas.microsoft.com/office/drawing/2014/main" val="2956655679"/>
                    </a:ext>
                  </a:extLst>
                </a:gridCol>
                <a:gridCol w="1591733">
                  <a:extLst>
                    <a:ext uri="{9D8B030D-6E8A-4147-A177-3AD203B41FA5}">
                      <a16:colId xmlns:a16="http://schemas.microsoft.com/office/drawing/2014/main" val="28807955"/>
                    </a:ext>
                  </a:extLst>
                </a:gridCol>
              </a:tblGrid>
              <a:tr h="933576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Lp.</a:t>
                      </a:r>
                      <a:endParaRPr lang="pl-PL" sz="12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Zawód</a:t>
                      </a:r>
                      <a:endParaRPr lang="pl-PL" sz="12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Przedmioty realizowane </a:t>
                      </a:r>
                      <a:br>
                        <a:rPr lang="pl-PL" sz="1200" b="1" dirty="0" smtClean="0">
                          <a:latin typeface="Arial Narrow" panose="020B0606020202030204" pitchFamily="34" charset="0"/>
                        </a:rPr>
                      </a:br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w zakresie rozszerzonym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Nauczane języki obce (w grupie oddziałowej albo międzyoddziałowej)</a:t>
                      </a:r>
                      <a:endParaRPr lang="pl-PL" sz="12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Arial Narrow" panose="020B0606020202030204" pitchFamily="34" charset="0"/>
                        </a:rPr>
                        <a:t>Obowiązkowe zajęcia edukacyjne, z których oceny wymienione na świadectwie ukończenia szkoły będą brane pod uwagę w postępowaniu rekrutacyjnym</a:t>
                      </a:r>
                      <a:endParaRPr lang="pl-PL" sz="12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Arial Narrow" pitchFamily="34" charset="0"/>
                        </a:rPr>
                        <a:t>Prognoza zapotrzebowania na rynku pracy</a:t>
                      </a:r>
                      <a:br>
                        <a:rPr lang="pl-PL" sz="1200" b="1" dirty="0" smtClean="0">
                          <a:latin typeface="Arial Narrow" pitchFamily="34" charset="0"/>
                        </a:rPr>
                      </a:br>
                      <a:r>
                        <a:rPr lang="pl-PL" sz="1200" b="1" dirty="0" smtClean="0">
                          <a:latin typeface="Arial Narrow" pitchFamily="34" charset="0"/>
                        </a:rPr>
                        <a:t>(W –</a:t>
                      </a:r>
                      <a:r>
                        <a:rPr lang="pl-PL" sz="1200" b="1" baseline="0" dirty="0" smtClean="0">
                          <a:latin typeface="Arial Narrow" pitchFamily="34" charset="0"/>
                        </a:rPr>
                        <a:t> województwo,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baseline="0" dirty="0" smtClean="0">
                          <a:latin typeface="Arial Narrow" pitchFamily="34" charset="0"/>
                        </a:rPr>
                        <a:t>K – kraj</a:t>
                      </a:r>
                      <a:r>
                        <a:rPr lang="pl-PL" sz="1200" b="1" dirty="0" smtClean="0">
                          <a:latin typeface="Arial Narrow" pitchFamily="34" charset="0"/>
                        </a:rPr>
                        <a:t>**</a:t>
                      </a:r>
                      <a:r>
                        <a:rPr lang="pl-PL" sz="1200" b="1" baseline="0" dirty="0" smtClean="0">
                          <a:latin typeface="Arial Narrow" pitchFamily="34" charset="0"/>
                        </a:rPr>
                        <a:t>)</a:t>
                      </a:r>
                      <a:endParaRPr lang="pl-PL" sz="12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3212293"/>
                  </a:ext>
                </a:extLst>
              </a:tr>
              <a:tr h="34118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latin typeface="Arial Narrow" pitchFamily="34" charset="0"/>
                        </a:rPr>
                        <a:t>Branżowa Szkoła II Stopnia nr 2 w Kwidzynie**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493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pl-PL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 Narrow" pitchFamily="34" charset="0"/>
                        </a:rPr>
                        <a:t>Technik żywienia i usług gastronomicznych</a:t>
                      </a:r>
                      <a:endParaRPr lang="pl-PL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-</a:t>
                      </a:r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Jęz. angielski</a:t>
                      </a:r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Jęz. polski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Matematyka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Jęz. obcy II.1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sz="1400" baseline="0" dirty="0" smtClean="0">
                          <a:latin typeface="Arial Narrow" panose="020B0606020202030204" pitchFamily="34" charset="0"/>
                        </a:rPr>
                        <a:t>Geografia</a:t>
                      </a:r>
                      <a:endParaRPr lang="pl-PL" sz="140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W – istotne zapotrzebowanie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7676757"/>
                  </a:ext>
                </a:extLst>
              </a:tr>
              <a:tr h="34200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latin typeface="Arial Narrow" pitchFamily="34" charset="0"/>
                        </a:rPr>
                        <a:t>Specjalna</a:t>
                      </a:r>
                      <a:r>
                        <a:rPr lang="pl-PL" sz="16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pl-PL" sz="1600" b="1" dirty="0" smtClean="0">
                          <a:latin typeface="Arial Narrow" pitchFamily="34" charset="0"/>
                        </a:rPr>
                        <a:t>Branżowa Szkoła I Stopnia nr 7 w Kwidzynie***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28009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itchFamily="34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 Narrow" pitchFamily="34" charset="0"/>
                        </a:rPr>
                        <a:t>Kucharz</a:t>
                      </a:r>
                      <a:endParaRPr lang="pl-PL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-</a:t>
                      </a:r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Jęz. </a:t>
                      </a:r>
                      <a:r>
                        <a:rPr lang="pl-PL" sz="1400" smtClean="0">
                          <a:latin typeface="Arial Narrow" panose="020B0606020202030204" pitchFamily="34" charset="0"/>
                        </a:rPr>
                        <a:t>angielski</a:t>
                      </a:r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 Narrow" panose="020B0606020202030204" pitchFamily="34" charset="0"/>
                        </a:rPr>
                        <a:t>W – istotne zapotrzebowanie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3308726"/>
                  </a:ext>
                </a:extLst>
              </a:tr>
              <a:tr h="288000">
                <a:tc gridSpan="6">
                  <a:txBody>
                    <a:bodyPr/>
                    <a:lstStyle/>
                    <a:p>
                      <a:r>
                        <a:rPr lang="pl-PL" sz="1000" dirty="0" smtClean="0">
                          <a:latin typeface="Arial Narrow" pitchFamily="34" charset="0"/>
                        </a:rPr>
                        <a:t>**przy naborze min. 20 os.</a:t>
                      </a:r>
                    </a:p>
                    <a:p>
                      <a:r>
                        <a:rPr lang="pl-PL" sz="1000" dirty="0" smtClean="0">
                          <a:latin typeface="Arial Narrow" pitchFamily="34" charset="0"/>
                        </a:rPr>
                        <a:t>**wpływ na dochody z tytułu subwencji oświatowej w roku 2025</a:t>
                      </a:r>
                    </a:p>
                    <a:p>
                      <a:r>
                        <a:rPr lang="pl-PL" sz="1000" dirty="0" smtClean="0">
                          <a:latin typeface="Arial Narrow" pitchFamily="34" charset="0"/>
                        </a:rPr>
                        <a:t>***przy naborze min.</a:t>
                      </a:r>
                      <a:r>
                        <a:rPr lang="pl-PL" sz="1000" baseline="0" dirty="0" smtClean="0">
                          <a:latin typeface="Arial Narrow" pitchFamily="34" charset="0"/>
                        </a:rPr>
                        <a:t> 10 ucz.</a:t>
                      </a:r>
                      <a:endParaRPr lang="pl-PL" sz="10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0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7574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7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Mydł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Mydło</Template>
  <TotalTime>3281</TotalTime>
  <Words>317</Words>
  <Application>Microsoft Office PowerPoint</Application>
  <PresentationFormat>Pokaz na ekranie 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Century Gothic</vt:lpstr>
      <vt:lpstr>Mydło</vt:lpstr>
      <vt:lpstr>Rekrutacja do szkół ponadpodstawowych  na rok szkolny 2024/2025</vt:lpstr>
      <vt:lpstr>Propozycja dyrektora ZS nr 2 w Kwidzynie</vt:lpstr>
      <vt:lpstr>Propozycja dyrektora ZS nr 2 w Kwidzynie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Emilia Czupryniak</dc:creator>
  <cp:lastModifiedBy>Emilia Czupryniak</cp:lastModifiedBy>
  <cp:revision>297</cp:revision>
  <cp:lastPrinted>2024-02-13T12:05:25Z</cp:lastPrinted>
  <dcterms:created xsi:type="dcterms:W3CDTF">2019-12-23T08:48:23Z</dcterms:created>
  <dcterms:modified xsi:type="dcterms:W3CDTF">2024-02-23T09:34:43Z</dcterms:modified>
</cp:coreProperties>
</file>