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4" r:id="rId1"/>
  </p:sldMasterIdLst>
  <p:sldIdLst>
    <p:sldId id="256" r:id="rId2"/>
    <p:sldId id="257" r:id="rId3"/>
    <p:sldId id="258" r:id="rId4"/>
    <p:sldId id="259" r:id="rId5"/>
    <p:sldId id="260" r:id="rId6"/>
    <p:sldId id="261" r:id="rId7"/>
    <p:sldId id="262" r:id="rId8"/>
    <p:sldId id="263" r:id="rId9"/>
    <p:sldId id="264" r:id="rId10"/>
    <p:sldId id="265" r:id="rId11"/>
    <p:sldId id="267" r:id="rId12"/>
    <p:sldId id="268" r:id="rId13"/>
    <p:sldId id="269" r:id="rId14"/>
    <p:sldId id="270" r:id="rId15"/>
    <p:sldId id="271" r:id="rId16"/>
    <p:sldId id="272" r:id="rId17"/>
    <p:sldId id="273" r:id="rId18"/>
    <p:sldId id="274" r:id="rId19"/>
    <p:sldId id="275" r:id="rId20"/>
    <p:sldId id="285" r:id="rId21"/>
    <p:sldId id="286" r:id="rId22"/>
    <p:sldId id="284" r:id="rId23"/>
    <p:sldId id="281" r:id="rId24"/>
    <p:sldId id="277" r:id="rId25"/>
    <p:sldId id="276" r:id="rId26"/>
    <p:sldId id="278" r:id="rId27"/>
    <p:sldId id="280" r:id="rId28"/>
    <p:sldId id="282" r:id="rId29"/>
    <p:sldId id="283"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4995" autoAdjust="0"/>
    <p:restoredTop sz="94660"/>
  </p:normalViewPr>
  <p:slideViewPr>
    <p:cSldViewPr snapToGrid="0">
      <p:cViewPr varScale="1">
        <p:scale>
          <a:sx n="75" d="100"/>
          <a:sy n="75" d="100"/>
        </p:scale>
        <p:origin x="-528" y="-8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pl-PL"/>
              <a:t>Kliknij, aby edytować styl</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endParaRPr lang="en-US" dirty="0"/>
          </a:p>
        </p:txBody>
      </p:sp>
      <p:sp>
        <p:nvSpPr>
          <p:cNvPr id="4" name="Date Placeholder 3"/>
          <p:cNvSpPr>
            <a:spLocks noGrp="1"/>
          </p:cNvSpPr>
          <p:nvPr>
            <p:ph type="dt" sz="half" idx="10"/>
          </p:nvPr>
        </p:nvSpPr>
        <p:spPr/>
        <p:txBody>
          <a:bodyPr/>
          <a:lstStyle/>
          <a:p>
            <a:fld id="{5923F103-BC34-4FE4-A40E-EDDEECFDA5D0}" type="datetimeFigureOut">
              <a:rPr lang="en-US" smtClean="0"/>
              <a:pPr/>
              <a:t>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 xmlns:p14="http://schemas.microsoft.com/office/powerpoint/2010/main" val="2330558558"/>
      </p:ext>
    </p:extLst>
  </p:cSld>
  <p:clrMapOvr>
    <a:masterClrMapping/>
  </p:clrMapOvr>
  <mc:AlternateContent xmlns:mc="http://schemas.openxmlformats.org/markup-compatibility/2006">
    <mc:Choice xmlns="" xmlns:p14="http://schemas.microsoft.com/office/powerpoint/2010/main" Requires="p14">
      <p:transition spd="slow" p14:dur="3400" advTm="2000">
        <p14:reveal/>
      </p:transition>
    </mc:Choice>
    <mc:Fallback>
      <p:transition spd="slow" advTm="2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ytuł i podpis">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pl-PL"/>
              <a:t>Kliknij, aby edytować styl</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2BE451C3-0FF4-47C4-B829-773ADF60F88C}" type="datetimeFigureOut">
              <a:rPr lang="en-US" smtClean="0"/>
              <a:pPr/>
              <a:t>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 xmlns:p14="http://schemas.microsoft.com/office/powerpoint/2010/main" val="2542808722"/>
      </p:ext>
    </p:extLst>
  </p:cSld>
  <p:clrMapOvr>
    <a:masterClrMapping/>
  </p:clrMapOvr>
  <mc:AlternateContent xmlns:mc="http://schemas.openxmlformats.org/markup-compatibility/2006">
    <mc:Choice xmlns="" xmlns:p14="http://schemas.microsoft.com/office/powerpoint/2010/main" Requires="p14">
      <p:transition spd="slow" p14:dur="3400" advTm="2000">
        <p14:reveal/>
      </p:transition>
    </mc:Choice>
    <mc:Fallback>
      <p:transition spd="slow" advTm="2000">
        <p:fade/>
      </p:transition>
    </mc:Fallback>
  </mc:AlternateContent>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Oferta z podpise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pl-PL"/>
              <a:t>Kliknij, aby edytować styl</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l-PL"/>
              <a:t>Kliknij, aby edytować style wzorca tekstu</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2BE451C3-0FF4-47C4-B829-773ADF60F88C}" type="datetimeFigureOut">
              <a:rPr lang="en-US" smtClean="0"/>
              <a:pPr/>
              <a:t>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 xmlns:p14="http://schemas.microsoft.com/office/powerpoint/2010/main" val="244244715"/>
      </p:ext>
    </p:extLst>
  </p:cSld>
  <p:clrMapOvr>
    <a:masterClrMapping/>
  </p:clrMapOvr>
  <mc:AlternateContent xmlns:mc="http://schemas.openxmlformats.org/markup-compatibility/2006">
    <mc:Choice xmlns="" xmlns:p14="http://schemas.microsoft.com/office/powerpoint/2010/main" Requires="p14">
      <p:transition spd="slow" p14:dur="3400" advTm="2000">
        <p14:reveal/>
      </p:transition>
    </mc:Choice>
    <mc:Fallback>
      <p:transition spd="slow" advTm="2000">
        <p:fade/>
      </p:transition>
    </mc:Fallback>
  </mc:AlternateContent>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arta nazwy">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pl-PL"/>
              <a:t>Kliknij, aby edytować styl</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5C12C299-16B2-4475-990D-751901EACC14}" type="datetimeFigureOut">
              <a:rPr lang="en-US" smtClean="0"/>
              <a:pPr/>
              <a:t>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 xmlns:p14="http://schemas.microsoft.com/office/powerpoint/2010/main" val="2166409516"/>
      </p:ext>
    </p:extLst>
  </p:cSld>
  <p:clrMapOvr>
    <a:masterClrMapping/>
  </p:clrMapOvr>
  <mc:AlternateContent xmlns:mc="http://schemas.openxmlformats.org/markup-compatibility/2006">
    <mc:Choice xmlns="" xmlns:p14="http://schemas.microsoft.com/office/powerpoint/2010/main" Requires="p14">
      <p:transition spd="slow" p14:dur="3400" advTm="2000">
        <p14:reveal/>
      </p:transition>
    </mc:Choice>
    <mc:Fallback>
      <p:transition spd="slow" advTm="2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a nazwy cytatu">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pl-PL"/>
              <a:t>Kliknij, aby edytować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l-PL"/>
              <a:t>Kliknij, aby edytować style wzorca tekstu</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2BE451C3-0FF4-47C4-B829-773ADF60F88C}" type="datetimeFigureOut">
              <a:rPr lang="en-US" smtClean="0"/>
              <a:pPr/>
              <a:t>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 xmlns:p14="http://schemas.microsoft.com/office/powerpoint/2010/main" val="4275150209"/>
      </p:ext>
    </p:extLst>
  </p:cSld>
  <p:clrMapOvr>
    <a:masterClrMapping/>
  </p:clrMapOvr>
  <mc:AlternateContent xmlns:mc="http://schemas.openxmlformats.org/markup-compatibility/2006">
    <mc:Choice xmlns="" xmlns:p14="http://schemas.microsoft.com/office/powerpoint/2010/main" Requires="p14">
      <p:transition spd="slow" p14:dur="3400" advTm="2000">
        <p14:reveal/>
      </p:transition>
    </mc:Choice>
    <mc:Fallback>
      <p:transition spd="slow" advTm="2000">
        <p:fade/>
      </p:transition>
    </mc:Fallback>
  </mc:AlternateContent>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rawda lub fałsz">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pl-PL"/>
              <a:t>Kliknij, aby edytować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l-PL"/>
              <a:t>Kliknij, aby edytować style wzorca tekstu</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2BE451C3-0FF4-47C4-B829-773ADF60F88C}" type="datetimeFigureOut">
              <a:rPr lang="en-US" smtClean="0"/>
              <a:pPr/>
              <a:t>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 xmlns:p14="http://schemas.microsoft.com/office/powerpoint/2010/main" val="3701810455"/>
      </p:ext>
    </p:extLst>
  </p:cSld>
  <p:clrMapOvr>
    <a:masterClrMapping/>
  </p:clrMapOvr>
  <mc:AlternateContent xmlns:mc="http://schemas.openxmlformats.org/markup-compatibility/2006">
    <mc:Choice xmlns="" xmlns:p14="http://schemas.microsoft.com/office/powerpoint/2010/main" Requires="p14">
      <p:transition spd="slow" p14:dur="3400" advTm="2000">
        <p14:reveal/>
      </p:transition>
    </mc:Choice>
    <mc:Fallback>
      <p:transition spd="slow" advTm="2000">
        <p:fade/>
      </p:transition>
    </mc:Fallback>
  </mc:AlternateContent>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53086D93-FCAC-47E0-A2EE-787E62CA814C}" type="datetimeFigureOut">
              <a:rPr lang="en-US" smtClean="0"/>
              <a:pPr/>
              <a:t>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 xmlns:p14="http://schemas.microsoft.com/office/powerpoint/2010/main" val="3994281132"/>
      </p:ext>
    </p:extLst>
  </p:cSld>
  <p:clrMapOvr>
    <a:masterClrMapping/>
  </p:clrMapOvr>
  <mc:AlternateContent xmlns:mc="http://schemas.openxmlformats.org/markup-compatibility/2006">
    <mc:Choice xmlns="" xmlns:p14="http://schemas.microsoft.com/office/powerpoint/2010/main" Requires="p14">
      <p:transition spd="slow" p14:dur="3400" advTm="2000">
        <p14:reveal/>
      </p:transition>
    </mc:Choice>
    <mc:Fallback>
      <p:transition spd="slow" advTm="2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pl-PL"/>
              <a:t>Kliknij, aby edytować styl</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CDA879A6-0FD0-4734-A311-86BFCA472E6E}" type="datetimeFigureOut">
              <a:rPr lang="en-US" smtClean="0"/>
              <a:pPr/>
              <a:t>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 xmlns:p14="http://schemas.microsoft.com/office/powerpoint/2010/main" val="3382139959"/>
      </p:ext>
    </p:extLst>
  </p:cSld>
  <p:clrMapOvr>
    <a:masterClrMapping/>
  </p:clrMapOvr>
  <mc:AlternateContent xmlns:mc="http://schemas.openxmlformats.org/markup-compatibility/2006">
    <mc:Choice xmlns="" xmlns:p14="http://schemas.microsoft.com/office/powerpoint/2010/main" Requires="p14">
      <p:transition spd="slow" p14:dur="3400" advTm="2000">
        <p14:reveal/>
      </p:transition>
    </mc:Choice>
    <mc:Fallback>
      <p:transition spd="slow" advTm="2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pPr/>
              <a:t>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 xmlns:p14="http://schemas.microsoft.com/office/powerpoint/2010/main" val="128447084"/>
      </p:ext>
    </p:extLst>
  </p:cSld>
  <p:clrMapOvr>
    <a:masterClrMapping/>
  </p:clrMapOvr>
  <mc:AlternateContent xmlns:mc="http://schemas.openxmlformats.org/markup-compatibility/2006">
    <mc:Choice xmlns="" xmlns:p14="http://schemas.microsoft.com/office/powerpoint/2010/main" Requires="p14">
      <p:transition spd="slow" p14:dur="3400" advTm="2000">
        <p14:reveal/>
      </p:transition>
    </mc:Choice>
    <mc:Fallback>
      <p:transition spd="slow" advTm="2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pl-PL"/>
              <a:t>Kliknij, aby edytować styl</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F34E6425-0181-43F2-84FC-787E803FD2F8}" type="datetimeFigureOut">
              <a:rPr lang="en-US" smtClean="0"/>
              <a:pPr/>
              <a:t>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 xmlns:p14="http://schemas.microsoft.com/office/powerpoint/2010/main" val="1360502673"/>
      </p:ext>
    </p:extLst>
  </p:cSld>
  <p:clrMapOvr>
    <a:masterClrMapping/>
  </p:clrMapOvr>
  <mc:AlternateContent xmlns:mc="http://schemas.openxmlformats.org/markup-compatibility/2006">
    <mc:Choice xmlns="" xmlns:p14="http://schemas.microsoft.com/office/powerpoint/2010/main" Requires="p14">
      <p:transition spd="slow" p14:dur="3400" advTm="2000">
        <p14:reveal/>
      </p:transition>
    </mc:Choice>
    <mc:Fallback>
      <p:transition spd="slow" advTm="2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pPr/>
              <a:t>11/6/2023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 xmlns:p14="http://schemas.microsoft.com/office/powerpoint/2010/main" val="257003031"/>
      </p:ext>
    </p:extLst>
  </p:cSld>
  <p:clrMapOvr>
    <a:masterClrMapping/>
  </p:clrMapOvr>
  <mc:AlternateContent xmlns:mc="http://schemas.openxmlformats.org/markup-compatibility/2006">
    <mc:Choice xmlns="" xmlns:p14="http://schemas.microsoft.com/office/powerpoint/2010/main" Requires="p14">
      <p:transition spd="slow" p14:dur="3400" advTm="2000">
        <p14:reveal/>
      </p:transition>
    </mc:Choice>
    <mc:Fallback>
      <p:transition spd="slow" advTm="2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l-PL"/>
              <a:t>Kliknij, aby edytować styl</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pPr/>
              <a:t>11/6/2023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 xmlns:p14="http://schemas.microsoft.com/office/powerpoint/2010/main" val="3531211037"/>
      </p:ext>
    </p:extLst>
  </p:cSld>
  <p:clrMapOvr>
    <a:masterClrMapping/>
  </p:clrMapOvr>
  <mc:AlternateContent xmlns:mc="http://schemas.openxmlformats.org/markup-compatibility/2006">
    <mc:Choice xmlns="" xmlns:p14="http://schemas.microsoft.com/office/powerpoint/2010/main" Requires="p14">
      <p:transition spd="slow" p14:dur="3400" advTm="2000">
        <p14:reveal/>
      </p:transition>
    </mc:Choice>
    <mc:Fallback>
      <p:transition spd="slow" advTm="2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pPr/>
              <a:t>11/6/2023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 xmlns:p14="http://schemas.microsoft.com/office/powerpoint/2010/main" val="3911665294"/>
      </p:ext>
    </p:extLst>
  </p:cSld>
  <p:clrMapOvr>
    <a:masterClrMapping/>
  </p:clrMapOvr>
  <mc:AlternateContent xmlns:mc="http://schemas.openxmlformats.org/markup-compatibility/2006">
    <mc:Choice xmlns="" xmlns:p14="http://schemas.microsoft.com/office/powerpoint/2010/main" Requires="p14">
      <p:transition spd="slow" p14:dur="3400" advTm="2000">
        <p14:reveal/>
      </p:transition>
    </mc:Choice>
    <mc:Fallback>
      <p:transition spd="slow" advTm="2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pPr/>
              <a:t>11/6/2023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 xmlns:p14="http://schemas.microsoft.com/office/powerpoint/2010/main" val="3094305467"/>
      </p:ext>
    </p:extLst>
  </p:cSld>
  <p:clrMapOvr>
    <a:masterClrMapping/>
  </p:clrMapOvr>
  <mc:AlternateContent xmlns:mc="http://schemas.openxmlformats.org/markup-compatibility/2006">
    <mc:Choice xmlns="" xmlns:p14="http://schemas.microsoft.com/office/powerpoint/2010/main" Requires="p14">
      <p:transition spd="slow" p14:dur="3400" advTm="2000">
        <p14:reveal/>
      </p:transition>
    </mc:Choice>
    <mc:Fallback>
      <p:transition spd="slow" advTm="2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pl-PL"/>
              <a:t>Kliknij, aby edytować styl</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76E86A4C-8E40-4F87-A4F0-01A0687C5742}" type="datetimeFigureOut">
              <a:rPr lang="en-US" smtClean="0"/>
              <a:pPr/>
              <a:t>11/6/2023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 xmlns:p14="http://schemas.microsoft.com/office/powerpoint/2010/main" val="2200153153"/>
      </p:ext>
    </p:extLst>
  </p:cSld>
  <p:clrMapOvr>
    <a:masterClrMapping/>
  </p:clrMapOvr>
  <mc:AlternateContent xmlns:mc="http://schemas.openxmlformats.org/markup-compatibility/2006">
    <mc:Choice xmlns="" xmlns:p14="http://schemas.microsoft.com/office/powerpoint/2010/main" Requires="p14">
      <p:transition spd="slow" p14:dur="3400" advTm="2000">
        <p14:reveal/>
      </p:transition>
    </mc:Choice>
    <mc:Fallback>
      <p:transition spd="slow" advTm="2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pl-PL"/>
              <a:t>Kliknij, aby edytować styl</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35E72C73-2D91-4E12-BA25-F0AA0C03599B}" type="datetimeFigureOut">
              <a:rPr lang="en-US" smtClean="0"/>
              <a:pPr/>
              <a:t>11/6/2023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 xmlns:p14="http://schemas.microsoft.com/office/powerpoint/2010/main" val="3192466729"/>
      </p:ext>
    </p:extLst>
  </p:cSld>
  <p:clrMapOvr>
    <a:masterClrMapping/>
  </p:clrMapOvr>
  <mc:AlternateContent xmlns:mc="http://schemas.openxmlformats.org/markup-compatibility/2006">
    <mc:Choice xmlns="" xmlns:p14="http://schemas.microsoft.com/office/powerpoint/2010/main" Requires="p14">
      <p:transition spd="slow" p14:dur="3400" advTm="2000">
        <p14:reveal/>
      </p:transition>
    </mc:Choice>
    <mc:Fallback>
      <p:transition spd="slow" advTm="2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pl-PL"/>
              <a:t>Kliknij, aby edytować styl</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BE451C3-0FF4-47C4-B829-773ADF60F88C}" type="datetimeFigureOut">
              <a:rPr lang="en-US" smtClean="0"/>
              <a:pPr/>
              <a:t>11/6/2023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 xmlns:p14="http://schemas.microsoft.com/office/powerpoint/2010/main" val="45376478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Lst>
  <mc:AlternateContent xmlns:mc="http://schemas.openxmlformats.org/markup-compatibility/2006">
    <mc:Choice xmlns="" xmlns:p14="http://schemas.microsoft.com/office/powerpoint/2010/main" Requires="p14">
      <p:transition spd="slow" p14:dur="3400" advTm="2000">
        <p14:reveal/>
      </p:transition>
    </mc:Choice>
    <mc:Fallback>
      <p:transition spd="slow" advTm="2000">
        <p:fade/>
      </p:transition>
    </mc:Fallback>
  </mc:AlternateConten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2" Type="http://schemas.openxmlformats.org/officeDocument/2006/relationships/hyperlink" Target="https://www.facebook.com/61550842247735/videos/1754715144965692/?locale=pl_PL" TargetMode="Externa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hyperlink" Target="http://www.ksiazwielki.edupage.pl/" TargetMode="External"/><Relationship Id="rId2" Type="http://schemas.openxmlformats.org/officeDocument/2006/relationships/hyperlink" Target="https://miechowski.pl/2023/09/22/uczniowie-z-ksiaza-wielkiego-promuja-bezpieczenstwo/?fbclid=IwAR17d1qYFyQyoVNB9C4LagHUsRQcl2yzUFDl0obftJzj6-nC2Kwo1OFRICo" TargetMode="External"/><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hyperlink" Target="https://www.facebook.com/permalink.php?story_fbid=pfbid035uxVPPAtbSJ18pEQVwGgqZiJdY52fddrSdDpTMyCsdzbpCwW3U4Gjd65oKLsEUmfl&amp;id=61550842247735&amp;locale=pl_PL" TargetMode="External"/><Relationship Id="rId2" Type="http://schemas.openxmlformats.org/officeDocument/2006/relationships/hyperlink" Target="https://www.facebook.com/permalink.php?story_fbid=pfbid02oaT6B36E4VLHJ5Ru3nvEqAMuRgNVKvwForUXzRgYbLTicRqq4fSu1MiYBfBA2Lqol&amp;id=61550842247735&amp;locale=pl_PL" TargetMode="External"/><Relationship Id="rId1" Type="http://schemas.openxmlformats.org/officeDocument/2006/relationships/slideLayout" Target="../slideLayouts/slideLayout6.xml"/><Relationship Id="rId5" Type="http://schemas.openxmlformats.org/officeDocument/2006/relationships/image" Target="../media/image37.jpeg"/><Relationship Id="rId4" Type="http://schemas.openxmlformats.org/officeDocument/2006/relationships/hyperlink" Target="http://www.ksiazwielki.edupage.pl/"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facebook.com/permalink.php?story_fbid=pfbid02M8p8tCzEonR12ZrtKkdWcfdcKvzjcBVgKVNAYEAsCr3232LvsBAQn5P3CYhYXyMhl&amp;id=61550842247735&amp;locale=pl_PL" TargetMode="External"/><Relationship Id="rId2" Type="http://schemas.openxmlformats.org/officeDocument/2006/relationships/hyperlink" Target="https://miechowski.pl/2023/10/21/drugoklasisci-zsp-w-ksiazu-wielkim-w-odblaskowej-akcji/?fbclid=IwAR2X26ONxHFZwuE9qGZLExCP1zfh2bddsG5veRFQCKaiK5c7L8b8_l8m1Pk" TargetMode="External"/><Relationship Id="rId1" Type="http://schemas.openxmlformats.org/officeDocument/2006/relationships/slideLayout" Target="../slideLayouts/slideLayout6.xml"/><Relationship Id="rId6" Type="http://schemas.openxmlformats.org/officeDocument/2006/relationships/image" Target="../media/image38.jpeg"/><Relationship Id="rId5" Type="http://schemas.openxmlformats.org/officeDocument/2006/relationships/hyperlink" Target="http://www.ksiazwielki.edupage.pl/" TargetMode="External"/><Relationship Id="rId4" Type="http://schemas.openxmlformats.org/officeDocument/2006/relationships/hyperlink" Target="https://miechowski.pl/2023/10/31/odblaskowa-wizyta-na-sesji-rady-miasta-i-gminy-ksiaz-wielki/?fbclid=IwAR3fU0Bxb9GQbvHayIcH8w3gcVGrQRTuuuC8O5qduah22hGzGS2FBNmerZw"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facebook.com/permalink.php?story_fbid=pfbid02LgVbdN6Z54sZbwqBKGBAVAqGMb7xmtQQxGSeZPEdzqS6VYiSdbKYsB9vVmeT1g9yl&amp;id=61550842247735&amp;locale=pl_PL" TargetMode="External"/><Relationship Id="rId2" Type="http://schemas.openxmlformats.org/officeDocument/2006/relationships/hyperlink" Target="https://miechowski.pl/2023/10/10/odblaskowy-spacer-pierwszakow-z-ksiaza-wielkiego/?fbclid=IwAR2M6PR9Z66V02H7bsrvhNtYEO_lZo5coMd2RBl_ttirnHk2nbkjAFaut90" TargetMode="External"/><Relationship Id="rId1" Type="http://schemas.openxmlformats.org/officeDocument/2006/relationships/slideLayout" Target="../slideLayouts/slideLayout6.xml"/><Relationship Id="rId4" Type="http://schemas.openxmlformats.org/officeDocument/2006/relationships/hyperlink" Target="https://www.facebook.com/permalink.php?story_fbid=pfbid0hH9Kba3MwHthpSmgckxENmwNpo4NWcbkf7qjpTsWcdwKUS3EKF5D1ZhS8Ym6f8LTl&amp;id=61550842247735&amp;locale=pl_P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3.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3A96CB10-42F9-06BF-0E78-84710E0A6CA1}"/>
              </a:ext>
            </a:extLst>
          </p:cNvPr>
          <p:cNvSpPr>
            <a:spLocks noGrp="1"/>
          </p:cNvSpPr>
          <p:nvPr>
            <p:ph type="ctrTitle"/>
          </p:nvPr>
        </p:nvSpPr>
        <p:spPr>
          <a:xfrm>
            <a:off x="1157443" y="4529169"/>
            <a:ext cx="7766936" cy="1646302"/>
          </a:xfrm>
        </p:spPr>
        <p:txBody>
          <a:bodyPr/>
          <a:lstStyle/>
          <a:p>
            <a:pPr algn="ctr"/>
            <a:r>
              <a:rPr lang="pl-PL" sz="4000" dirty="0">
                <a:latin typeface="Arial Black" panose="020B0A04020102020204" pitchFamily="34" charset="0"/>
              </a:rPr>
              <a:t>Sprawozdanie z realizacji </a:t>
            </a:r>
            <a:br>
              <a:rPr lang="pl-PL" sz="4000" dirty="0">
                <a:latin typeface="Arial Black" panose="020B0A04020102020204" pitchFamily="34" charset="0"/>
              </a:rPr>
            </a:br>
            <a:r>
              <a:rPr lang="pl-PL" sz="4000" dirty="0">
                <a:latin typeface="Arial Black" panose="020B0A04020102020204" pitchFamily="34" charset="0"/>
              </a:rPr>
              <a:t>zadań konkursowych „Odblaskowa Szkoła” </a:t>
            </a:r>
            <a:br>
              <a:rPr lang="pl-PL" sz="4000" dirty="0">
                <a:latin typeface="Arial Black" panose="020B0A04020102020204" pitchFamily="34" charset="0"/>
              </a:rPr>
            </a:br>
            <a:r>
              <a:rPr lang="pl-PL" sz="4000" dirty="0">
                <a:latin typeface="Arial Black" panose="020B0A04020102020204" pitchFamily="34" charset="0"/>
              </a:rPr>
              <a:t/>
            </a:r>
            <a:br>
              <a:rPr lang="pl-PL" sz="4000" dirty="0">
                <a:latin typeface="Arial Black" panose="020B0A04020102020204" pitchFamily="34" charset="0"/>
              </a:rPr>
            </a:br>
            <a:r>
              <a:rPr lang="pl-PL" sz="3200" dirty="0">
                <a:latin typeface="Arial Black" panose="020B0A04020102020204" pitchFamily="34" charset="0"/>
              </a:rPr>
              <a:t/>
            </a:r>
            <a:br>
              <a:rPr lang="pl-PL" sz="3200" dirty="0">
                <a:latin typeface="Arial Black" panose="020B0A04020102020204" pitchFamily="34" charset="0"/>
              </a:rPr>
            </a:br>
            <a:r>
              <a:rPr lang="pl-PL" sz="3200" dirty="0">
                <a:latin typeface="Arial Black" panose="020B0A04020102020204" pitchFamily="34" charset="0"/>
              </a:rPr>
              <a:t/>
            </a:r>
            <a:br>
              <a:rPr lang="pl-PL" sz="3200" dirty="0">
                <a:latin typeface="Arial Black" panose="020B0A04020102020204" pitchFamily="34" charset="0"/>
              </a:rPr>
            </a:br>
            <a:r>
              <a:rPr lang="pl-PL" sz="2400" dirty="0">
                <a:latin typeface="Arial Black" panose="020B0A04020102020204" pitchFamily="34" charset="0"/>
              </a:rPr>
              <a:t>Zespół Szkolno- Przedszkolny </a:t>
            </a:r>
            <a:br>
              <a:rPr lang="pl-PL" sz="2400" dirty="0">
                <a:latin typeface="Arial Black" panose="020B0A04020102020204" pitchFamily="34" charset="0"/>
              </a:rPr>
            </a:br>
            <a:r>
              <a:rPr lang="pl-PL" sz="2400" dirty="0">
                <a:latin typeface="Arial Black" panose="020B0A04020102020204" pitchFamily="34" charset="0"/>
              </a:rPr>
              <a:t>Ul. Reja 4</a:t>
            </a:r>
            <a:br>
              <a:rPr lang="pl-PL" sz="2400" dirty="0">
                <a:latin typeface="Arial Black" panose="020B0A04020102020204" pitchFamily="34" charset="0"/>
              </a:rPr>
            </a:br>
            <a:r>
              <a:rPr lang="pl-PL" sz="2400" dirty="0">
                <a:latin typeface="Arial Black" panose="020B0A04020102020204" pitchFamily="34" charset="0"/>
              </a:rPr>
              <a:t>32-210 Książ Wielki</a:t>
            </a:r>
          </a:p>
        </p:txBody>
      </p:sp>
    </p:spTree>
    <p:extLst>
      <p:ext uri="{BB962C8B-B14F-4D97-AF65-F5344CB8AC3E}">
        <p14:creationId xmlns="" xmlns:p14="http://schemas.microsoft.com/office/powerpoint/2010/main" val="4178893183"/>
      </p:ext>
    </p:extLst>
  </p:cSld>
  <p:clrMapOvr>
    <a:masterClrMapping/>
  </p:clrMapOvr>
  <mc:AlternateContent xmlns:mc="http://schemas.openxmlformats.org/markup-compatibility/2006">
    <mc:Choice xmlns="" xmlns:p14="http://schemas.microsoft.com/office/powerpoint/2010/main" Requires="p14">
      <p:transition spd="slow" p14:dur="3400" advTm="2000">
        <p14:reveal/>
      </p:transition>
    </mc:Choice>
    <mc:Fallback>
      <p:transition spd="slow" advTm="2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17A866B8-6BE0-2511-EF76-D487CB2F8005}"/>
              </a:ext>
            </a:extLst>
          </p:cNvPr>
          <p:cNvSpPr>
            <a:spLocks noGrp="1"/>
          </p:cNvSpPr>
          <p:nvPr>
            <p:ph type="title"/>
          </p:nvPr>
        </p:nvSpPr>
        <p:spPr/>
        <p:txBody>
          <a:bodyPr>
            <a:noAutofit/>
          </a:bodyPr>
          <a:lstStyle/>
          <a:p>
            <a:pPr algn="ctr"/>
            <a:r>
              <a:rPr lang="pl-PL" sz="2000" b="1" i="0" dirty="0">
                <a:solidFill>
                  <a:schemeClr val="accent2"/>
                </a:solidFill>
                <a:effectLst/>
                <a:latin typeface="Times New Roman" panose="02020603050405020304" pitchFamily="18" charset="0"/>
                <a:cs typeface="Times New Roman" panose="02020603050405020304" pitchFamily="18" charset="0"/>
              </a:rPr>
              <a:t>18 października uczniowie klas drugich ZSP w Książu Wielkim wraz                     z wychowawczyniami udali się na odblaskowe spotkanie z przedstawicielami Ochotniczej Straży Pożarnej w Książu Wielkim. Spotkanie przebiegło w miłej atmosferze, strażacy zaprezentowali nam sprzęt potrzebny do ratowania ludzi. Po ciekawej prelekcji uczniowie udali się na spacer gdzie przedstawione zostały zasady konieczności noszenia elementów odblaskowych oraz głośno skandowano „odblaskowe hasła” : </a:t>
            </a:r>
            <a:br>
              <a:rPr lang="pl-PL" sz="2000" b="1" i="0" dirty="0">
                <a:solidFill>
                  <a:schemeClr val="accent2"/>
                </a:solidFill>
                <a:effectLst/>
                <a:latin typeface="Times New Roman" panose="02020603050405020304" pitchFamily="18" charset="0"/>
                <a:cs typeface="Times New Roman" panose="02020603050405020304" pitchFamily="18" charset="0"/>
              </a:rPr>
            </a:br>
            <a:r>
              <a:rPr lang="pl-PL" sz="2000" b="1" i="0" dirty="0">
                <a:solidFill>
                  <a:schemeClr val="accent2"/>
                </a:solidFill>
                <a:effectLst/>
                <a:latin typeface="Times New Roman" panose="02020603050405020304" pitchFamily="18" charset="0"/>
                <a:cs typeface="Times New Roman" panose="02020603050405020304" pitchFamily="18" charset="0"/>
              </a:rPr>
              <a:t/>
            </a:r>
            <a:br>
              <a:rPr lang="pl-PL" sz="2000" b="1" i="0" dirty="0">
                <a:solidFill>
                  <a:schemeClr val="accent2"/>
                </a:solidFill>
                <a:effectLst/>
                <a:latin typeface="Times New Roman" panose="02020603050405020304" pitchFamily="18" charset="0"/>
                <a:cs typeface="Times New Roman" panose="02020603050405020304" pitchFamily="18" charset="0"/>
              </a:rPr>
            </a:br>
            <a:r>
              <a:rPr lang="pl-PL" sz="2000" b="1" i="0" dirty="0">
                <a:solidFill>
                  <a:schemeClr val="accent2"/>
                </a:solidFill>
                <a:effectLst/>
                <a:latin typeface="Times New Roman" panose="02020603050405020304" pitchFamily="18" charset="0"/>
                <a:cs typeface="Times New Roman" panose="02020603050405020304" pitchFamily="18" charset="0"/>
              </a:rPr>
              <a:t>„NOŚ ODBLASKI ŚWIEĆ PRZYKLADEM”</a:t>
            </a:r>
            <a:br>
              <a:rPr lang="pl-PL" sz="2000" b="1" i="0" dirty="0">
                <a:solidFill>
                  <a:schemeClr val="accent2"/>
                </a:solidFill>
                <a:effectLst/>
                <a:latin typeface="Times New Roman" panose="02020603050405020304" pitchFamily="18" charset="0"/>
                <a:cs typeface="Times New Roman" panose="02020603050405020304" pitchFamily="18" charset="0"/>
              </a:rPr>
            </a:br>
            <a:r>
              <a:rPr lang="pl-PL" sz="2000" b="1" i="0" dirty="0">
                <a:solidFill>
                  <a:schemeClr val="accent2"/>
                </a:solidFill>
                <a:effectLst/>
                <a:latin typeface="Times New Roman" panose="02020603050405020304" pitchFamily="18" charset="0"/>
                <a:cs typeface="Times New Roman" panose="02020603050405020304" pitchFamily="18" charset="0"/>
              </a:rPr>
              <a:t/>
            </a:r>
            <a:br>
              <a:rPr lang="pl-PL" sz="2000" b="1" i="0" dirty="0">
                <a:solidFill>
                  <a:schemeClr val="accent2"/>
                </a:solidFill>
                <a:effectLst/>
                <a:latin typeface="Times New Roman" panose="02020603050405020304" pitchFamily="18" charset="0"/>
                <a:cs typeface="Times New Roman" panose="02020603050405020304" pitchFamily="18" charset="0"/>
              </a:rPr>
            </a:br>
            <a:r>
              <a:rPr lang="pl-PL" sz="2000" b="1" i="0" dirty="0">
                <a:solidFill>
                  <a:schemeClr val="accent2"/>
                </a:solidFill>
                <a:effectLst/>
                <a:latin typeface="Times New Roman" panose="02020603050405020304" pitchFamily="18" charset="0"/>
                <a:cs typeface="Times New Roman" panose="02020603050405020304" pitchFamily="18" charset="0"/>
              </a:rPr>
              <a:t>„BEZPIECZEŃSTWO JEST MODNE”</a:t>
            </a:r>
            <a:br>
              <a:rPr lang="pl-PL" sz="2000" b="1" i="0" dirty="0">
                <a:solidFill>
                  <a:schemeClr val="accent2"/>
                </a:solidFill>
                <a:effectLst/>
                <a:latin typeface="Times New Roman" panose="02020603050405020304" pitchFamily="18" charset="0"/>
                <a:cs typeface="Times New Roman" panose="02020603050405020304" pitchFamily="18" charset="0"/>
              </a:rPr>
            </a:br>
            <a:r>
              <a:rPr lang="pl-PL" sz="2000" b="1" i="0" dirty="0">
                <a:solidFill>
                  <a:schemeClr val="accent2"/>
                </a:solidFill>
                <a:effectLst/>
                <a:latin typeface="Times New Roman" panose="02020603050405020304" pitchFamily="18" charset="0"/>
                <a:cs typeface="Times New Roman" panose="02020603050405020304" pitchFamily="18" charset="0"/>
              </a:rPr>
              <a:t/>
            </a:r>
            <a:br>
              <a:rPr lang="pl-PL" sz="2000" b="1" i="0" dirty="0">
                <a:solidFill>
                  <a:schemeClr val="accent2"/>
                </a:solidFill>
                <a:effectLst/>
                <a:latin typeface="Times New Roman" panose="02020603050405020304" pitchFamily="18" charset="0"/>
                <a:cs typeface="Times New Roman" panose="02020603050405020304" pitchFamily="18" charset="0"/>
              </a:rPr>
            </a:br>
            <a:r>
              <a:rPr lang="pl-PL" sz="2000" b="1" i="0" dirty="0">
                <a:solidFill>
                  <a:schemeClr val="accent2"/>
                </a:solidFill>
                <a:effectLst/>
                <a:latin typeface="Times New Roman" panose="02020603050405020304" pitchFamily="18" charset="0"/>
                <a:cs typeface="Times New Roman" panose="02020603050405020304" pitchFamily="18" charset="0"/>
              </a:rPr>
              <a:t>„BEZPIECZEŃSTWA WAŻNA RZECZ WIĘC ODBLASKO MUSISZ MIEĆ”</a:t>
            </a:r>
            <a:br>
              <a:rPr lang="pl-PL" sz="2000" b="1" i="0" dirty="0">
                <a:solidFill>
                  <a:schemeClr val="accent2"/>
                </a:solidFill>
                <a:effectLst/>
                <a:latin typeface="Times New Roman" panose="02020603050405020304" pitchFamily="18" charset="0"/>
                <a:cs typeface="Times New Roman" panose="02020603050405020304" pitchFamily="18" charset="0"/>
              </a:rPr>
            </a:br>
            <a:endParaRPr lang="pl-PL" sz="2000" b="1" dirty="0">
              <a:solidFill>
                <a:schemeClr val="accent2"/>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731574852"/>
      </p:ext>
    </p:extLst>
  </p:cSld>
  <p:clrMapOvr>
    <a:masterClrMapping/>
  </p:clrMapOvr>
  <mc:AlternateContent xmlns:mc="http://schemas.openxmlformats.org/markup-compatibility/2006">
    <mc:Choice xmlns="" xmlns:p14="http://schemas.microsoft.com/office/powerpoint/2010/main" Requires="p14">
      <p:transition spd="slow" p14:dur="3400" advTm="2000">
        <p14:reveal/>
      </p:transition>
    </mc:Choice>
    <mc:Fallback>
      <p:transition spd="slow" advTm="2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52C55B24-FA90-C837-ECA4-22F35861D374}"/>
              </a:ext>
            </a:extLst>
          </p:cNvPr>
          <p:cNvSpPr>
            <a:spLocks noGrp="1"/>
          </p:cNvSpPr>
          <p:nvPr>
            <p:ph type="title"/>
          </p:nvPr>
        </p:nvSpPr>
        <p:spPr>
          <a:xfrm>
            <a:off x="87614" y="364566"/>
            <a:ext cx="4783207" cy="1894540"/>
          </a:xfrm>
        </p:spPr>
        <p:txBody>
          <a:bodyPr>
            <a:normAutofit/>
          </a:bodyPr>
          <a:lstStyle/>
          <a:p>
            <a:r>
              <a:rPr lang="pl-PL" sz="2400" dirty="0">
                <a:solidFill>
                  <a:schemeClr val="accent2"/>
                </a:solidFill>
                <a:latin typeface="Arial Black" panose="020B0A04020102020204" pitchFamily="34" charset="0"/>
              </a:rPr>
              <a:t>* Spotkanie zorganizowane pod hasłem: </a:t>
            </a:r>
            <a:br>
              <a:rPr lang="pl-PL" sz="2400" dirty="0">
                <a:solidFill>
                  <a:schemeClr val="accent2"/>
                </a:solidFill>
                <a:latin typeface="Arial Black" panose="020B0A04020102020204" pitchFamily="34" charset="0"/>
              </a:rPr>
            </a:br>
            <a:r>
              <a:rPr lang="pl-PL" sz="2400" dirty="0">
                <a:solidFill>
                  <a:schemeClr val="accent2"/>
                </a:solidFill>
                <a:latin typeface="Arial Black" panose="020B0A04020102020204" pitchFamily="34" charset="0"/>
              </a:rPr>
              <a:t>”Seniorzy świecą przykładem”</a:t>
            </a:r>
          </a:p>
        </p:txBody>
      </p:sp>
      <p:pic>
        <p:nvPicPr>
          <p:cNvPr id="5122" name="Picture 2">
            <a:extLst>
              <a:ext uri="{FF2B5EF4-FFF2-40B4-BE49-F238E27FC236}">
                <a16:creationId xmlns="" xmlns:a16="http://schemas.microsoft.com/office/drawing/2014/main" id="{5F381877-2D02-D8B1-14DB-6F8783E0632A}"/>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87614" y="2348753"/>
            <a:ext cx="4783207" cy="3587405"/>
          </a:xfrm>
          <a:prstGeom prst="rect">
            <a:avLst/>
          </a:prstGeom>
          <a:noFill/>
          <a:extLst>
            <a:ext uri="{909E8E84-426E-40DD-AFC4-6F175D3DCCD1}">
              <a14:hiddenFill xmlns="" xmlns:a14="http://schemas.microsoft.com/office/drawing/2010/main">
                <a:solidFill>
                  <a:srgbClr val="FFFFFF"/>
                </a:solidFill>
              </a14:hiddenFill>
            </a:ext>
          </a:extLst>
        </p:spPr>
      </p:pic>
      <p:pic>
        <p:nvPicPr>
          <p:cNvPr id="5124" name="Picture 4" descr="Może być zdjęciem przedstawiającym 14 osób i tekst">
            <a:extLst>
              <a:ext uri="{FF2B5EF4-FFF2-40B4-BE49-F238E27FC236}">
                <a16:creationId xmlns="" xmlns:a16="http://schemas.microsoft.com/office/drawing/2014/main" id="{BEB322B4-0ACC-EA9A-5D50-15EEA333686D}"/>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957739" y="433295"/>
            <a:ext cx="5755342" cy="431650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417986203"/>
      </p:ext>
    </p:extLst>
  </p:cSld>
  <p:clrMapOvr>
    <a:masterClrMapping/>
  </p:clrMapOvr>
  <mc:AlternateContent xmlns:mc="http://schemas.openxmlformats.org/markup-compatibility/2006">
    <mc:Choice xmlns="" xmlns:p14="http://schemas.microsoft.com/office/powerpoint/2010/main" Requires="p14">
      <p:transition spd="slow" p14:dur="3400" advTm="2000">
        <p14:reveal/>
      </p:transition>
    </mc:Choice>
    <mc:Fallback>
      <p:transition spd="slow" advTm="2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8B7DEEB2-B67D-EA32-6CFE-C1BE683C06E4}"/>
              </a:ext>
            </a:extLst>
          </p:cNvPr>
          <p:cNvSpPr>
            <a:spLocks noGrp="1"/>
          </p:cNvSpPr>
          <p:nvPr>
            <p:ph type="title"/>
          </p:nvPr>
        </p:nvSpPr>
        <p:spPr/>
        <p:txBody>
          <a:bodyPr>
            <a:noAutofit/>
          </a:bodyPr>
          <a:lstStyle/>
          <a:p>
            <a:pPr algn="ctr"/>
            <a:r>
              <a:rPr lang="pl-PL" sz="3000" b="1" i="0" dirty="0">
                <a:solidFill>
                  <a:schemeClr val="accent2"/>
                </a:solidFill>
                <a:effectLst/>
                <a:latin typeface="Times New Roman" panose="02020603050405020304" pitchFamily="18" charset="0"/>
                <a:cs typeface="Times New Roman" panose="02020603050405020304" pitchFamily="18" charset="0"/>
              </a:rPr>
              <a:t>Dnia 19 października  w naszej szkole odbyło się spotkanie z seniorami MŁODZI DUCHEM pod hasłem "SENIORZY ŚWIECĄ PRZYKŁADEM„. </a:t>
            </a:r>
            <a:br>
              <a:rPr lang="pl-PL" sz="3000" b="1" i="0" dirty="0">
                <a:solidFill>
                  <a:schemeClr val="accent2"/>
                </a:solidFill>
                <a:effectLst/>
                <a:latin typeface="Times New Roman" panose="02020603050405020304" pitchFamily="18" charset="0"/>
                <a:cs typeface="Times New Roman" panose="02020603050405020304" pitchFamily="18" charset="0"/>
              </a:rPr>
            </a:br>
            <a:r>
              <a:rPr lang="pl-PL" sz="3000" b="1" i="0" dirty="0">
                <a:solidFill>
                  <a:schemeClr val="accent2"/>
                </a:solidFill>
                <a:effectLst/>
                <a:latin typeface="Times New Roman" panose="02020603050405020304" pitchFamily="18" charset="0"/>
                <a:cs typeface="Times New Roman" panose="02020603050405020304" pitchFamily="18" charset="0"/>
              </a:rPr>
              <a:t>Spotkanie realizowane zostało w ramach akcji: „Odblaskowa Szkoła”. Uczniowie przedstawili ważne informacje o konieczności noszenia odblasków, przedstawiciele Komendy Powiatowej Policji w Miechowie po prelekcji wręczyli odblaski zgromadzonym gościom. Kończąc spotkanie udaliśmy się wszyscy na spacer ulicami Książa Wielkiego, oczywiście w odblaskach oraz w asyście policji. </a:t>
            </a:r>
            <a:br>
              <a:rPr lang="pl-PL" sz="3000" b="1" i="0" dirty="0">
                <a:solidFill>
                  <a:schemeClr val="accent2"/>
                </a:solidFill>
                <a:effectLst/>
                <a:latin typeface="Times New Roman" panose="02020603050405020304" pitchFamily="18" charset="0"/>
                <a:cs typeface="Times New Roman" panose="02020603050405020304" pitchFamily="18" charset="0"/>
              </a:rPr>
            </a:br>
            <a:endParaRPr lang="pl-PL" sz="3000" b="1" dirty="0">
              <a:solidFill>
                <a:schemeClr val="accent2"/>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806340019"/>
      </p:ext>
    </p:extLst>
  </p:cSld>
  <p:clrMapOvr>
    <a:masterClrMapping/>
  </p:clrMapOvr>
  <mc:AlternateContent xmlns:mc="http://schemas.openxmlformats.org/markup-compatibility/2006">
    <mc:Choice xmlns="" xmlns:p14="http://schemas.microsoft.com/office/powerpoint/2010/main" Requires="p14">
      <p:transition spd="slow" p14:dur="3400" advTm="2000">
        <p14:reveal/>
      </p:transition>
    </mc:Choice>
    <mc:Fallback>
      <p:transition spd="slow" advTm="2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5457969E-2245-7FB4-D9BA-B1B5C3CAFB1B}"/>
              </a:ext>
            </a:extLst>
          </p:cNvPr>
          <p:cNvSpPr>
            <a:spLocks noGrp="1"/>
          </p:cNvSpPr>
          <p:nvPr>
            <p:ph type="title"/>
          </p:nvPr>
        </p:nvSpPr>
        <p:spPr>
          <a:xfrm>
            <a:off x="60129" y="4944444"/>
            <a:ext cx="5947584" cy="806824"/>
          </a:xfrm>
        </p:spPr>
        <p:txBody>
          <a:bodyPr>
            <a:normAutofit/>
          </a:bodyPr>
          <a:lstStyle/>
          <a:p>
            <a:pPr algn="ctr"/>
            <a:r>
              <a:rPr lang="pl-PL" sz="1800" dirty="0">
                <a:solidFill>
                  <a:schemeClr val="accent2"/>
                </a:solidFill>
                <a:latin typeface="Arial Black" panose="020B0A04020102020204" pitchFamily="34" charset="0"/>
              </a:rPr>
              <a:t>* Konkurs plastyczny dla klas I- III na temat</a:t>
            </a:r>
            <a:br>
              <a:rPr lang="pl-PL" sz="1800" dirty="0">
                <a:solidFill>
                  <a:schemeClr val="accent2"/>
                </a:solidFill>
                <a:latin typeface="Arial Black" panose="020B0A04020102020204" pitchFamily="34" charset="0"/>
              </a:rPr>
            </a:br>
            <a:r>
              <a:rPr lang="pl-PL" sz="1800" dirty="0">
                <a:solidFill>
                  <a:schemeClr val="accent2"/>
                </a:solidFill>
                <a:latin typeface="Arial Black" panose="020B0A04020102020204" pitchFamily="34" charset="0"/>
              </a:rPr>
              <a:t> BEZPIECZEŃSTWO W RUCHU DROGOWYM </a:t>
            </a:r>
          </a:p>
        </p:txBody>
      </p:sp>
      <p:pic>
        <p:nvPicPr>
          <p:cNvPr id="6148" name="Picture 4" descr="Brak opisu.">
            <a:extLst>
              <a:ext uri="{FF2B5EF4-FFF2-40B4-BE49-F238E27FC236}">
                <a16:creationId xmlns="" xmlns:a16="http://schemas.microsoft.com/office/drawing/2014/main" id="{96669AE8-F4B3-C435-876F-1087891130B5}"/>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851931" y="-56097"/>
            <a:ext cx="3757230" cy="4510876"/>
          </a:xfrm>
          <a:prstGeom prst="rect">
            <a:avLst/>
          </a:prstGeom>
          <a:noFill/>
          <a:extLst>
            <a:ext uri="{909E8E84-426E-40DD-AFC4-6F175D3DCCD1}">
              <a14:hiddenFill xmlns="" xmlns:a14="http://schemas.microsoft.com/office/drawing/2010/main">
                <a:solidFill>
                  <a:srgbClr val="FFFFFF"/>
                </a:solidFill>
              </a14:hiddenFill>
            </a:ext>
          </a:extLst>
        </p:spPr>
      </p:pic>
      <p:pic>
        <p:nvPicPr>
          <p:cNvPr id="6150" name="Picture 6" descr="Brak opisu.">
            <a:extLst>
              <a:ext uri="{FF2B5EF4-FFF2-40B4-BE49-F238E27FC236}">
                <a16:creationId xmlns="" xmlns:a16="http://schemas.microsoft.com/office/drawing/2014/main" id="{B0FBE4B4-ED31-75F9-ADC6-D12F36A4DAB8}"/>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24937" y="-56096"/>
            <a:ext cx="3459358" cy="4510876"/>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Picture 2" descr="Brak opisu.">
            <a:extLst>
              <a:ext uri="{FF2B5EF4-FFF2-40B4-BE49-F238E27FC236}">
                <a16:creationId xmlns="" xmlns:a16="http://schemas.microsoft.com/office/drawing/2014/main" id="{DFBE7907-B21B-A6D0-F6B4-82379B480048}"/>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007713" y="-86659"/>
            <a:ext cx="3757230" cy="4541437"/>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8" descr="Brak opisu.">
            <a:extLst>
              <a:ext uri="{FF2B5EF4-FFF2-40B4-BE49-F238E27FC236}">
                <a16:creationId xmlns="" xmlns:a16="http://schemas.microsoft.com/office/drawing/2014/main" id="{1D27D86D-5B18-4B27-7F1F-454BF54D9043}"/>
              </a:ext>
            </a:extLst>
          </p:cNvPr>
          <p:cNvPicPr>
            <a:picLocks noChangeAspect="1" noChangeArrowheads="1"/>
          </p:cNvPicPr>
          <p:nvPr/>
        </p:nvPicPr>
        <p:blipFill rotWithShape="1">
          <a:blip r:embed="rId5">
            <a:extLst>
              <a:ext uri="{28A0092B-C50C-407E-A947-70E740481C1C}">
                <a14:useLocalDpi xmlns="" xmlns:a14="http://schemas.microsoft.com/office/drawing/2010/main" val="0"/>
              </a:ext>
            </a:extLst>
          </a:blip>
          <a:srcRect t="16343" b="-27229"/>
          <a:stretch/>
        </p:blipFill>
        <p:spPr bwMode="auto">
          <a:xfrm>
            <a:off x="6007713" y="4020129"/>
            <a:ext cx="5143500" cy="519885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162381532"/>
      </p:ext>
    </p:extLst>
  </p:cSld>
  <p:clrMapOvr>
    <a:masterClrMapping/>
  </p:clrMapOvr>
  <mc:AlternateContent xmlns:mc="http://schemas.openxmlformats.org/markup-compatibility/2006">
    <mc:Choice xmlns="" xmlns:p14="http://schemas.microsoft.com/office/powerpoint/2010/main" Requires="p14">
      <p:transition spd="slow" p14:dur="3400" advTm="2000">
        <p14:reveal/>
      </p:transition>
    </mc:Choice>
    <mc:Fallback>
      <p:transition spd="slow" advTm="2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9574B679-8F58-A61C-73B9-1789C2026072}"/>
              </a:ext>
            </a:extLst>
          </p:cNvPr>
          <p:cNvSpPr>
            <a:spLocks noGrp="1"/>
          </p:cNvSpPr>
          <p:nvPr>
            <p:ph type="title"/>
          </p:nvPr>
        </p:nvSpPr>
        <p:spPr>
          <a:xfrm>
            <a:off x="-1470212" y="125506"/>
            <a:ext cx="11335885" cy="510988"/>
          </a:xfrm>
        </p:spPr>
        <p:txBody>
          <a:bodyPr>
            <a:normAutofit fontScale="90000"/>
          </a:bodyPr>
          <a:lstStyle/>
          <a:p>
            <a:pPr algn="ctr"/>
            <a:r>
              <a:rPr lang="pl-PL" sz="2000" b="1" dirty="0">
                <a:solidFill>
                  <a:schemeClr val="accent2"/>
                </a:solidFill>
                <a:latin typeface="Arial Black" panose="020B0A04020102020204" pitchFamily="34" charset="0"/>
              </a:rPr>
              <a:t>* Szkolny konkurs wiedzy o bezpieczeństwie ruchu drogowego </a:t>
            </a:r>
            <a:br>
              <a:rPr lang="pl-PL" sz="2000" b="1" dirty="0">
                <a:solidFill>
                  <a:schemeClr val="accent2"/>
                </a:solidFill>
                <a:latin typeface="Arial Black" panose="020B0A04020102020204" pitchFamily="34" charset="0"/>
              </a:rPr>
            </a:br>
            <a:r>
              <a:rPr lang="pl-PL" sz="2000" b="1" dirty="0">
                <a:solidFill>
                  <a:schemeClr val="accent2"/>
                </a:solidFill>
                <a:latin typeface="Arial Black" panose="020B0A04020102020204" pitchFamily="34" charset="0"/>
              </a:rPr>
              <a:t>dla klas IV- VI</a:t>
            </a:r>
          </a:p>
        </p:txBody>
      </p:sp>
      <p:pic>
        <p:nvPicPr>
          <p:cNvPr id="7170" name="Picture 2" descr="Brak opisu.">
            <a:extLst>
              <a:ext uri="{FF2B5EF4-FFF2-40B4-BE49-F238E27FC236}">
                <a16:creationId xmlns="" xmlns:a16="http://schemas.microsoft.com/office/drawing/2014/main" id="{1F11C698-03AD-3653-A153-F0DE172EB8FC}"/>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18141" y="815789"/>
            <a:ext cx="4900705" cy="3675529"/>
          </a:xfrm>
          <a:prstGeom prst="rect">
            <a:avLst/>
          </a:prstGeom>
          <a:noFill/>
          <a:extLst>
            <a:ext uri="{909E8E84-426E-40DD-AFC4-6F175D3DCCD1}">
              <a14:hiddenFill xmlns="" xmlns:a14="http://schemas.microsoft.com/office/drawing/2010/main">
                <a:solidFill>
                  <a:srgbClr val="FFFFFF"/>
                </a:solidFill>
              </a14:hiddenFill>
            </a:ext>
          </a:extLst>
        </p:spPr>
      </p:pic>
      <p:pic>
        <p:nvPicPr>
          <p:cNvPr id="7172" name="Picture 4" descr="Brak opisu.">
            <a:extLst>
              <a:ext uri="{FF2B5EF4-FFF2-40B4-BE49-F238E27FC236}">
                <a16:creationId xmlns="" xmlns:a16="http://schemas.microsoft.com/office/drawing/2014/main" id="{581A2A1D-9D2E-A45F-F39C-0AB2ABAA3185}"/>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516281" y="1304364"/>
            <a:ext cx="4757271" cy="3567953"/>
          </a:xfrm>
          <a:prstGeom prst="rect">
            <a:avLst/>
          </a:prstGeom>
          <a:noFill/>
          <a:extLst>
            <a:ext uri="{909E8E84-426E-40DD-AFC4-6F175D3DCCD1}">
              <a14:hiddenFill xmlns="" xmlns:a14="http://schemas.microsoft.com/office/drawing/2010/main">
                <a:solidFill>
                  <a:srgbClr val="FFFFFF"/>
                </a:solidFill>
              </a14:hiddenFill>
            </a:ext>
          </a:extLst>
        </p:spPr>
      </p:pic>
      <p:pic>
        <p:nvPicPr>
          <p:cNvPr id="7174" name="Picture 6" descr="Brak opisu.">
            <a:extLst>
              <a:ext uri="{FF2B5EF4-FFF2-40B4-BE49-F238E27FC236}">
                <a16:creationId xmlns="" xmlns:a16="http://schemas.microsoft.com/office/drawing/2014/main" id="{C61F7509-80C4-E974-6646-8A0F19230948}"/>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2070846" y="3649755"/>
            <a:ext cx="4025154" cy="301886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455672890"/>
      </p:ext>
    </p:extLst>
  </p:cSld>
  <p:clrMapOvr>
    <a:masterClrMapping/>
  </p:clrMapOvr>
  <mc:AlternateContent xmlns:mc="http://schemas.openxmlformats.org/markup-compatibility/2006">
    <mc:Choice xmlns="" xmlns:p14="http://schemas.microsoft.com/office/powerpoint/2010/main" Requires="p14">
      <p:transition spd="slow" p14:dur="3400" advTm="2000">
        <p14:reveal/>
      </p:transition>
    </mc:Choice>
    <mc:Fallback>
      <p:transition spd="slow" advTm="2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E65ACD9-E20A-4042-2A7B-8A5D2882010C}"/>
              </a:ext>
            </a:extLst>
          </p:cNvPr>
          <p:cNvSpPr>
            <a:spLocks noGrp="1"/>
          </p:cNvSpPr>
          <p:nvPr>
            <p:ph type="title"/>
          </p:nvPr>
        </p:nvSpPr>
        <p:spPr>
          <a:xfrm>
            <a:off x="677334" y="609600"/>
            <a:ext cx="8596668" cy="1649506"/>
          </a:xfrm>
        </p:spPr>
        <p:txBody>
          <a:bodyPr>
            <a:noAutofit/>
          </a:bodyPr>
          <a:lstStyle/>
          <a:p>
            <a:pPr algn="ctr"/>
            <a:r>
              <a:rPr lang="pl-PL" sz="3500" b="1" dirty="0">
                <a:solidFill>
                  <a:schemeClr val="accent2"/>
                </a:solidFill>
                <a:latin typeface="Times New Roman" panose="02020603050405020304" pitchFamily="18" charset="0"/>
                <a:cs typeface="Times New Roman" panose="02020603050405020304" pitchFamily="18" charset="0"/>
              </a:rPr>
              <a:t>*Szkolny konkurs fotograficzny „Odblaskowi znajomi” </a:t>
            </a:r>
            <a:br>
              <a:rPr lang="pl-PL" sz="3500" b="1" dirty="0">
                <a:solidFill>
                  <a:schemeClr val="accent2"/>
                </a:solidFill>
                <a:latin typeface="Times New Roman" panose="02020603050405020304" pitchFamily="18" charset="0"/>
                <a:cs typeface="Times New Roman" panose="02020603050405020304" pitchFamily="18" charset="0"/>
              </a:rPr>
            </a:br>
            <a:r>
              <a:rPr lang="pl-PL" sz="3500" b="1" dirty="0">
                <a:solidFill>
                  <a:schemeClr val="accent2"/>
                </a:solidFill>
                <a:latin typeface="Times New Roman" panose="02020603050405020304" pitchFamily="18" charset="0"/>
                <a:cs typeface="Times New Roman" panose="02020603050405020304" pitchFamily="18" charset="0"/>
              </a:rPr>
              <a:t>miał na celu promowanie idei korzystania              z elementów odblaskowych na drodze. Uczniowie poprzez wykonanie fotografii              o zmierzchu zobrazowali swoją widoczność </a:t>
            </a:r>
            <a:br>
              <a:rPr lang="pl-PL" sz="3500" b="1" dirty="0">
                <a:solidFill>
                  <a:schemeClr val="accent2"/>
                </a:solidFill>
                <a:latin typeface="Times New Roman" panose="02020603050405020304" pitchFamily="18" charset="0"/>
                <a:cs typeface="Times New Roman" panose="02020603050405020304" pitchFamily="18" charset="0"/>
              </a:rPr>
            </a:br>
            <a:r>
              <a:rPr lang="pl-PL" sz="3500" b="1" dirty="0">
                <a:solidFill>
                  <a:schemeClr val="accent2"/>
                </a:solidFill>
                <a:latin typeface="Times New Roman" panose="02020603050405020304" pitchFamily="18" charset="0"/>
                <a:cs typeface="Times New Roman" panose="02020603050405020304" pitchFamily="18" charset="0"/>
              </a:rPr>
              <a:t>na drodze dzięki posiadaniu elementów odblaskowych.   </a:t>
            </a:r>
          </a:p>
        </p:txBody>
      </p:sp>
    </p:spTree>
    <p:extLst>
      <p:ext uri="{BB962C8B-B14F-4D97-AF65-F5344CB8AC3E}">
        <p14:creationId xmlns="" xmlns:p14="http://schemas.microsoft.com/office/powerpoint/2010/main" val="330665835"/>
      </p:ext>
    </p:extLst>
  </p:cSld>
  <p:clrMapOvr>
    <a:masterClrMapping/>
  </p:clrMapOvr>
  <mc:AlternateContent xmlns:mc="http://schemas.openxmlformats.org/markup-compatibility/2006">
    <mc:Choice xmlns="" xmlns:p14="http://schemas.microsoft.com/office/powerpoint/2010/main" Requires="p14">
      <p:transition spd="slow" p14:dur="3400" advTm="2000">
        <p14:reveal/>
      </p:transition>
    </mc:Choice>
    <mc:Fallback>
      <p:transition spd="slow" advTm="2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Brak opisu.">
            <a:extLst>
              <a:ext uri="{FF2B5EF4-FFF2-40B4-BE49-F238E27FC236}">
                <a16:creationId xmlns="" xmlns:a16="http://schemas.microsoft.com/office/drawing/2014/main" id="{E2A6601F-9431-56B6-9461-BD0B966AD18D}"/>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856503" y="1174377"/>
            <a:ext cx="3193677" cy="4258235"/>
          </a:xfrm>
          <a:prstGeom prst="rect">
            <a:avLst/>
          </a:prstGeom>
          <a:noFill/>
          <a:extLst>
            <a:ext uri="{909E8E84-426E-40DD-AFC4-6F175D3DCCD1}">
              <a14:hiddenFill xmlns="" xmlns:a14="http://schemas.microsoft.com/office/drawing/2010/main">
                <a:solidFill>
                  <a:srgbClr val="FFFFFF"/>
                </a:solidFill>
              </a14:hiddenFill>
            </a:ext>
          </a:extLst>
        </p:spPr>
      </p:pic>
      <p:pic>
        <p:nvPicPr>
          <p:cNvPr id="2" name="Picture 2" descr="Brak opisu.">
            <a:extLst>
              <a:ext uri="{FF2B5EF4-FFF2-40B4-BE49-F238E27FC236}">
                <a16:creationId xmlns="" xmlns:a16="http://schemas.microsoft.com/office/drawing/2014/main" id="{987B2AE5-2664-6CE7-AC0F-0FF3B070F638}"/>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70329" y="0"/>
            <a:ext cx="3465979" cy="4621305"/>
          </a:xfrm>
          <a:prstGeom prst="rect">
            <a:avLst/>
          </a:prstGeom>
          <a:noFill/>
          <a:extLst>
            <a:ext uri="{909E8E84-426E-40DD-AFC4-6F175D3DCCD1}">
              <a14:hiddenFill xmlns="" xmlns:a14="http://schemas.microsoft.com/office/drawing/2010/main">
                <a:solidFill>
                  <a:srgbClr val="FFFFFF"/>
                </a:solidFill>
              </a14:hiddenFill>
            </a:ext>
          </a:extLst>
        </p:spPr>
      </p:pic>
      <p:pic>
        <p:nvPicPr>
          <p:cNvPr id="9220" name="Picture 4" descr="Brak opisu.">
            <a:extLst>
              <a:ext uri="{FF2B5EF4-FFF2-40B4-BE49-F238E27FC236}">
                <a16:creationId xmlns="" xmlns:a16="http://schemas.microsoft.com/office/drawing/2014/main" id="{6F00D11F-89A6-1C6A-E9BE-2B04B7F177DF}"/>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7351058" y="2196353"/>
            <a:ext cx="3126442" cy="4168588"/>
          </a:xfrm>
          <a:prstGeom prst="rect">
            <a:avLst/>
          </a:prstGeom>
          <a:noFill/>
          <a:extLst>
            <a:ext uri="{909E8E84-426E-40DD-AFC4-6F175D3DCCD1}">
              <a14:hiddenFill xmlns="" xmlns:a14="http://schemas.microsoft.com/office/drawing/2010/main">
                <a:solidFill>
                  <a:srgbClr val="FFFFFF"/>
                </a:solidFill>
              </a14:hiddenFill>
            </a:ext>
          </a:extLst>
        </p:spPr>
      </p:pic>
      <p:sp>
        <p:nvSpPr>
          <p:cNvPr id="4" name="pole tekstowe 3">
            <a:extLst>
              <a:ext uri="{FF2B5EF4-FFF2-40B4-BE49-F238E27FC236}">
                <a16:creationId xmlns="" xmlns:a16="http://schemas.microsoft.com/office/drawing/2014/main" id="{EDBB8A36-061C-7E95-F341-E69F97165FD5}"/>
              </a:ext>
            </a:extLst>
          </p:cNvPr>
          <p:cNvSpPr txBox="1"/>
          <p:nvPr/>
        </p:nvSpPr>
        <p:spPr>
          <a:xfrm>
            <a:off x="586067" y="5826623"/>
            <a:ext cx="6100482" cy="646331"/>
          </a:xfrm>
          <a:prstGeom prst="rect">
            <a:avLst/>
          </a:prstGeom>
          <a:noFill/>
        </p:spPr>
        <p:txBody>
          <a:bodyPr wrap="square">
            <a:spAutoFit/>
          </a:bodyPr>
          <a:lstStyle/>
          <a:p>
            <a:r>
              <a:rPr lang="pl-PL" sz="1800" b="1" dirty="0">
                <a:solidFill>
                  <a:schemeClr val="accent2"/>
                </a:solidFill>
                <a:latin typeface="Times New Roman" panose="02020603050405020304" pitchFamily="18" charset="0"/>
                <a:cs typeface="Times New Roman" panose="02020603050405020304" pitchFamily="18" charset="0"/>
              </a:rPr>
              <a:t>*Szkolny konkurs fotograficzny „Odblaskowi znajomi” </a:t>
            </a:r>
            <a:br>
              <a:rPr lang="pl-PL" sz="1800" b="1" dirty="0">
                <a:solidFill>
                  <a:schemeClr val="accent2"/>
                </a:solidFill>
                <a:latin typeface="Times New Roman" panose="02020603050405020304" pitchFamily="18" charset="0"/>
                <a:cs typeface="Times New Roman" panose="02020603050405020304" pitchFamily="18" charset="0"/>
              </a:rPr>
            </a:br>
            <a:endParaRPr lang="pl-PL" dirty="0">
              <a:solidFill>
                <a:schemeClr val="accent2"/>
              </a:solidFill>
            </a:endParaRPr>
          </a:p>
        </p:txBody>
      </p:sp>
    </p:spTree>
    <p:extLst>
      <p:ext uri="{BB962C8B-B14F-4D97-AF65-F5344CB8AC3E}">
        <p14:creationId xmlns="" xmlns:p14="http://schemas.microsoft.com/office/powerpoint/2010/main" val="3492360788"/>
      </p:ext>
    </p:extLst>
  </p:cSld>
  <p:clrMapOvr>
    <a:masterClrMapping/>
  </p:clrMapOvr>
  <mc:AlternateContent xmlns:mc="http://schemas.openxmlformats.org/markup-compatibility/2006">
    <mc:Choice xmlns="" xmlns:p14="http://schemas.microsoft.com/office/powerpoint/2010/main" Requires="p14">
      <p:transition spd="slow" p14:dur="3400" advTm="2000">
        <p14:reveal/>
      </p:transition>
    </mc:Choice>
    <mc:Fallback>
      <p:transition spd="slow" advTm="2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F335AEFB-AE6A-A5CC-903D-73DCC2A33D9C}"/>
              </a:ext>
            </a:extLst>
          </p:cNvPr>
          <p:cNvSpPr>
            <a:spLocks noGrp="1"/>
          </p:cNvSpPr>
          <p:nvPr>
            <p:ph type="title"/>
          </p:nvPr>
        </p:nvSpPr>
        <p:spPr/>
        <p:txBody>
          <a:bodyPr>
            <a:normAutofit fontScale="90000"/>
          </a:bodyPr>
          <a:lstStyle/>
          <a:p>
            <a:pPr algn="ctr"/>
            <a:r>
              <a:rPr lang="pl-PL" b="1" dirty="0">
                <a:solidFill>
                  <a:srgbClr val="00B050"/>
                </a:solidFill>
                <a:latin typeface="Times New Roman" panose="02020603050405020304" pitchFamily="18" charset="0"/>
                <a:cs typeface="Times New Roman" panose="02020603050405020304" pitchFamily="18" charset="0"/>
              </a:rPr>
              <a:t>* Szkolny konkurs „ Moda odblaskowa” Uczniowie wszystkich klas w kreatywny sposób przedstawili jak można wykorzystać odblaski               i być modnym, a równocześnie widocznym                na drodze. Wykonane fotografie każdej klasy zostały oceniane na szkolnym fanpage na </a:t>
            </a:r>
            <a:r>
              <a:rPr lang="pl-PL" b="1" dirty="0" err="1">
                <a:solidFill>
                  <a:srgbClr val="00B050"/>
                </a:solidFill>
                <a:latin typeface="Times New Roman" panose="02020603050405020304" pitchFamily="18" charset="0"/>
                <a:cs typeface="Times New Roman" panose="02020603050405020304" pitchFamily="18" charset="0"/>
              </a:rPr>
              <a:t>facebook</a:t>
            </a:r>
            <a:r>
              <a:rPr lang="pl-PL" b="1" dirty="0">
                <a:solidFill>
                  <a:srgbClr val="00B050"/>
                </a:solidFill>
                <a:latin typeface="Times New Roman" panose="02020603050405020304" pitchFamily="18" charset="0"/>
                <a:cs typeface="Times New Roman" panose="02020603050405020304" pitchFamily="18" charset="0"/>
              </a:rPr>
              <a:t>-u. Zwyciężyła klasa z największą liczbą </a:t>
            </a:r>
            <a:r>
              <a:rPr lang="pl-PL" b="1" dirty="0" err="1">
                <a:solidFill>
                  <a:srgbClr val="00B050"/>
                </a:solidFill>
                <a:latin typeface="Times New Roman" panose="02020603050405020304" pitchFamily="18" charset="0"/>
                <a:cs typeface="Times New Roman" panose="02020603050405020304" pitchFamily="18" charset="0"/>
              </a:rPr>
              <a:t>polubień</a:t>
            </a:r>
            <a:r>
              <a:rPr lang="pl-PL" b="1" dirty="0">
                <a:solidFill>
                  <a:srgbClr val="00B050"/>
                </a:solidFill>
                <a:latin typeface="Times New Roman" panose="02020603050405020304" pitchFamily="18" charset="0"/>
                <a:cs typeface="Times New Roman" panose="02020603050405020304" pitchFamily="18" charset="0"/>
              </a:rPr>
              <a:t>. </a:t>
            </a:r>
          </a:p>
        </p:txBody>
      </p:sp>
    </p:spTree>
    <p:extLst>
      <p:ext uri="{BB962C8B-B14F-4D97-AF65-F5344CB8AC3E}">
        <p14:creationId xmlns="" xmlns:p14="http://schemas.microsoft.com/office/powerpoint/2010/main" val="841603230"/>
      </p:ext>
    </p:extLst>
  </p:cSld>
  <p:clrMapOvr>
    <a:masterClrMapping/>
  </p:clrMapOvr>
  <mc:AlternateContent xmlns:mc="http://schemas.openxmlformats.org/markup-compatibility/2006">
    <mc:Choice xmlns="" xmlns:p14="http://schemas.microsoft.com/office/powerpoint/2010/main" Requires="p14">
      <p:transition spd="slow" p14:dur="3400" advTm="2000">
        <p14:reveal/>
      </p:transition>
    </mc:Choice>
    <mc:Fallback>
      <p:transition spd="slow" advTm="2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Brak opisu.">
            <a:extLst>
              <a:ext uri="{FF2B5EF4-FFF2-40B4-BE49-F238E27FC236}">
                <a16:creationId xmlns="" xmlns:a16="http://schemas.microsoft.com/office/drawing/2014/main" id="{B8F0FCB4-79FB-DED5-4AD7-E7E9080EDCE9}"/>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12059" y="89647"/>
            <a:ext cx="3765177" cy="3765177"/>
          </a:xfrm>
          <a:prstGeom prst="rect">
            <a:avLst/>
          </a:prstGeom>
          <a:noFill/>
          <a:extLst>
            <a:ext uri="{909E8E84-426E-40DD-AFC4-6F175D3DCCD1}">
              <a14:hiddenFill xmlns="" xmlns:a14="http://schemas.microsoft.com/office/drawing/2010/main">
                <a:solidFill>
                  <a:srgbClr val="FFFFFF"/>
                </a:solidFill>
              </a14:hiddenFill>
            </a:ext>
          </a:extLst>
        </p:spPr>
      </p:pic>
      <p:pic>
        <p:nvPicPr>
          <p:cNvPr id="10244" name="Picture 4" descr="Brak opisu.">
            <a:extLst>
              <a:ext uri="{FF2B5EF4-FFF2-40B4-BE49-F238E27FC236}">
                <a16:creationId xmlns="" xmlns:a16="http://schemas.microsoft.com/office/drawing/2014/main" id="{BAAAA807-A18C-C133-695F-2006588CCCF5}"/>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680012" y="1134037"/>
            <a:ext cx="3662081" cy="3662081"/>
          </a:xfrm>
          <a:prstGeom prst="rect">
            <a:avLst/>
          </a:prstGeom>
          <a:noFill/>
          <a:extLst>
            <a:ext uri="{909E8E84-426E-40DD-AFC4-6F175D3DCCD1}">
              <a14:hiddenFill xmlns="" xmlns:a14="http://schemas.microsoft.com/office/drawing/2010/main">
                <a:solidFill>
                  <a:srgbClr val="FFFFFF"/>
                </a:solidFill>
              </a14:hiddenFill>
            </a:ext>
          </a:extLst>
        </p:spPr>
      </p:pic>
      <p:pic>
        <p:nvPicPr>
          <p:cNvPr id="10246" name="Picture 6" descr="Brak opisu.">
            <a:extLst>
              <a:ext uri="{FF2B5EF4-FFF2-40B4-BE49-F238E27FC236}">
                <a16:creationId xmlns="" xmlns:a16="http://schemas.microsoft.com/office/drawing/2014/main" id="{AC9D6D58-64E7-10BC-C0D6-5115435136D7}"/>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7212106" y="3021106"/>
            <a:ext cx="3836894" cy="383689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750161348"/>
      </p:ext>
    </p:extLst>
  </p:cSld>
  <p:clrMapOvr>
    <a:masterClrMapping/>
  </p:clrMapOvr>
  <mc:AlternateContent xmlns:mc="http://schemas.openxmlformats.org/markup-compatibility/2006">
    <mc:Choice xmlns="" xmlns:p14="http://schemas.microsoft.com/office/powerpoint/2010/main" Requires="p14">
      <p:transition spd="slow" p14:dur="3400" advTm="2000">
        <p14:reveal/>
      </p:transition>
    </mc:Choice>
    <mc:Fallback>
      <p:transition spd="slow" advTm="2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8E108C14-653E-603A-9266-56D34C5A2EE5}"/>
              </a:ext>
            </a:extLst>
          </p:cNvPr>
          <p:cNvSpPr>
            <a:spLocks noGrp="1"/>
          </p:cNvSpPr>
          <p:nvPr>
            <p:ph type="title"/>
          </p:nvPr>
        </p:nvSpPr>
        <p:spPr>
          <a:xfrm>
            <a:off x="94628" y="0"/>
            <a:ext cx="8596668" cy="1320800"/>
          </a:xfrm>
        </p:spPr>
        <p:txBody>
          <a:bodyPr>
            <a:noAutofit/>
          </a:bodyPr>
          <a:lstStyle/>
          <a:p>
            <a:pPr algn="ctr"/>
            <a:r>
              <a:rPr lang="pl-PL" sz="2000" b="1" dirty="0">
                <a:solidFill>
                  <a:schemeClr val="accent2"/>
                </a:solidFill>
                <a:latin typeface="Times New Roman" panose="02020603050405020304" pitchFamily="18" charset="0"/>
                <a:cs typeface="Times New Roman" panose="02020603050405020304" pitchFamily="18" charset="0"/>
              </a:rPr>
              <a:t>* Udział przedszkolaków w akcji „Odblaskowa Szkoła”</a:t>
            </a:r>
            <a:br>
              <a:rPr lang="pl-PL" sz="2000" b="1" dirty="0">
                <a:solidFill>
                  <a:schemeClr val="accent2"/>
                </a:solidFill>
                <a:latin typeface="Times New Roman" panose="02020603050405020304" pitchFamily="18" charset="0"/>
                <a:cs typeface="Times New Roman" panose="02020603050405020304" pitchFamily="18" charset="0"/>
              </a:rPr>
            </a:br>
            <a:r>
              <a:rPr lang="pl-PL" sz="2000" b="1" dirty="0">
                <a:solidFill>
                  <a:schemeClr val="accent2"/>
                </a:solidFill>
                <a:latin typeface="Times New Roman" panose="02020603050405020304" pitchFamily="18" charset="0"/>
                <a:cs typeface="Times New Roman" panose="02020603050405020304" pitchFamily="18" charset="0"/>
              </a:rPr>
              <a:t/>
            </a:r>
            <a:br>
              <a:rPr lang="pl-PL" sz="2000" b="1" dirty="0">
                <a:solidFill>
                  <a:schemeClr val="accent2"/>
                </a:solidFill>
                <a:latin typeface="Times New Roman" panose="02020603050405020304" pitchFamily="18" charset="0"/>
                <a:cs typeface="Times New Roman" panose="02020603050405020304" pitchFamily="18" charset="0"/>
              </a:rPr>
            </a:br>
            <a:r>
              <a:rPr lang="pl-PL" sz="2000" b="1" dirty="0">
                <a:solidFill>
                  <a:schemeClr val="accent2"/>
                </a:solidFill>
                <a:latin typeface="Times New Roman" panose="02020603050405020304" pitchFamily="18" charset="0"/>
                <a:cs typeface="Times New Roman" panose="02020603050405020304" pitchFamily="18" charset="0"/>
              </a:rPr>
              <a:t>Przedszkolaki naszej szkoły wzięły udział w spotkaniu </a:t>
            </a:r>
            <a:r>
              <a:rPr lang="pl-PL" sz="2000" b="1" dirty="0" smtClean="0">
                <a:solidFill>
                  <a:schemeClr val="accent2"/>
                </a:solidFill>
                <a:latin typeface="Times New Roman" panose="02020603050405020304" pitchFamily="18" charset="0"/>
                <a:cs typeface="Times New Roman" panose="02020603050405020304" pitchFamily="18" charset="0"/>
              </a:rPr>
              <a:t>z </a:t>
            </a:r>
            <a:r>
              <a:rPr lang="pl-PL" sz="2000" b="1" dirty="0">
                <a:solidFill>
                  <a:schemeClr val="accent2"/>
                </a:solidFill>
                <a:latin typeface="Times New Roman" panose="02020603050405020304" pitchFamily="18" charset="0"/>
                <a:cs typeface="Times New Roman" panose="02020603050405020304" pitchFamily="18" charset="0"/>
              </a:rPr>
              <a:t>przedstawicielami PSP Miechów. Celem spotkania było przede wszystkim promowanie bezpieczeństwa na drodze oraz kształtowanie nawyku noszenia elementów odblaskowych</a:t>
            </a:r>
            <a:r>
              <a:rPr lang="pl-PL" sz="2000" dirty="0">
                <a:solidFill>
                  <a:schemeClr val="accent2"/>
                </a:solidFill>
                <a:latin typeface="Arial Black" panose="020B0A04020102020204" pitchFamily="34" charset="0"/>
              </a:rPr>
              <a:t>. </a:t>
            </a:r>
          </a:p>
        </p:txBody>
      </p:sp>
      <p:pic>
        <p:nvPicPr>
          <p:cNvPr id="11266" name="Picture 2" descr="Brak opisu.">
            <a:extLst>
              <a:ext uri="{FF2B5EF4-FFF2-40B4-BE49-F238E27FC236}">
                <a16:creationId xmlns="" xmlns:a16="http://schemas.microsoft.com/office/drawing/2014/main" id="{E8CC2796-4123-A071-B465-4D7F8F59B055}"/>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72620" y="2232212"/>
            <a:ext cx="3469341" cy="4625788"/>
          </a:xfrm>
          <a:prstGeom prst="rect">
            <a:avLst/>
          </a:prstGeom>
          <a:noFill/>
          <a:extLst>
            <a:ext uri="{909E8E84-426E-40DD-AFC4-6F175D3DCCD1}">
              <a14:hiddenFill xmlns="" xmlns:a14="http://schemas.microsoft.com/office/drawing/2010/main">
                <a:solidFill>
                  <a:srgbClr val="FFFFFF"/>
                </a:solidFill>
              </a14:hiddenFill>
            </a:ext>
          </a:extLst>
        </p:spPr>
      </p:pic>
      <p:pic>
        <p:nvPicPr>
          <p:cNvPr id="11268" name="Picture 4" descr="Brak opisu.">
            <a:extLst>
              <a:ext uri="{FF2B5EF4-FFF2-40B4-BE49-F238E27FC236}">
                <a16:creationId xmlns="" xmlns:a16="http://schemas.microsoft.com/office/drawing/2014/main" id="{077B414F-E7E8-5276-8D09-71E9CFCF9211}"/>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730376" y="2438401"/>
            <a:ext cx="5080000" cy="3810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539706111"/>
      </p:ext>
    </p:extLst>
  </p:cSld>
  <p:clrMapOvr>
    <a:masterClrMapping/>
  </p:clrMapOvr>
  <mc:AlternateContent xmlns:mc="http://schemas.openxmlformats.org/markup-compatibility/2006">
    <mc:Choice xmlns="" xmlns:p14="http://schemas.microsoft.com/office/powerpoint/2010/main" Requires="p14">
      <p:transition spd="slow" p14:dur="3400" advTm="2000">
        <p14:reveal/>
      </p:transition>
    </mc:Choice>
    <mc:Fallback>
      <p:transition spd="slow" advTm="2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a:extLst>
              <a:ext uri="{FF2B5EF4-FFF2-40B4-BE49-F238E27FC236}">
                <a16:creationId xmlns="" xmlns:a16="http://schemas.microsoft.com/office/drawing/2014/main" id="{42231942-A2B4-15F8-430E-B20F1A6A15EF}"/>
              </a:ext>
            </a:extLst>
          </p:cNvPr>
          <p:cNvSpPr>
            <a:spLocks noGrp="1"/>
          </p:cNvSpPr>
          <p:nvPr>
            <p:ph type="subTitle" idx="1"/>
          </p:nvPr>
        </p:nvSpPr>
        <p:spPr>
          <a:xfrm>
            <a:off x="6221506" y="3239778"/>
            <a:ext cx="3890681" cy="1096899"/>
          </a:xfrm>
        </p:spPr>
        <p:txBody>
          <a:bodyPr>
            <a:normAutofit fontScale="85000" lnSpcReduction="10000"/>
          </a:bodyPr>
          <a:lstStyle/>
          <a:p>
            <a:pPr algn="l"/>
            <a:r>
              <a:rPr lang="pl-PL" dirty="0">
                <a:solidFill>
                  <a:schemeClr val="accent2"/>
                </a:solidFill>
                <a:latin typeface="Arial Black" panose="020B0A04020102020204" pitchFamily="34" charset="0"/>
              </a:rPr>
              <a:t>* Uczniowie                                  Zespołu Szkolno- Przedszkolnego zostali wyposażeni w kamizelki odblaskowe </a:t>
            </a:r>
          </a:p>
        </p:txBody>
      </p:sp>
      <p:pic>
        <p:nvPicPr>
          <p:cNvPr id="5" name="Obraz 4">
            <a:extLst>
              <a:ext uri="{FF2B5EF4-FFF2-40B4-BE49-F238E27FC236}">
                <a16:creationId xmlns="" xmlns:a16="http://schemas.microsoft.com/office/drawing/2014/main" id="{3BFDCDEE-9CA1-6BBA-ED80-BFADAFC26F97}"/>
              </a:ext>
            </a:extLst>
          </p:cNvPr>
          <p:cNvPicPr>
            <a:picLocks noChangeAspect="1"/>
          </p:cNvPicPr>
          <p:nvPr/>
        </p:nvPicPr>
        <p:blipFill>
          <a:blip r:embed="rId2"/>
          <a:stretch>
            <a:fillRect/>
          </a:stretch>
        </p:blipFill>
        <p:spPr>
          <a:xfrm>
            <a:off x="923365" y="172571"/>
            <a:ext cx="5172636" cy="5172636"/>
          </a:xfrm>
          <a:prstGeom prst="rect">
            <a:avLst/>
          </a:prstGeom>
        </p:spPr>
      </p:pic>
    </p:spTree>
    <p:extLst>
      <p:ext uri="{BB962C8B-B14F-4D97-AF65-F5344CB8AC3E}">
        <p14:creationId xmlns="" xmlns:p14="http://schemas.microsoft.com/office/powerpoint/2010/main" val="2327082729"/>
      </p:ext>
    </p:extLst>
  </p:cSld>
  <p:clrMapOvr>
    <a:masterClrMapping/>
  </p:clrMapOvr>
  <mc:AlternateContent xmlns:mc="http://schemas.openxmlformats.org/markup-compatibility/2006">
    <mc:Choice xmlns="" xmlns:p14="http://schemas.microsoft.com/office/powerpoint/2010/main" Requires="p14">
      <p:transition spd="slow" p14:dur="3400" advTm="2000">
        <p14:reveal/>
      </p:transition>
    </mc:Choice>
    <mc:Fallback>
      <p:transition spd="slow" advTm="2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2000" b="1" dirty="0" smtClean="0">
                <a:solidFill>
                  <a:schemeClr val="accent2"/>
                </a:solidFill>
                <a:latin typeface="Times New Roman" pitchFamily="18" charset="0"/>
                <a:cs typeface="Times New Roman" pitchFamily="18" charset="0"/>
              </a:rPr>
              <a:t>Podejmujemy działania, aby zaopatrzyć innych w elementy odblaskowe </a:t>
            </a:r>
            <a:endParaRPr lang="pl-PL" sz="2000" b="1" dirty="0">
              <a:solidFill>
                <a:schemeClr val="accent2"/>
              </a:solidFill>
              <a:latin typeface="Times New Roman" pitchFamily="18" charset="0"/>
              <a:cs typeface="Times New Roman" pitchFamily="18" charset="0"/>
            </a:endParaRPr>
          </a:p>
        </p:txBody>
      </p:sp>
      <p:pic>
        <p:nvPicPr>
          <p:cNvPr id="6" name="Picture 2" descr="Brak opisu."/>
          <p:cNvPicPr>
            <a:picLocks noChangeAspect="1" noChangeArrowheads="1"/>
          </p:cNvPicPr>
          <p:nvPr/>
        </p:nvPicPr>
        <p:blipFill>
          <a:blip r:embed="rId2"/>
          <a:srcRect/>
          <a:stretch>
            <a:fillRect/>
          </a:stretch>
        </p:blipFill>
        <p:spPr bwMode="auto">
          <a:xfrm>
            <a:off x="454886" y="1294710"/>
            <a:ext cx="4028213" cy="5370950"/>
          </a:xfrm>
          <a:prstGeom prst="rect">
            <a:avLst/>
          </a:prstGeom>
          <a:noFill/>
        </p:spPr>
      </p:pic>
      <p:pic>
        <p:nvPicPr>
          <p:cNvPr id="1028" name="Picture 4" descr="Brak opisu."/>
          <p:cNvPicPr>
            <a:picLocks noChangeAspect="1" noChangeArrowheads="1"/>
          </p:cNvPicPr>
          <p:nvPr/>
        </p:nvPicPr>
        <p:blipFill>
          <a:blip r:embed="rId3"/>
          <a:srcRect/>
          <a:stretch>
            <a:fillRect/>
          </a:stretch>
        </p:blipFill>
        <p:spPr bwMode="auto">
          <a:xfrm>
            <a:off x="5438775" y="1574801"/>
            <a:ext cx="3343275" cy="4457700"/>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slow" p14:dur="3400" advTm="2000">
        <p14:reveal/>
      </p:transition>
    </mc:Choice>
    <mc:Fallback>
      <p:transition spd="slow" advTm="2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a:r>
              <a:rPr lang="pl-PL" sz="2000" b="1" dirty="0" smtClean="0">
                <a:solidFill>
                  <a:schemeClr val="accent2"/>
                </a:solidFill>
                <a:latin typeface="Times New Roman" pitchFamily="18" charset="0"/>
                <a:cs typeface="Times New Roman" pitchFamily="18" charset="0"/>
              </a:rPr>
              <a:t>Niekonwencjonalne sposoby wpływu na poprawę bezpieczeństwa w ruchu drogowym uczniów naszej szkoły </a:t>
            </a:r>
            <a:endParaRPr lang="pl-PL" sz="2000" b="1" dirty="0">
              <a:solidFill>
                <a:schemeClr val="accent2"/>
              </a:solidFill>
              <a:latin typeface="Times New Roman" pitchFamily="18" charset="0"/>
              <a:cs typeface="Times New Roman" pitchFamily="18" charset="0"/>
            </a:endParaRPr>
          </a:p>
        </p:txBody>
      </p:sp>
      <p:pic>
        <p:nvPicPr>
          <p:cNvPr id="1026" name="Picture 2" descr="Brak opisu."/>
          <p:cNvPicPr>
            <a:picLocks noChangeAspect="1" noChangeArrowheads="1"/>
          </p:cNvPicPr>
          <p:nvPr/>
        </p:nvPicPr>
        <p:blipFill>
          <a:blip r:embed="rId2"/>
          <a:srcRect/>
          <a:stretch>
            <a:fillRect/>
          </a:stretch>
        </p:blipFill>
        <p:spPr bwMode="auto">
          <a:xfrm>
            <a:off x="368300" y="1524000"/>
            <a:ext cx="3015822" cy="4019550"/>
          </a:xfrm>
          <a:prstGeom prst="rect">
            <a:avLst/>
          </a:prstGeom>
          <a:noFill/>
        </p:spPr>
      </p:pic>
      <p:pic>
        <p:nvPicPr>
          <p:cNvPr id="1028" name="Picture 4" descr="Brak opisu."/>
          <p:cNvPicPr>
            <a:picLocks noChangeAspect="1" noChangeArrowheads="1"/>
          </p:cNvPicPr>
          <p:nvPr/>
        </p:nvPicPr>
        <p:blipFill>
          <a:blip r:embed="rId3"/>
          <a:srcRect/>
          <a:stretch>
            <a:fillRect/>
          </a:stretch>
        </p:blipFill>
        <p:spPr bwMode="auto">
          <a:xfrm>
            <a:off x="6807200" y="1099852"/>
            <a:ext cx="3429000" cy="4570243"/>
          </a:xfrm>
          <a:prstGeom prst="rect">
            <a:avLst/>
          </a:prstGeom>
          <a:noFill/>
        </p:spPr>
      </p:pic>
      <p:pic>
        <p:nvPicPr>
          <p:cNvPr id="1030" name="Picture 6" descr="Brak opisu."/>
          <p:cNvPicPr>
            <a:picLocks noChangeAspect="1" noChangeArrowheads="1"/>
          </p:cNvPicPr>
          <p:nvPr/>
        </p:nvPicPr>
        <p:blipFill>
          <a:blip r:embed="rId4"/>
          <a:srcRect/>
          <a:stretch>
            <a:fillRect/>
          </a:stretch>
        </p:blipFill>
        <p:spPr bwMode="auto">
          <a:xfrm>
            <a:off x="3581400" y="2571208"/>
            <a:ext cx="3073400" cy="4096292"/>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slow" p14:dur="3400" advTm="2000">
        <p14:reveal/>
      </p:transition>
    </mc:Choice>
    <mc:Fallback>
      <p:transition spd="slow" advTm="2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D6760806-4040-1156-35D1-9955F3841F65}"/>
              </a:ext>
            </a:extLst>
          </p:cNvPr>
          <p:cNvSpPr>
            <a:spLocks noGrp="1"/>
          </p:cNvSpPr>
          <p:nvPr>
            <p:ph type="title"/>
          </p:nvPr>
        </p:nvSpPr>
        <p:spPr/>
        <p:txBody>
          <a:bodyPr>
            <a:normAutofit/>
          </a:bodyPr>
          <a:lstStyle/>
          <a:p>
            <a:r>
              <a:rPr lang="pl-PL" sz="1800" b="1" dirty="0">
                <a:solidFill>
                  <a:srgbClr val="00B050"/>
                </a:solidFill>
                <a:latin typeface="Times New Roman" panose="02020603050405020304" pitchFamily="18" charset="0"/>
                <a:cs typeface="Times New Roman" panose="02020603050405020304" pitchFamily="18" charset="0"/>
              </a:rPr>
              <a:t>Film o tematyce bezpieczeństwa w ruchu drogowym </a:t>
            </a:r>
            <a:br>
              <a:rPr lang="pl-PL" sz="1800" b="1" dirty="0">
                <a:solidFill>
                  <a:srgbClr val="00B050"/>
                </a:solidFill>
                <a:latin typeface="Times New Roman" panose="02020603050405020304" pitchFamily="18" charset="0"/>
                <a:cs typeface="Times New Roman" panose="02020603050405020304" pitchFamily="18" charset="0"/>
              </a:rPr>
            </a:br>
            <a:r>
              <a:rPr lang="pl-PL" sz="1800" b="1" dirty="0">
                <a:solidFill>
                  <a:srgbClr val="00B050"/>
                </a:solidFill>
                <a:latin typeface="Times New Roman" panose="02020603050405020304" pitchFamily="18" charset="0"/>
                <a:cs typeface="Times New Roman" panose="02020603050405020304" pitchFamily="18" charset="0"/>
              </a:rPr>
              <a:t/>
            </a:r>
            <a:br>
              <a:rPr lang="pl-PL" sz="1800" b="1" dirty="0">
                <a:solidFill>
                  <a:srgbClr val="00B050"/>
                </a:solidFill>
                <a:latin typeface="Times New Roman" panose="02020603050405020304" pitchFamily="18" charset="0"/>
                <a:cs typeface="Times New Roman" panose="02020603050405020304" pitchFamily="18" charset="0"/>
              </a:rPr>
            </a:br>
            <a:r>
              <a:rPr lang="pl-PL" sz="1800" b="1" dirty="0">
                <a:solidFill>
                  <a:srgbClr val="00B050"/>
                </a:solidFill>
                <a:latin typeface="Times New Roman" panose="02020603050405020304" pitchFamily="18" charset="0"/>
                <a:cs typeface="Times New Roman" panose="02020603050405020304" pitchFamily="18" charset="0"/>
                <a:hlinkClick r:id="rId2"/>
              </a:rPr>
              <a:t>https://www.facebook.com/61550842247735/videos/1754715144965692/?locale=pl_PL</a:t>
            </a:r>
            <a:r>
              <a:rPr lang="pl-PL" sz="1800" b="1" dirty="0">
                <a:solidFill>
                  <a:srgbClr val="00B050"/>
                </a:solidFill>
                <a:latin typeface="Times New Roman" panose="02020603050405020304" pitchFamily="18" charset="0"/>
                <a:cs typeface="Times New Roman" panose="02020603050405020304" pitchFamily="18" charset="0"/>
              </a:rPr>
              <a:t> </a:t>
            </a:r>
          </a:p>
        </p:txBody>
      </p:sp>
    </p:spTree>
    <p:extLst>
      <p:ext uri="{BB962C8B-B14F-4D97-AF65-F5344CB8AC3E}">
        <p14:creationId xmlns="" xmlns:p14="http://schemas.microsoft.com/office/powerpoint/2010/main" val="465541941"/>
      </p:ext>
    </p:extLst>
  </p:cSld>
  <p:clrMapOvr>
    <a:masterClrMapping/>
  </p:clrMapOvr>
  <mc:AlternateContent xmlns:mc="http://schemas.openxmlformats.org/markup-compatibility/2006">
    <mc:Choice xmlns="" xmlns:p14="http://schemas.microsoft.com/office/powerpoint/2010/main" Requires="p14">
      <p:transition spd="slow" p14:dur="3400" advTm="2000">
        <p14:reveal/>
      </p:transition>
    </mc:Choice>
    <mc:Fallback>
      <p:transition spd="slow" advTm="2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66BBE90B-9BE7-AE45-23C2-A0BC1B4F964C}"/>
              </a:ext>
            </a:extLst>
          </p:cNvPr>
          <p:cNvSpPr>
            <a:spLocks noGrp="1"/>
          </p:cNvSpPr>
          <p:nvPr>
            <p:ph type="title"/>
          </p:nvPr>
        </p:nvSpPr>
        <p:spPr>
          <a:xfrm>
            <a:off x="677334" y="609600"/>
            <a:ext cx="8596668" cy="977153"/>
          </a:xfrm>
        </p:spPr>
        <p:txBody>
          <a:bodyPr>
            <a:normAutofit fontScale="90000"/>
          </a:bodyPr>
          <a:lstStyle/>
          <a:p>
            <a:r>
              <a:rPr lang="pl-PL" sz="2000" b="1" dirty="0">
                <a:solidFill>
                  <a:schemeClr val="accent2"/>
                </a:solidFill>
                <a:latin typeface="Times New Roman" panose="02020603050405020304" pitchFamily="18" charset="0"/>
                <a:cs typeface="Times New Roman" panose="02020603050405020304" pitchFamily="18" charset="0"/>
              </a:rPr>
              <a:t>Udział uczniów w sesji Rady Miasta i Gminy- promowanie w środowisku lokalnym bezpiecznego poruszania się w ruchu drogowym </a:t>
            </a:r>
            <a:br>
              <a:rPr lang="pl-PL" sz="2000" b="1" dirty="0">
                <a:solidFill>
                  <a:schemeClr val="accent2"/>
                </a:solidFill>
                <a:latin typeface="Times New Roman" panose="02020603050405020304" pitchFamily="18" charset="0"/>
                <a:cs typeface="Times New Roman" panose="02020603050405020304" pitchFamily="18" charset="0"/>
              </a:rPr>
            </a:br>
            <a:r>
              <a:rPr lang="pl-PL" sz="2000" b="1" dirty="0">
                <a:solidFill>
                  <a:schemeClr val="accent2"/>
                </a:solidFill>
                <a:latin typeface="Times New Roman" panose="02020603050405020304" pitchFamily="18" charset="0"/>
                <a:cs typeface="Times New Roman" panose="02020603050405020304" pitchFamily="18" charset="0"/>
              </a:rPr>
              <a:t/>
            </a:r>
            <a:br>
              <a:rPr lang="pl-PL" sz="2000" b="1" dirty="0">
                <a:solidFill>
                  <a:schemeClr val="accent2"/>
                </a:solidFill>
                <a:latin typeface="Times New Roman" panose="02020603050405020304" pitchFamily="18" charset="0"/>
                <a:cs typeface="Times New Roman" panose="02020603050405020304" pitchFamily="18" charset="0"/>
              </a:rPr>
            </a:br>
            <a:endParaRPr lang="pl-PL" sz="2000" b="1" dirty="0">
              <a:solidFill>
                <a:schemeClr val="accent2"/>
              </a:solidFill>
              <a:latin typeface="Times New Roman" panose="02020603050405020304" pitchFamily="18" charset="0"/>
              <a:cs typeface="Times New Roman" panose="02020603050405020304" pitchFamily="18" charset="0"/>
            </a:endParaRPr>
          </a:p>
        </p:txBody>
      </p:sp>
      <p:pic>
        <p:nvPicPr>
          <p:cNvPr id="17412" name="Picture 4" descr="Brak opisu.">
            <a:extLst>
              <a:ext uri="{FF2B5EF4-FFF2-40B4-BE49-F238E27FC236}">
                <a16:creationId xmlns="" xmlns:a16="http://schemas.microsoft.com/office/drawing/2014/main" id="{FB3C28B5-F83F-64A7-A100-C1BF62C3DFCE}"/>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119103" y="2254625"/>
            <a:ext cx="5211483" cy="3908612"/>
          </a:xfrm>
          <a:prstGeom prst="rect">
            <a:avLst/>
          </a:prstGeom>
          <a:noFill/>
          <a:extLst>
            <a:ext uri="{909E8E84-426E-40DD-AFC4-6F175D3DCCD1}">
              <a14:hiddenFill xmlns="" xmlns:a14="http://schemas.microsoft.com/office/drawing/2010/main">
                <a:solidFill>
                  <a:srgbClr val="FFFFFF"/>
                </a:solidFill>
              </a14:hiddenFill>
            </a:ext>
          </a:extLst>
        </p:spPr>
      </p:pic>
      <p:pic>
        <p:nvPicPr>
          <p:cNvPr id="17414" name="Picture 6" descr="Brak opisu.">
            <a:extLst>
              <a:ext uri="{FF2B5EF4-FFF2-40B4-BE49-F238E27FC236}">
                <a16:creationId xmlns="" xmlns:a16="http://schemas.microsoft.com/office/drawing/2014/main" id="{97CCDC34-868C-248B-1E8F-0529DDEC52A6}"/>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1326776"/>
            <a:ext cx="4864847" cy="364863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135436393"/>
      </p:ext>
    </p:extLst>
  </p:cSld>
  <p:clrMapOvr>
    <a:masterClrMapping/>
  </p:clrMapOvr>
  <mc:AlternateContent xmlns:mc="http://schemas.openxmlformats.org/markup-compatibility/2006">
    <mc:Choice xmlns="" xmlns:p14="http://schemas.microsoft.com/office/powerpoint/2010/main" Requires="p14">
      <p:transition spd="slow" p14:dur="3400" advTm="2000">
        <p14:reveal/>
      </p:transition>
    </mc:Choice>
    <mc:Fallback>
      <p:transition spd="slow" advTm="2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B2AAFA45-1EB4-40EF-3362-55634583A7C4}"/>
              </a:ext>
            </a:extLst>
          </p:cNvPr>
          <p:cNvSpPr>
            <a:spLocks noGrp="1"/>
          </p:cNvSpPr>
          <p:nvPr>
            <p:ph type="title"/>
          </p:nvPr>
        </p:nvSpPr>
        <p:spPr/>
        <p:txBody>
          <a:bodyPr>
            <a:normAutofit/>
          </a:bodyPr>
          <a:lstStyle/>
          <a:p>
            <a:r>
              <a:rPr lang="pl-PL" sz="3000" b="1" dirty="0">
                <a:solidFill>
                  <a:schemeClr val="accent2"/>
                </a:solidFill>
                <a:latin typeface="Arial Black" panose="020B0A04020102020204" pitchFamily="34" charset="0"/>
              </a:rPr>
              <a:t>Udokumentowanie gazetek ściennych</a:t>
            </a:r>
          </a:p>
        </p:txBody>
      </p:sp>
      <p:pic>
        <p:nvPicPr>
          <p:cNvPr id="12290" name="Picture 2" descr="Brak opisu.">
            <a:extLst>
              <a:ext uri="{FF2B5EF4-FFF2-40B4-BE49-F238E27FC236}">
                <a16:creationId xmlns="" xmlns:a16="http://schemas.microsoft.com/office/drawing/2014/main" id="{2CC509BE-7EFB-D25E-DFF8-10D737BE7148}"/>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677334" y="1353671"/>
            <a:ext cx="4782172" cy="5360894"/>
          </a:xfrm>
          <a:prstGeom prst="rect">
            <a:avLst/>
          </a:prstGeom>
          <a:noFill/>
          <a:extLst>
            <a:ext uri="{909E8E84-426E-40DD-AFC4-6F175D3DCCD1}">
              <a14:hiddenFill xmlns="" xmlns:a14="http://schemas.microsoft.com/office/drawing/2010/main">
                <a:solidFill>
                  <a:srgbClr val="FFFFFF"/>
                </a:solidFill>
              </a14:hiddenFill>
            </a:ext>
          </a:extLst>
        </p:spPr>
      </p:pic>
      <p:pic>
        <p:nvPicPr>
          <p:cNvPr id="12292" name="Picture 4" descr="Brak opisu.">
            <a:extLst>
              <a:ext uri="{FF2B5EF4-FFF2-40B4-BE49-F238E27FC236}">
                <a16:creationId xmlns="" xmlns:a16="http://schemas.microsoft.com/office/drawing/2014/main" id="{3675D816-224B-0459-5720-F31A6EF4937A}"/>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705094" y="1676399"/>
            <a:ext cx="4057004" cy="434788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078903000"/>
      </p:ext>
    </p:extLst>
  </p:cSld>
  <p:clrMapOvr>
    <a:masterClrMapping/>
  </p:clrMapOvr>
  <mc:AlternateContent xmlns:mc="http://schemas.openxmlformats.org/markup-compatibility/2006">
    <mc:Choice xmlns="" xmlns:p14="http://schemas.microsoft.com/office/powerpoint/2010/main" Requires="p14">
      <p:transition spd="slow" p14:dur="3400" advTm="2000">
        <p14:reveal/>
      </p:transition>
    </mc:Choice>
    <mc:Fallback>
      <p:transition spd="slow" advTm="2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CBB9CA23-DD38-6E13-5C04-711BA24E3D63}"/>
              </a:ext>
            </a:extLst>
          </p:cNvPr>
          <p:cNvSpPr>
            <a:spLocks noGrp="1"/>
          </p:cNvSpPr>
          <p:nvPr>
            <p:ph type="title"/>
          </p:nvPr>
        </p:nvSpPr>
        <p:spPr/>
        <p:txBody>
          <a:bodyPr>
            <a:normAutofit fontScale="90000"/>
          </a:bodyPr>
          <a:lstStyle/>
          <a:p>
            <a:r>
              <a:rPr lang="pl-PL" sz="1500" dirty="0">
                <a:solidFill>
                  <a:schemeClr val="accent2"/>
                </a:solidFill>
                <a:latin typeface="Arial Black" panose="020B0A04020102020204" pitchFamily="34" charset="0"/>
              </a:rPr>
              <a:t/>
            </a:r>
            <a:br>
              <a:rPr lang="pl-PL" sz="1500" dirty="0">
                <a:solidFill>
                  <a:schemeClr val="accent2"/>
                </a:solidFill>
                <a:latin typeface="Arial Black" panose="020B0A04020102020204" pitchFamily="34" charset="0"/>
              </a:rPr>
            </a:br>
            <a:r>
              <a:rPr lang="pl-PL" sz="1500" dirty="0">
                <a:solidFill>
                  <a:schemeClr val="accent2"/>
                </a:solidFill>
                <a:latin typeface="Arial Black" panose="020B0A04020102020204" pitchFamily="34" charset="0"/>
              </a:rPr>
              <a:t>TEKST PIOSENKI ODBLASKOWEJ UŁOŻONA PRZEZ UCZNIÓW SZKOŁY </a:t>
            </a:r>
            <a:br>
              <a:rPr lang="pl-PL" sz="1500" dirty="0">
                <a:solidFill>
                  <a:schemeClr val="accent2"/>
                </a:solidFill>
                <a:latin typeface="Arial Black" panose="020B0A04020102020204" pitchFamily="34" charset="0"/>
              </a:rPr>
            </a:br>
            <a:r>
              <a:rPr lang="pl-PL" sz="1500" dirty="0">
                <a:solidFill>
                  <a:schemeClr val="accent2"/>
                </a:solidFill>
                <a:latin typeface="Arial Black" panose="020B0A04020102020204" pitchFamily="34" charset="0"/>
              </a:rPr>
              <a:t/>
            </a:r>
            <a:br>
              <a:rPr lang="pl-PL" sz="1500" dirty="0">
                <a:solidFill>
                  <a:schemeClr val="accent2"/>
                </a:solidFill>
                <a:latin typeface="Arial Black" panose="020B0A04020102020204" pitchFamily="34" charset="0"/>
              </a:rPr>
            </a:br>
            <a:r>
              <a:rPr lang="pl-PL" sz="1500" dirty="0">
                <a:solidFill>
                  <a:schemeClr val="accent2"/>
                </a:solidFill>
                <a:latin typeface="Arial Black" panose="020B0A04020102020204" pitchFamily="34" charset="0"/>
              </a:rPr>
              <a:t>„Odblaskowym być”</a:t>
            </a:r>
            <a:br>
              <a:rPr lang="pl-PL" sz="1500" dirty="0">
                <a:solidFill>
                  <a:schemeClr val="accent2"/>
                </a:solidFill>
                <a:latin typeface="Arial Black" panose="020B0A04020102020204" pitchFamily="34" charset="0"/>
              </a:rPr>
            </a:br>
            <a:r>
              <a:rPr lang="pl-PL" sz="1500" dirty="0">
                <a:solidFill>
                  <a:schemeClr val="accent2"/>
                </a:solidFill>
                <a:latin typeface="Arial Black" panose="020B0A04020102020204" pitchFamily="34" charset="0"/>
              </a:rPr>
              <a:t> </a:t>
            </a:r>
            <a:br>
              <a:rPr lang="pl-PL" sz="1500" dirty="0">
                <a:solidFill>
                  <a:schemeClr val="accent2"/>
                </a:solidFill>
                <a:latin typeface="Arial Black" panose="020B0A04020102020204" pitchFamily="34" charset="0"/>
              </a:rPr>
            </a:br>
            <a:r>
              <a:rPr lang="pl-PL" sz="1500" dirty="0">
                <a:solidFill>
                  <a:schemeClr val="accent2"/>
                </a:solidFill>
                <a:latin typeface="Arial Black" panose="020B0A04020102020204" pitchFamily="34" charset="0"/>
              </a:rPr>
              <a:t>Kiedy we wrześniu szkoła się rozpoczyna, </a:t>
            </a:r>
            <a:br>
              <a:rPr lang="pl-PL" sz="1500" dirty="0">
                <a:solidFill>
                  <a:schemeClr val="accent2"/>
                </a:solidFill>
                <a:latin typeface="Arial Black" panose="020B0A04020102020204" pitchFamily="34" charset="0"/>
              </a:rPr>
            </a:br>
            <a:r>
              <a:rPr lang="pl-PL" sz="1500" dirty="0">
                <a:solidFill>
                  <a:schemeClr val="accent2"/>
                </a:solidFill>
                <a:latin typeface="Arial Black" panose="020B0A04020102020204" pitchFamily="34" charset="0"/>
              </a:rPr>
              <a:t>Każdy dorosły dzieciom przypomina</a:t>
            </a:r>
            <a:br>
              <a:rPr lang="pl-PL" sz="1500" dirty="0">
                <a:solidFill>
                  <a:schemeClr val="accent2"/>
                </a:solidFill>
                <a:latin typeface="Arial Black" panose="020B0A04020102020204" pitchFamily="34" charset="0"/>
              </a:rPr>
            </a:br>
            <a:r>
              <a:rPr lang="pl-PL" sz="1500" dirty="0">
                <a:solidFill>
                  <a:schemeClr val="accent2"/>
                </a:solidFill>
                <a:latin typeface="Arial Black" panose="020B0A04020102020204" pitchFamily="34" charset="0"/>
              </a:rPr>
              <a:t>Jak zachować się trzeba na drodze</a:t>
            </a:r>
            <a:br>
              <a:rPr lang="pl-PL" sz="1500" dirty="0">
                <a:solidFill>
                  <a:schemeClr val="accent2"/>
                </a:solidFill>
                <a:latin typeface="Arial Black" panose="020B0A04020102020204" pitchFamily="34" charset="0"/>
              </a:rPr>
            </a:br>
            <a:r>
              <a:rPr lang="pl-PL" sz="1500" dirty="0">
                <a:solidFill>
                  <a:schemeClr val="accent2"/>
                </a:solidFill>
                <a:latin typeface="Arial Black" panose="020B0A04020102020204" pitchFamily="34" charset="0"/>
              </a:rPr>
              <a:t>By być bezpiecznym i odblaskowym</a:t>
            </a:r>
            <a:br>
              <a:rPr lang="pl-PL" sz="1500" dirty="0">
                <a:solidFill>
                  <a:schemeClr val="accent2"/>
                </a:solidFill>
                <a:latin typeface="Arial Black" panose="020B0A04020102020204" pitchFamily="34" charset="0"/>
              </a:rPr>
            </a:br>
            <a:r>
              <a:rPr lang="pl-PL" sz="1500" dirty="0">
                <a:solidFill>
                  <a:schemeClr val="accent2"/>
                </a:solidFill>
                <a:latin typeface="Arial Black" panose="020B0A04020102020204" pitchFamily="34" charset="0"/>
              </a:rPr>
              <a:t/>
            </a:r>
            <a:br>
              <a:rPr lang="pl-PL" sz="1500" dirty="0">
                <a:solidFill>
                  <a:schemeClr val="accent2"/>
                </a:solidFill>
                <a:latin typeface="Arial Black" panose="020B0A04020102020204" pitchFamily="34" charset="0"/>
              </a:rPr>
            </a:br>
            <a:r>
              <a:rPr lang="pl-PL" sz="1500" dirty="0">
                <a:solidFill>
                  <a:schemeClr val="accent2"/>
                </a:solidFill>
                <a:latin typeface="Arial Black" panose="020B0A04020102020204" pitchFamily="34" charset="0"/>
              </a:rPr>
              <a:t>Noś kolorowe odblaski i rzepy,</a:t>
            </a:r>
            <a:br>
              <a:rPr lang="pl-PL" sz="1500" dirty="0">
                <a:solidFill>
                  <a:schemeClr val="accent2"/>
                </a:solidFill>
                <a:latin typeface="Arial Black" panose="020B0A04020102020204" pitchFamily="34" charset="0"/>
              </a:rPr>
            </a:br>
            <a:r>
              <a:rPr lang="pl-PL" sz="1500" dirty="0">
                <a:solidFill>
                  <a:schemeClr val="accent2"/>
                </a:solidFill>
                <a:latin typeface="Arial Black" panose="020B0A04020102020204" pitchFamily="34" charset="0"/>
              </a:rPr>
              <a:t>naszywki, kamizelki i inne gadżety. </a:t>
            </a:r>
            <a:br>
              <a:rPr lang="pl-PL" sz="1500" dirty="0">
                <a:solidFill>
                  <a:schemeClr val="accent2"/>
                </a:solidFill>
                <a:latin typeface="Arial Black" panose="020B0A04020102020204" pitchFamily="34" charset="0"/>
              </a:rPr>
            </a:br>
            <a:r>
              <a:rPr lang="pl-PL" sz="1500" dirty="0">
                <a:solidFill>
                  <a:schemeClr val="accent2"/>
                </a:solidFill>
                <a:latin typeface="Arial Black" panose="020B0A04020102020204" pitchFamily="34" charset="0"/>
              </a:rPr>
              <a:t>Z nimi widać Cię będzie z daleka, </a:t>
            </a:r>
            <a:br>
              <a:rPr lang="pl-PL" sz="1500" dirty="0">
                <a:solidFill>
                  <a:schemeClr val="accent2"/>
                </a:solidFill>
                <a:latin typeface="Arial Black" panose="020B0A04020102020204" pitchFamily="34" charset="0"/>
              </a:rPr>
            </a:br>
            <a:r>
              <a:rPr lang="pl-PL" sz="1500" dirty="0">
                <a:solidFill>
                  <a:schemeClr val="accent2"/>
                </a:solidFill>
                <a:latin typeface="Arial Black" panose="020B0A04020102020204" pitchFamily="34" charset="0"/>
              </a:rPr>
              <a:t>a uśmiech od każdego kierowcy czeka.</a:t>
            </a:r>
            <a:br>
              <a:rPr lang="pl-PL" sz="1500" dirty="0">
                <a:solidFill>
                  <a:schemeClr val="accent2"/>
                </a:solidFill>
                <a:latin typeface="Arial Black" panose="020B0A04020102020204" pitchFamily="34" charset="0"/>
              </a:rPr>
            </a:br>
            <a:r>
              <a:rPr lang="pl-PL" sz="1500" dirty="0">
                <a:solidFill>
                  <a:schemeClr val="accent2"/>
                </a:solidFill>
                <a:latin typeface="Arial Black" panose="020B0A04020102020204" pitchFamily="34" charset="0"/>
              </a:rPr>
              <a:t/>
            </a:r>
            <a:br>
              <a:rPr lang="pl-PL" sz="1500" dirty="0">
                <a:solidFill>
                  <a:schemeClr val="accent2"/>
                </a:solidFill>
                <a:latin typeface="Arial Black" panose="020B0A04020102020204" pitchFamily="34" charset="0"/>
              </a:rPr>
            </a:br>
            <a:r>
              <a:rPr lang="pl-PL" sz="1500" dirty="0">
                <a:solidFill>
                  <a:schemeClr val="accent2"/>
                </a:solidFill>
                <a:latin typeface="Arial Black" panose="020B0A04020102020204" pitchFamily="34" charset="0"/>
              </a:rPr>
              <a:t>Przechodź przez jezdnię tylko na pasach, </a:t>
            </a:r>
            <a:br>
              <a:rPr lang="pl-PL" sz="1500" dirty="0">
                <a:solidFill>
                  <a:schemeClr val="accent2"/>
                </a:solidFill>
                <a:latin typeface="Arial Black" panose="020B0A04020102020204" pitchFamily="34" charset="0"/>
              </a:rPr>
            </a:br>
            <a:r>
              <a:rPr lang="pl-PL" sz="1500" dirty="0">
                <a:solidFill>
                  <a:schemeClr val="accent2"/>
                </a:solidFill>
                <a:latin typeface="Arial Black" panose="020B0A04020102020204" pitchFamily="34" charset="0"/>
              </a:rPr>
              <a:t>Nie bądź jak dama na wysokich obcasach </a:t>
            </a:r>
            <a:br>
              <a:rPr lang="pl-PL" sz="1500" dirty="0">
                <a:solidFill>
                  <a:schemeClr val="accent2"/>
                </a:solidFill>
                <a:latin typeface="Arial Black" panose="020B0A04020102020204" pitchFamily="34" charset="0"/>
              </a:rPr>
            </a:br>
            <a:r>
              <a:rPr lang="pl-PL" sz="1500" dirty="0">
                <a:solidFill>
                  <a:schemeClr val="accent2"/>
                </a:solidFill>
                <a:latin typeface="Arial Black" panose="020B0A04020102020204" pitchFamily="34" charset="0"/>
              </a:rPr>
              <a:t>Rozglądaj się zawsze, oceniaj sytuację</a:t>
            </a:r>
            <a:br>
              <a:rPr lang="pl-PL" sz="1500" dirty="0">
                <a:solidFill>
                  <a:schemeClr val="accent2"/>
                </a:solidFill>
                <a:latin typeface="Arial Black" panose="020B0A04020102020204" pitchFamily="34" charset="0"/>
              </a:rPr>
            </a:br>
            <a:r>
              <a:rPr lang="pl-PL" sz="1500" dirty="0">
                <a:solidFill>
                  <a:schemeClr val="accent2"/>
                </a:solidFill>
                <a:latin typeface="Arial Black" panose="020B0A04020102020204" pitchFamily="34" charset="0"/>
              </a:rPr>
              <a:t>Nie patrz w telefon to nie jest ważne </a:t>
            </a:r>
            <a:br>
              <a:rPr lang="pl-PL" sz="1500" dirty="0">
                <a:solidFill>
                  <a:schemeClr val="accent2"/>
                </a:solidFill>
                <a:latin typeface="Arial Black" panose="020B0A04020102020204" pitchFamily="34" charset="0"/>
              </a:rPr>
            </a:br>
            <a:r>
              <a:rPr lang="pl-PL" sz="1500" dirty="0">
                <a:solidFill>
                  <a:schemeClr val="accent2"/>
                </a:solidFill>
                <a:latin typeface="Arial Black" panose="020B0A04020102020204" pitchFamily="34" charset="0"/>
              </a:rPr>
              <a:t>Obrażenia z tego mogą być poważne.</a:t>
            </a:r>
            <a:br>
              <a:rPr lang="pl-PL" sz="1500" dirty="0">
                <a:solidFill>
                  <a:schemeClr val="accent2"/>
                </a:solidFill>
                <a:latin typeface="Arial Black" panose="020B0A04020102020204" pitchFamily="34" charset="0"/>
              </a:rPr>
            </a:br>
            <a:r>
              <a:rPr lang="pl-PL" sz="1500" dirty="0">
                <a:solidFill>
                  <a:schemeClr val="accent2"/>
                </a:solidFill>
                <a:latin typeface="Arial Black" panose="020B0A04020102020204" pitchFamily="34" charset="0"/>
              </a:rPr>
              <a:t/>
            </a:r>
            <a:br>
              <a:rPr lang="pl-PL" sz="1500" dirty="0">
                <a:solidFill>
                  <a:schemeClr val="accent2"/>
                </a:solidFill>
                <a:latin typeface="Arial Black" panose="020B0A04020102020204" pitchFamily="34" charset="0"/>
              </a:rPr>
            </a:br>
            <a:r>
              <a:rPr lang="pl-PL" sz="1500" dirty="0">
                <a:solidFill>
                  <a:schemeClr val="accent2"/>
                </a:solidFill>
                <a:latin typeface="Arial Black" panose="020B0A04020102020204" pitchFamily="34" charset="0"/>
              </a:rPr>
              <a:t>Gdy światło czerwone zawsze czekaj, </a:t>
            </a:r>
            <a:br>
              <a:rPr lang="pl-PL" sz="1500" dirty="0">
                <a:solidFill>
                  <a:schemeClr val="accent2"/>
                </a:solidFill>
                <a:latin typeface="Arial Black" panose="020B0A04020102020204" pitchFamily="34" charset="0"/>
              </a:rPr>
            </a:br>
            <a:r>
              <a:rPr lang="pl-PL" sz="1500" dirty="0">
                <a:solidFill>
                  <a:schemeClr val="accent2"/>
                </a:solidFill>
                <a:latin typeface="Arial Black" panose="020B0A04020102020204" pitchFamily="34" charset="0"/>
              </a:rPr>
              <a:t>będzie zielone przejdź na drugą stronę.</a:t>
            </a:r>
            <a:br>
              <a:rPr lang="pl-PL" sz="1500" dirty="0">
                <a:solidFill>
                  <a:schemeClr val="accent2"/>
                </a:solidFill>
                <a:latin typeface="Arial Black" panose="020B0A04020102020204" pitchFamily="34" charset="0"/>
              </a:rPr>
            </a:br>
            <a:r>
              <a:rPr lang="pl-PL" sz="1500" dirty="0">
                <a:solidFill>
                  <a:schemeClr val="accent2"/>
                </a:solidFill>
                <a:latin typeface="Arial Black" panose="020B0A04020102020204" pitchFamily="34" charset="0"/>
              </a:rPr>
              <a:t>Poznawaj przepisy, stosuj się do znaków, </a:t>
            </a:r>
            <a:br>
              <a:rPr lang="pl-PL" sz="1500" dirty="0">
                <a:solidFill>
                  <a:schemeClr val="accent2"/>
                </a:solidFill>
                <a:latin typeface="Arial Black" panose="020B0A04020102020204" pitchFamily="34" charset="0"/>
              </a:rPr>
            </a:br>
            <a:r>
              <a:rPr lang="pl-PL" sz="1500" dirty="0">
                <a:solidFill>
                  <a:schemeClr val="accent2"/>
                </a:solidFill>
                <a:latin typeface="Arial Black" panose="020B0A04020102020204" pitchFamily="34" charset="0"/>
              </a:rPr>
              <a:t>Niech twa bezpieczna wiedza nie ma braków. </a:t>
            </a:r>
            <a:br>
              <a:rPr lang="pl-PL" sz="1500" dirty="0">
                <a:solidFill>
                  <a:schemeClr val="accent2"/>
                </a:solidFill>
                <a:latin typeface="Arial Black" panose="020B0A04020102020204" pitchFamily="34" charset="0"/>
              </a:rPr>
            </a:br>
            <a:r>
              <a:rPr lang="pl-PL" sz="1500" dirty="0">
                <a:solidFill>
                  <a:schemeClr val="accent2"/>
                </a:solidFill>
                <a:latin typeface="Arial Black" panose="020B0A04020102020204" pitchFamily="34" charset="0"/>
              </a:rPr>
              <a:t/>
            </a:r>
            <a:br>
              <a:rPr lang="pl-PL" sz="1500" dirty="0">
                <a:solidFill>
                  <a:schemeClr val="accent2"/>
                </a:solidFill>
                <a:latin typeface="Arial Black" panose="020B0A04020102020204" pitchFamily="34" charset="0"/>
              </a:rPr>
            </a:br>
            <a:r>
              <a:rPr lang="pl-PL" sz="1500" dirty="0">
                <a:solidFill>
                  <a:schemeClr val="accent2"/>
                </a:solidFill>
                <a:latin typeface="Arial Black" panose="020B0A04020102020204" pitchFamily="34" charset="0"/>
              </a:rPr>
              <a:t/>
            </a:r>
            <a:br>
              <a:rPr lang="pl-PL" sz="1500" dirty="0">
                <a:solidFill>
                  <a:schemeClr val="accent2"/>
                </a:solidFill>
                <a:latin typeface="Arial Black" panose="020B0A04020102020204" pitchFamily="34" charset="0"/>
              </a:rPr>
            </a:br>
            <a:r>
              <a:rPr lang="pl-PL" sz="1500" dirty="0">
                <a:solidFill>
                  <a:schemeClr val="accent2"/>
                </a:solidFill>
                <a:latin typeface="Arial Black" panose="020B0A04020102020204" pitchFamily="34" charset="0"/>
              </a:rPr>
              <a:t/>
            </a:r>
            <a:br>
              <a:rPr lang="pl-PL" sz="1500" dirty="0">
                <a:solidFill>
                  <a:schemeClr val="accent2"/>
                </a:solidFill>
                <a:latin typeface="Arial Black" panose="020B0A04020102020204" pitchFamily="34" charset="0"/>
              </a:rPr>
            </a:br>
            <a:endParaRPr lang="pl-PL" sz="1500" dirty="0">
              <a:solidFill>
                <a:schemeClr val="accent2"/>
              </a:solidFill>
              <a:latin typeface="Arial Black" panose="020B0A04020102020204" pitchFamily="34" charset="0"/>
            </a:endParaRPr>
          </a:p>
        </p:txBody>
      </p:sp>
    </p:spTree>
    <p:extLst>
      <p:ext uri="{BB962C8B-B14F-4D97-AF65-F5344CB8AC3E}">
        <p14:creationId xmlns="" xmlns:p14="http://schemas.microsoft.com/office/powerpoint/2010/main" val="1600472421"/>
      </p:ext>
    </p:extLst>
  </p:cSld>
  <p:clrMapOvr>
    <a:masterClrMapping/>
  </p:clrMapOvr>
  <mc:AlternateContent xmlns:mc="http://schemas.openxmlformats.org/markup-compatibility/2006">
    <mc:Choice xmlns="" xmlns:p14="http://schemas.microsoft.com/office/powerpoint/2010/main" Requires="p14">
      <p:transition spd="slow" p14:dur="3400" advTm="2000">
        <p14:reveal/>
      </p:transition>
    </mc:Choice>
    <mc:Fallback>
      <p:transition spd="slow" advTm="2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559EF036-0597-7772-569F-4C0620213E82}"/>
              </a:ext>
            </a:extLst>
          </p:cNvPr>
          <p:cNvSpPr>
            <a:spLocks noGrp="1"/>
          </p:cNvSpPr>
          <p:nvPr>
            <p:ph type="title"/>
          </p:nvPr>
        </p:nvSpPr>
        <p:spPr>
          <a:xfrm>
            <a:off x="809888" y="224117"/>
            <a:ext cx="8186207" cy="1783977"/>
          </a:xfrm>
        </p:spPr>
        <p:txBody>
          <a:bodyPr>
            <a:normAutofit fontScale="90000"/>
          </a:bodyPr>
          <a:lstStyle/>
          <a:p>
            <a:r>
              <a:rPr lang="pl-PL" sz="1600" b="1" dirty="0">
                <a:solidFill>
                  <a:srgbClr val="00B050"/>
                </a:solidFill>
                <a:latin typeface="Times New Roman" panose="02020603050405020304" pitchFamily="18" charset="0"/>
                <a:cs typeface="Times New Roman" panose="02020603050405020304" pitchFamily="18" charset="0"/>
              </a:rPr>
              <a:t>1. Odblaskowy spacer klas trzecich- 22 września 2023 r.</a:t>
            </a:r>
            <a:r>
              <a:rPr lang="pl-PL" sz="1600" b="1" u="sng" dirty="0">
                <a:solidFill>
                  <a:srgbClr val="00B050"/>
                </a:solidFill>
                <a:latin typeface="Times New Roman" panose="02020603050405020304" pitchFamily="18" charset="0"/>
                <a:cs typeface="Times New Roman" panose="02020603050405020304" pitchFamily="18" charset="0"/>
              </a:rPr>
              <a:t/>
            </a:r>
            <a:br>
              <a:rPr lang="pl-PL" sz="1600" b="1" u="sng" dirty="0">
                <a:solidFill>
                  <a:srgbClr val="00B050"/>
                </a:solidFill>
                <a:latin typeface="Times New Roman" panose="02020603050405020304" pitchFamily="18" charset="0"/>
                <a:cs typeface="Times New Roman" panose="02020603050405020304" pitchFamily="18" charset="0"/>
              </a:rPr>
            </a:br>
            <a:r>
              <a:rPr lang="pl-PL" sz="1600" b="1" u="sng" dirty="0">
                <a:solidFill>
                  <a:srgbClr val="00B050"/>
                </a:solidFill>
                <a:latin typeface="Times New Roman" panose="02020603050405020304" pitchFamily="18" charset="0"/>
                <a:cs typeface="Times New Roman" panose="02020603050405020304" pitchFamily="18" charset="0"/>
              </a:rPr>
              <a:t>* </a:t>
            </a:r>
            <a:r>
              <a:rPr lang="pl-PL" sz="1600" b="1" dirty="0">
                <a:solidFill>
                  <a:srgbClr val="00B050"/>
                </a:solidFill>
                <a:latin typeface="Times New Roman" panose="02020603050405020304" pitchFamily="18" charset="0"/>
                <a:cs typeface="Times New Roman" panose="02020603050405020304" pitchFamily="18" charset="0"/>
                <a:hlinkClick r:id="rId2"/>
              </a:rPr>
              <a:t>https://miechowski.pl/2023/09/22/uczniowie-z-ksiaza-wielkiego-promuja-bezpieczenstwo/?fbclid=IwAR17d1qYFyQyoVNB9C4LagHUsRQcl2yzUFDl0obftJzj6-nC2Kwo1OFRICo</a:t>
            </a:r>
            <a:r>
              <a:rPr lang="pl-PL" sz="1600" b="1" dirty="0">
                <a:solidFill>
                  <a:srgbClr val="00B050"/>
                </a:solidFill>
                <a:latin typeface="Times New Roman" panose="02020603050405020304" pitchFamily="18" charset="0"/>
                <a:cs typeface="Times New Roman" panose="02020603050405020304" pitchFamily="18" charset="0"/>
              </a:rPr>
              <a:t/>
            </a:r>
            <a:br>
              <a:rPr lang="pl-PL" sz="1600" b="1" dirty="0">
                <a:solidFill>
                  <a:srgbClr val="00B050"/>
                </a:solidFill>
                <a:latin typeface="Times New Roman" panose="02020603050405020304" pitchFamily="18" charset="0"/>
                <a:cs typeface="Times New Roman" panose="02020603050405020304" pitchFamily="18" charset="0"/>
              </a:rPr>
            </a:br>
            <a:r>
              <a:rPr lang="pl-PL" sz="1600" b="1" dirty="0">
                <a:solidFill>
                  <a:srgbClr val="00B050"/>
                </a:solidFill>
                <a:latin typeface="Times New Roman" panose="02020603050405020304" pitchFamily="18" charset="0"/>
                <a:cs typeface="Times New Roman" panose="02020603050405020304" pitchFamily="18" charset="0"/>
              </a:rPr>
              <a:t/>
            </a:r>
            <a:br>
              <a:rPr lang="pl-PL" sz="1600" b="1" dirty="0">
                <a:solidFill>
                  <a:srgbClr val="00B050"/>
                </a:solidFill>
                <a:latin typeface="Times New Roman" panose="02020603050405020304" pitchFamily="18" charset="0"/>
                <a:cs typeface="Times New Roman" panose="02020603050405020304" pitchFamily="18" charset="0"/>
              </a:rPr>
            </a:br>
            <a:r>
              <a:rPr lang="pl-PL" sz="1600" b="1" dirty="0">
                <a:solidFill>
                  <a:srgbClr val="00B050"/>
                </a:solidFill>
                <a:latin typeface="Times New Roman" panose="02020603050405020304" pitchFamily="18" charset="0"/>
                <a:cs typeface="Times New Roman" panose="02020603050405020304" pitchFamily="18" charset="0"/>
              </a:rPr>
              <a:t>2. *Odblaskowy rajd rowerowy- 15 września 2023 r.- </a:t>
            </a:r>
            <a:r>
              <a:rPr lang="pl-PL" sz="1600" b="1" dirty="0">
                <a:solidFill>
                  <a:srgbClr val="00B050"/>
                </a:solidFill>
                <a:latin typeface="Times New Roman" panose="02020603050405020304" pitchFamily="18" charset="0"/>
                <a:cs typeface="Times New Roman" panose="02020603050405020304" pitchFamily="18" charset="0"/>
                <a:hlinkClick r:id="rId3"/>
              </a:rPr>
              <a:t>www.ksiazwielki.edupage.pl</a:t>
            </a:r>
            <a:r>
              <a:rPr lang="pl-PL" sz="1600" b="1" dirty="0">
                <a:solidFill>
                  <a:srgbClr val="00B050"/>
                </a:solidFill>
                <a:latin typeface="Times New Roman" panose="02020603050405020304" pitchFamily="18" charset="0"/>
                <a:cs typeface="Times New Roman" panose="02020603050405020304" pitchFamily="18" charset="0"/>
              </a:rPr>
              <a:t/>
            </a:r>
            <a:br>
              <a:rPr lang="pl-PL" sz="1600" b="1" dirty="0">
                <a:solidFill>
                  <a:srgbClr val="00B050"/>
                </a:solidFill>
                <a:latin typeface="Times New Roman" panose="02020603050405020304" pitchFamily="18" charset="0"/>
                <a:cs typeface="Times New Roman" panose="02020603050405020304" pitchFamily="18" charset="0"/>
              </a:rPr>
            </a:br>
            <a:r>
              <a:rPr lang="pl-PL" sz="1600" b="1" dirty="0">
                <a:solidFill>
                  <a:srgbClr val="00B050"/>
                </a:solidFill>
                <a:latin typeface="Times New Roman" panose="02020603050405020304" pitchFamily="18" charset="0"/>
                <a:cs typeface="Times New Roman" panose="02020603050405020304" pitchFamily="18" charset="0"/>
              </a:rPr>
              <a:t/>
            </a:r>
            <a:br>
              <a:rPr lang="pl-PL" sz="1600" b="1" dirty="0">
                <a:solidFill>
                  <a:srgbClr val="00B050"/>
                </a:solidFill>
                <a:latin typeface="Times New Roman" panose="02020603050405020304" pitchFamily="18" charset="0"/>
                <a:cs typeface="Times New Roman" panose="02020603050405020304" pitchFamily="18" charset="0"/>
              </a:rPr>
            </a:br>
            <a:r>
              <a:rPr lang="pl-PL" sz="1600" b="1" dirty="0">
                <a:solidFill>
                  <a:srgbClr val="00B050"/>
                </a:solidFill>
                <a:latin typeface="Times New Roman" panose="02020603050405020304" pitchFamily="18" charset="0"/>
                <a:cs typeface="Times New Roman" panose="02020603050405020304" pitchFamily="18" charset="0"/>
              </a:rPr>
              <a:t/>
            </a:r>
            <a:br>
              <a:rPr lang="pl-PL" sz="1600" b="1" dirty="0">
                <a:solidFill>
                  <a:srgbClr val="00B050"/>
                </a:solidFill>
                <a:latin typeface="Times New Roman" panose="02020603050405020304" pitchFamily="18" charset="0"/>
                <a:cs typeface="Times New Roman" panose="02020603050405020304" pitchFamily="18" charset="0"/>
              </a:rPr>
            </a:br>
            <a:r>
              <a:rPr lang="pl-PL" sz="1600" b="1" dirty="0">
                <a:solidFill>
                  <a:srgbClr val="00B050"/>
                </a:solidFill>
                <a:latin typeface="Times New Roman" panose="02020603050405020304" pitchFamily="18" charset="0"/>
                <a:cs typeface="Times New Roman" panose="02020603050405020304" pitchFamily="18" charset="0"/>
              </a:rPr>
              <a:t/>
            </a:r>
            <a:br>
              <a:rPr lang="pl-PL" sz="1600" b="1" dirty="0">
                <a:solidFill>
                  <a:srgbClr val="00B050"/>
                </a:solidFill>
                <a:latin typeface="Times New Roman" panose="02020603050405020304" pitchFamily="18" charset="0"/>
                <a:cs typeface="Times New Roman" panose="02020603050405020304" pitchFamily="18" charset="0"/>
              </a:rPr>
            </a:br>
            <a:r>
              <a:rPr lang="pl-PL" sz="1600" b="1" dirty="0">
                <a:solidFill>
                  <a:srgbClr val="00B050"/>
                </a:solidFill>
                <a:latin typeface="Times New Roman" panose="02020603050405020304" pitchFamily="18" charset="0"/>
                <a:cs typeface="Times New Roman" panose="02020603050405020304" pitchFamily="18" charset="0"/>
              </a:rPr>
              <a:t/>
            </a:r>
            <a:br>
              <a:rPr lang="pl-PL" sz="1600" b="1" dirty="0">
                <a:solidFill>
                  <a:srgbClr val="00B050"/>
                </a:solidFill>
                <a:latin typeface="Times New Roman" panose="02020603050405020304" pitchFamily="18" charset="0"/>
                <a:cs typeface="Times New Roman" panose="02020603050405020304" pitchFamily="18" charset="0"/>
              </a:rPr>
            </a:br>
            <a:r>
              <a:rPr lang="pl-PL" sz="1600" b="1" dirty="0">
                <a:solidFill>
                  <a:srgbClr val="00B050"/>
                </a:solidFill>
                <a:latin typeface="Times New Roman" panose="02020603050405020304" pitchFamily="18" charset="0"/>
                <a:cs typeface="Times New Roman" panose="02020603050405020304" pitchFamily="18" charset="0"/>
              </a:rPr>
              <a:t/>
            </a:r>
            <a:br>
              <a:rPr lang="pl-PL" sz="1600" b="1" dirty="0">
                <a:solidFill>
                  <a:srgbClr val="00B050"/>
                </a:solidFill>
                <a:latin typeface="Times New Roman" panose="02020603050405020304" pitchFamily="18" charset="0"/>
                <a:cs typeface="Times New Roman" panose="02020603050405020304" pitchFamily="18" charset="0"/>
              </a:rPr>
            </a:br>
            <a:r>
              <a:rPr lang="pl-PL" sz="1600" b="1" dirty="0">
                <a:solidFill>
                  <a:srgbClr val="00B050"/>
                </a:solidFill>
                <a:latin typeface="Times New Roman" panose="02020603050405020304" pitchFamily="18" charset="0"/>
                <a:cs typeface="Times New Roman" panose="02020603050405020304" pitchFamily="18" charset="0"/>
              </a:rPr>
              <a:t/>
            </a:r>
            <a:br>
              <a:rPr lang="pl-PL" sz="1600" b="1" dirty="0">
                <a:solidFill>
                  <a:srgbClr val="00B050"/>
                </a:solidFill>
                <a:latin typeface="Times New Roman" panose="02020603050405020304" pitchFamily="18" charset="0"/>
                <a:cs typeface="Times New Roman" panose="02020603050405020304" pitchFamily="18" charset="0"/>
              </a:rPr>
            </a:br>
            <a:r>
              <a:rPr lang="pl-PL" sz="1600" b="1" dirty="0">
                <a:solidFill>
                  <a:srgbClr val="00B050"/>
                </a:solidFill>
                <a:latin typeface="Times New Roman" panose="02020603050405020304" pitchFamily="18" charset="0"/>
                <a:cs typeface="Times New Roman" panose="02020603050405020304" pitchFamily="18" charset="0"/>
              </a:rPr>
              <a:t/>
            </a:r>
            <a:br>
              <a:rPr lang="pl-PL" sz="1600" b="1" dirty="0">
                <a:solidFill>
                  <a:srgbClr val="00B050"/>
                </a:solidFill>
                <a:latin typeface="Times New Roman" panose="02020603050405020304" pitchFamily="18" charset="0"/>
                <a:cs typeface="Times New Roman" panose="02020603050405020304" pitchFamily="18" charset="0"/>
              </a:rPr>
            </a:br>
            <a:r>
              <a:rPr lang="pl-PL" sz="1600" b="1" dirty="0">
                <a:solidFill>
                  <a:srgbClr val="00B050"/>
                </a:solidFill>
                <a:latin typeface="Times New Roman" panose="02020603050405020304" pitchFamily="18" charset="0"/>
                <a:cs typeface="Times New Roman" panose="02020603050405020304" pitchFamily="18" charset="0"/>
              </a:rPr>
              <a:t/>
            </a:r>
            <a:br>
              <a:rPr lang="pl-PL" sz="1600" b="1" dirty="0">
                <a:solidFill>
                  <a:srgbClr val="00B050"/>
                </a:solidFill>
                <a:latin typeface="Times New Roman" panose="02020603050405020304" pitchFamily="18" charset="0"/>
                <a:cs typeface="Times New Roman" panose="02020603050405020304" pitchFamily="18" charset="0"/>
              </a:rPr>
            </a:br>
            <a:r>
              <a:rPr lang="pl-PL" sz="1600" b="1" dirty="0">
                <a:solidFill>
                  <a:srgbClr val="00B050"/>
                </a:solidFill>
                <a:latin typeface="Times New Roman" panose="02020603050405020304" pitchFamily="18" charset="0"/>
                <a:cs typeface="Times New Roman" panose="02020603050405020304" pitchFamily="18" charset="0"/>
              </a:rPr>
              <a:t/>
            </a:r>
            <a:br>
              <a:rPr lang="pl-PL" sz="1600" b="1" dirty="0">
                <a:solidFill>
                  <a:srgbClr val="00B050"/>
                </a:solidFill>
                <a:latin typeface="Times New Roman" panose="02020603050405020304" pitchFamily="18" charset="0"/>
                <a:cs typeface="Times New Roman" panose="02020603050405020304" pitchFamily="18" charset="0"/>
              </a:rPr>
            </a:br>
            <a:r>
              <a:rPr lang="pl-PL" sz="1600" b="1" dirty="0">
                <a:solidFill>
                  <a:srgbClr val="00B050"/>
                </a:solidFill>
                <a:latin typeface="Times New Roman" panose="02020603050405020304" pitchFamily="18" charset="0"/>
                <a:cs typeface="Times New Roman" panose="02020603050405020304" pitchFamily="18" charset="0"/>
              </a:rPr>
              <a:t/>
            </a:r>
            <a:br>
              <a:rPr lang="pl-PL" sz="1600" b="1" dirty="0">
                <a:solidFill>
                  <a:srgbClr val="00B050"/>
                </a:solidFill>
                <a:latin typeface="Times New Roman" panose="02020603050405020304" pitchFamily="18" charset="0"/>
                <a:cs typeface="Times New Roman" panose="02020603050405020304" pitchFamily="18" charset="0"/>
              </a:rPr>
            </a:br>
            <a:r>
              <a:rPr lang="pl-PL" sz="1600" b="1" dirty="0">
                <a:solidFill>
                  <a:srgbClr val="00B050"/>
                </a:solidFill>
                <a:latin typeface="Times New Roman" panose="02020603050405020304" pitchFamily="18" charset="0"/>
                <a:cs typeface="Times New Roman" panose="02020603050405020304" pitchFamily="18" charset="0"/>
              </a:rPr>
              <a:t/>
            </a:r>
            <a:br>
              <a:rPr lang="pl-PL" sz="1600" b="1" dirty="0">
                <a:solidFill>
                  <a:srgbClr val="00B050"/>
                </a:solidFill>
                <a:latin typeface="Times New Roman" panose="02020603050405020304" pitchFamily="18" charset="0"/>
                <a:cs typeface="Times New Roman" panose="02020603050405020304" pitchFamily="18" charset="0"/>
              </a:rPr>
            </a:br>
            <a:r>
              <a:rPr lang="pl-PL" sz="1600" b="1" dirty="0">
                <a:solidFill>
                  <a:srgbClr val="00B050"/>
                </a:solidFill>
                <a:latin typeface="Times New Roman" panose="02020603050405020304" pitchFamily="18" charset="0"/>
                <a:cs typeface="Times New Roman" panose="02020603050405020304" pitchFamily="18" charset="0"/>
              </a:rPr>
              <a:t/>
            </a:r>
            <a:br>
              <a:rPr lang="pl-PL" sz="1600" b="1" dirty="0">
                <a:solidFill>
                  <a:srgbClr val="00B050"/>
                </a:solidFill>
                <a:latin typeface="Times New Roman" panose="02020603050405020304" pitchFamily="18" charset="0"/>
                <a:cs typeface="Times New Roman" panose="02020603050405020304" pitchFamily="18" charset="0"/>
              </a:rPr>
            </a:br>
            <a:r>
              <a:rPr lang="pl-PL" sz="1600" b="1" dirty="0">
                <a:solidFill>
                  <a:srgbClr val="00B050"/>
                </a:solidFill>
                <a:latin typeface="Times New Roman" panose="02020603050405020304" pitchFamily="18" charset="0"/>
                <a:cs typeface="Times New Roman" panose="02020603050405020304" pitchFamily="18" charset="0"/>
              </a:rPr>
              <a:t/>
            </a:r>
            <a:br>
              <a:rPr lang="pl-PL" sz="1600" b="1" dirty="0">
                <a:solidFill>
                  <a:srgbClr val="00B050"/>
                </a:solidFill>
                <a:latin typeface="Times New Roman" panose="02020603050405020304" pitchFamily="18" charset="0"/>
                <a:cs typeface="Times New Roman" panose="02020603050405020304" pitchFamily="18" charset="0"/>
              </a:rPr>
            </a:br>
            <a:r>
              <a:rPr lang="pl-PL" sz="1600" b="1" dirty="0">
                <a:solidFill>
                  <a:srgbClr val="00B050"/>
                </a:solidFill>
                <a:latin typeface="Times New Roman" panose="02020603050405020304" pitchFamily="18" charset="0"/>
                <a:cs typeface="Times New Roman" panose="02020603050405020304" pitchFamily="18" charset="0"/>
              </a:rPr>
              <a:t/>
            </a:r>
            <a:br>
              <a:rPr lang="pl-PL" sz="1600" b="1" dirty="0">
                <a:solidFill>
                  <a:srgbClr val="00B050"/>
                </a:solidFill>
                <a:latin typeface="Times New Roman" panose="02020603050405020304" pitchFamily="18" charset="0"/>
                <a:cs typeface="Times New Roman" panose="02020603050405020304" pitchFamily="18" charset="0"/>
              </a:rPr>
            </a:br>
            <a:r>
              <a:rPr lang="pl-PL" sz="1600" b="1" dirty="0">
                <a:solidFill>
                  <a:srgbClr val="00B050"/>
                </a:solidFill>
                <a:latin typeface="Times New Roman" panose="02020603050405020304" pitchFamily="18" charset="0"/>
                <a:cs typeface="Times New Roman" panose="02020603050405020304" pitchFamily="18" charset="0"/>
              </a:rPr>
              <a:t/>
            </a:r>
            <a:br>
              <a:rPr lang="pl-PL" sz="1600" b="1" dirty="0">
                <a:solidFill>
                  <a:srgbClr val="00B050"/>
                </a:solidFill>
                <a:latin typeface="Times New Roman" panose="02020603050405020304" pitchFamily="18" charset="0"/>
                <a:cs typeface="Times New Roman" panose="02020603050405020304" pitchFamily="18" charset="0"/>
              </a:rPr>
            </a:br>
            <a:r>
              <a:rPr lang="pl-PL" sz="1600" b="1" dirty="0">
                <a:solidFill>
                  <a:srgbClr val="00B050"/>
                </a:solidFill>
                <a:latin typeface="Times New Roman" panose="02020603050405020304" pitchFamily="18" charset="0"/>
                <a:cs typeface="Times New Roman" panose="02020603050405020304" pitchFamily="18" charset="0"/>
              </a:rPr>
              <a:t/>
            </a:r>
            <a:br>
              <a:rPr lang="pl-PL" sz="1600" b="1" dirty="0">
                <a:solidFill>
                  <a:srgbClr val="00B050"/>
                </a:solidFill>
                <a:latin typeface="Times New Roman" panose="02020603050405020304" pitchFamily="18" charset="0"/>
                <a:cs typeface="Times New Roman" panose="02020603050405020304" pitchFamily="18" charset="0"/>
              </a:rPr>
            </a:br>
            <a:r>
              <a:rPr lang="pl-PL" sz="1600" b="1" dirty="0">
                <a:solidFill>
                  <a:srgbClr val="00B050"/>
                </a:solidFill>
                <a:latin typeface="Times New Roman" panose="02020603050405020304" pitchFamily="18" charset="0"/>
                <a:cs typeface="Times New Roman" panose="02020603050405020304" pitchFamily="18" charset="0"/>
              </a:rPr>
              <a:t/>
            </a:r>
            <a:br>
              <a:rPr lang="pl-PL" sz="1600" b="1" dirty="0">
                <a:solidFill>
                  <a:srgbClr val="00B050"/>
                </a:solidFill>
                <a:latin typeface="Times New Roman" panose="02020603050405020304" pitchFamily="18" charset="0"/>
                <a:cs typeface="Times New Roman" panose="02020603050405020304" pitchFamily="18" charset="0"/>
              </a:rPr>
            </a:br>
            <a:r>
              <a:rPr lang="pl-PL" sz="1600" b="1" dirty="0">
                <a:solidFill>
                  <a:srgbClr val="00B050"/>
                </a:solidFill>
                <a:latin typeface="Times New Roman" panose="02020603050405020304" pitchFamily="18" charset="0"/>
                <a:cs typeface="Times New Roman" panose="02020603050405020304" pitchFamily="18" charset="0"/>
              </a:rPr>
              <a:t/>
            </a:r>
            <a:br>
              <a:rPr lang="pl-PL" sz="1600" b="1" dirty="0">
                <a:solidFill>
                  <a:srgbClr val="00B050"/>
                </a:solidFill>
                <a:latin typeface="Times New Roman" panose="02020603050405020304" pitchFamily="18" charset="0"/>
                <a:cs typeface="Times New Roman" panose="02020603050405020304" pitchFamily="18" charset="0"/>
              </a:rPr>
            </a:br>
            <a:r>
              <a:rPr lang="pl-PL" sz="1600" b="1" dirty="0">
                <a:solidFill>
                  <a:srgbClr val="00B050"/>
                </a:solidFill>
                <a:latin typeface="Times New Roman" panose="02020603050405020304" pitchFamily="18" charset="0"/>
                <a:cs typeface="Times New Roman" panose="02020603050405020304" pitchFamily="18" charset="0"/>
              </a:rPr>
              <a:t/>
            </a:r>
            <a:br>
              <a:rPr lang="pl-PL" sz="1600" b="1" dirty="0">
                <a:solidFill>
                  <a:srgbClr val="00B050"/>
                </a:solidFill>
                <a:latin typeface="Times New Roman" panose="02020603050405020304" pitchFamily="18" charset="0"/>
                <a:cs typeface="Times New Roman" panose="02020603050405020304" pitchFamily="18" charset="0"/>
              </a:rPr>
            </a:br>
            <a:r>
              <a:rPr lang="pl-PL" sz="1600" b="1" dirty="0">
                <a:solidFill>
                  <a:srgbClr val="00B050"/>
                </a:solidFill>
                <a:latin typeface="Times New Roman" panose="02020603050405020304" pitchFamily="18" charset="0"/>
                <a:cs typeface="Times New Roman" panose="02020603050405020304" pitchFamily="18" charset="0"/>
              </a:rPr>
              <a:t/>
            </a:r>
            <a:br>
              <a:rPr lang="pl-PL" sz="1600" b="1" dirty="0">
                <a:solidFill>
                  <a:srgbClr val="00B050"/>
                </a:solidFill>
                <a:latin typeface="Times New Roman" panose="02020603050405020304" pitchFamily="18" charset="0"/>
                <a:cs typeface="Times New Roman" panose="02020603050405020304" pitchFamily="18" charset="0"/>
              </a:rPr>
            </a:br>
            <a:endParaRPr lang="pl-PL" sz="1600" b="1" dirty="0">
              <a:solidFill>
                <a:srgbClr val="00B050"/>
              </a:solidFill>
              <a:latin typeface="Times New Roman" panose="02020603050405020304" pitchFamily="18" charset="0"/>
              <a:cs typeface="Times New Roman" panose="02020603050405020304" pitchFamily="18" charset="0"/>
            </a:endParaRPr>
          </a:p>
        </p:txBody>
      </p:sp>
      <p:pic>
        <p:nvPicPr>
          <p:cNvPr id="13316" name="Picture 4" descr="Brak opisu.">
            <a:extLst>
              <a:ext uri="{FF2B5EF4-FFF2-40B4-BE49-F238E27FC236}">
                <a16:creationId xmlns="" xmlns:a16="http://schemas.microsoft.com/office/drawing/2014/main" id="{F06918A0-8640-FA1F-19B3-94FF0B0A6F75}"/>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872641" y="1676400"/>
            <a:ext cx="2987050" cy="425636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447404987"/>
      </p:ext>
    </p:extLst>
  </p:cSld>
  <p:clrMapOvr>
    <a:masterClrMapping/>
  </p:clrMapOvr>
  <mc:AlternateContent xmlns:mc="http://schemas.openxmlformats.org/markup-compatibility/2006">
    <mc:Choice xmlns="" xmlns:p14="http://schemas.microsoft.com/office/powerpoint/2010/main" Requires="p14">
      <p:transition spd="slow" p14:dur="3400" advTm="2000">
        <p14:reveal/>
      </p:transition>
    </mc:Choice>
    <mc:Fallback>
      <p:transition spd="slow" advTm="2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30F32E0A-3B40-3F73-8236-6D596D7899CE}"/>
              </a:ext>
            </a:extLst>
          </p:cNvPr>
          <p:cNvSpPr>
            <a:spLocks noGrp="1"/>
          </p:cNvSpPr>
          <p:nvPr>
            <p:ph type="title"/>
          </p:nvPr>
        </p:nvSpPr>
        <p:spPr/>
        <p:txBody>
          <a:bodyPr>
            <a:normAutofit fontScale="90000"/>
          </a:bodyPr>
          <a:lstStyle/>
          <a:p>
            <a:r>
              <a:rPr lang="pl-PL" sz="1600" b="1" dirty="0">
                <a:solidFill>
                  <a:srgbClr val="00B050"/>
                </a:solidFill>
                <a:latin typeface="Times New Roman" panose="02020603050405020304" pitchFamily="18" charset="0"/>
                <a:cs typeface="Times New Roman" panose="02020603050405020304" pitchFamily="18" charset="0"/>
              </a:rPr>
              <a:t>* Odblaskowy rajd rowerowy- 17 października 2023 r.- </a:t>
            </a:r>
            <a:r>
              <a:rPr lang="pl-PL" sz="1600" b="1" dirty="0" err="1">
                <a:solidFill>
                  <a:srgbClr val="00B050"/>
                </a:solidFill>
                <a:latin typeface="Times New Roman" panose="02020603050405020304" pitchFamily="18" charset="0"/>
                <a:cs typeface="Times New Roman" panose="02020603050405020304" pitchFamily="18" charset="0"/>
              </a:rPr>
              <a:t>facebook</a:t>
            </a:r>
            <a:r>
              <a:rPr lang="pl-PL" sz="1600" b="1" dirty="0">
                <a:solidFill>
                  <a:srgbClr val="00B050"/>
                </a:solidFill>
                <a:latin typeface="Times New Roman" panose="02020603050405020304" pitchFamily="18" charset="0"/>
                <a:cs typeface="Times New Roman" panose="02020603050405020304" pitchFamily="18" charset="0"/>
              </a:rPr>
              <a:t> profil szkolny.</a:t>
            </a:r>
            <a:br>
              <a:rPr lang="pl-PL" sz="1600" b="1" dirty="0">
                <a:solidFill>
                  <a:srgbClr val="00B050"/>
                </a:solidFill>
                <a:latin typeface="Times New Roman" panose="02020603050405020304" pitchFamily="18" charset="0"/>
                <a:cs typeface="Times New Roman" panose="02020603050405020304" pitchFamily="18" charset="0"/>
              </a:rPr>
            </a:br>
            <a:r>
              <a:rPr lang="pl-PL" sz="1600" b="1" dirty="0">
                <a:solidFill>
                  <a:srgbClr val="00B050"/>
                </a:solidFill>
                <a:latin typeface="Times New Roman" panose="02020603050405020304" pitchFamily="18" charset="0"/>
                <a:cs typeface="Times New Roman" panose="02020603050405020304" pitchFamily="18" charset="0"/>
              </a:rPr>
              <a:t> </a:t>
            </a:r>
            <a:r>
              <a:rPr lang="pl-PL" sz="1600" b="1" dirty="0">
                <a:solidFill>
                  <a:srgbClr val="00B050"/>
                </a:solidFill>
                <a:latin typeface="Times New Roman" panose="02020603050405020304" pitchFamily="18" charset="0"/>
                <a:cs typeface="Times New Roman" panose="02020603050405020304" pitchFamily="18" charset="0"/>
                <a:hlinkClick r:id="rId2"/>
              </a:rPr>
              <a:t>https://www.facebook.com/permalink.php?story_fbid=pfbid02oaT6B36E4VLHJ5Ru3nvEqAMuRgNVKvwForUXzRgYbLTicRqq4fSu1MiYBfBA2Lqol&amp;id=61550842247735&amp;locale=pl_PL</a:t>
            </a:r>
            <a:r>
              <a:rPr lang="pl-PL" sz="1600" b="1" dirty="0">
                <a:solidFill>
                  <a:srgbClr val="00B050"/>
                </a:solidFill>
                <a:latin typeface="Times New Roman" panose="02020603050405020304" pitchFamily="18" charset="0"/>
                <a:cs typeface="Times New Roman" panose="02020603050405020304" pitchFamily="18" charset="0"/>
              </a:rPr>
              <a:t> </a:t>
            </a:r>
            <a:r>
              <a:rPr lang="pl-PL" sz="1000" dirty="0"/>
              <a:t/>
            </a:r>
            <a:br>
              <a:rPr lang="pl-PL" sz="1000" dirty="0"/>
            </a:br>
            <a:r>
              <a:rPr lang="pl-PL" sz="1600" b="1" dirty="0">
                <a:solidFill>
                  <a:srgbClr val="00B050"/>
                </a:solidFill>
                <a:latin typeface="Times New Roman" panose="02020603050405020304" pitchFamily="18" charset="0"/>
                <a:cs typeface="Times New Roman" panose="02020603050405020304" pitchFamily="18" charset="0"/>
              </a:rPr>
              <a:t/>
            </a:r>
            <a:br>
              <a:rPr lang="pl-PL" sz="1600" b="1" dirty="0">
                <a:solidFill>
                  <a:srgbClr val="00B050"/>
                </a:solidFill>
                <a:latin typeface="Times New Roman" panose="02020603050405020304" pitchFamily="18" charset="0"/>
                <a:cs typeface="Times New Roman" panose="02020603050405020304" pitchFamily="18" charset="0"/>
              </a:rPr>
            </a:br>
            <a:r>
              <a:rPr lang="pl-PL" sz="1600" b="1" dirty="0">
                <a:solidFill>
                  <a:srgbClr val="00B050"/>
                </a:solidFill>
                <a:latin typeface="Times New Roman" panose="02020603050405020304" pitchFamily="18" charset="0"/>
                <a:cs typeface="Times New Roman" panose="02020603050405020304" pitchFamily="18" charset="0"/>
              </a:rPr>
              <a:t/>
            </a:r>
            <a:br>
              <a:rPr lang="pl-PL" sz="1600" b="1" dirty="0">
                <a:solidFill>
                  <a:srgbClr val="00B050"/>
                </a:solidFill>
                <a:latin typeface="Times New Roman" panose="02020603050405020304" pitchFamily="18" charset="0"/>
                <a:cs typeface="Times New Roman" panose="02020603050405020304" pitchFamily="18" charset="0"/>
              </a:rPr>
            </a:br>
            <a:r>
              <a:rPr lang="pl-PL" sz="1600" b="1" dirty="0">
                <a:solidFill>
                  <a:srgbClr val="00B050"/>
                </a:solidFill>
                <a:latin typeface="Times New Roman" panose="02020603050405020304" pitchFamily="18" charset="0"/>
                <a:cs typeface="Times New Roman" panose="02020603050405020304" pitchFamily="18" charset="0"/>
              </a:rPr>
              <a:t>3. Zajęcia profilaktyczne- spotkanie z przedstawicielem KPP w Miechowie</a:t>
            </a:r>
            <a:r>
              <a:rPr lang="pl-PL" sz="1600" dirty="0">
                <a:solidFill>
                  <a:srgbClr val="00B050"/>
                </a:solidFill>
                <a:latin typeface="Times New Roman" panose="02020603050405020304" pitchFamily="18" charset="0"/>
                <a:cs typeface="Times New Roman" panose="02020603050405020304" pitchFamily="18" charset="0"/>
              </a:rPr>
              <a:t/>
            </a:r>
            <a:br>
              <a:rPr lang="pl-PL" sz="1600" dirty="0">
                <a:solidFill>
                  <a:srgbClr val="00B050"/>
                </a:solidFill>
                <a:latin typeface="Times New Roman" panose="02020603050405020304" pitchFamily="18" charset="0"/>
                <a:cs typeface="Times New Roman" panose="02020603050405020304" pitchFamily="18" charset="0"/>
              </a:rPr>
            </a:br>
            <a:r>
              <a:rPr lang="pl-PL" sz="1600" dirty="0">
                <a:solidFill>
                  <a:srgbClr val="00B050"/>
                </a:solidFill>
                <a:latin typeface="Times New Roman" panose="02020603050405020304" pitchFamily="18" charset="0"/>
                <a:cs typeface="Times New Roman" panose="02020603050405020304" pitchFamily="18" charset="0"/>
              </a:rPr>
              <a:t>*</a:t>
            </a:r>
            <a:r>
              <a:rPr lang="pl-PL" sz="1600" dirty="0">
                <a:solidFill>
                  <a:srgbClr val="00B050"/>
                </a:solidFill>
                <a:latin typeface="Times New Roman" panose="02020603050405020304" pitchFamily="18" charset="0"/>
                <a:cs typeface="Times New Roman" panose="02020603050405020304" pitchFamily="18" charset="0"/>
                <a:hlinkClick r:id="rId3"/>
              </a:rPr>
              <a:t>https://www.facebook.com/permalink.php?story_fbid=pfbid035uxVPPAtbSJ18pEQVwGgqZiJdY52fddrSdDpTMyCsdzbpCwW3U4Gjd65oKLsEUmfl&amp;id=61550842247735&amp;locale=pl_PL</a:t>
            </a:r>
            <a:r>
              <a:rPr lang="pl-PL" sz="1600" dirty="0">
                <a:solidFill>
                  <a:srgbClr val="00B050"/>
                </a:solidFill>
                <a:latin typeface="Times New Roman" panose="02020603050405020304" pitchFamily="18" charset="0"/>
                <a:cs typeface="Times New Roman" panose="02020603050405020304" pitchFamily="18" charset="0"/>
              </a:rPr>
              <a:t/>
            </a:r>
            <a:br>
              <a:rPr lang="pl-PL" sz="1600" dirty="0">
                <a:solidFill>
                  <a:srgbClr val="00B050"/>
                </a:solidFill>
                <a:latin typeface="Times New Roman" panose="02020603050405020304" pitchFamily="18" charset="0"/>
                <a:cs typeface="Times New Roman" panose="02020603050405020304" pitchFamily="18" charset="0"/>
              </a:rPr>
            </a:br>
            <a:r>
              <a:rPr lang="pl-PL" sz="1600" dirty="0">
                <a:solidFill>
                  <a:srgbClr val="00B050"/>
                </a:solidFill>
                <a:latin typeface="Times New Roman" panose="02020603050405020304" pitchFamily="18" charset="0"/>
                <a:cs typeface="Times New Roman" panose="02020603050405020304" pitchFamily="18" charset="0"/>
              </a:rPr>
              <a:t>* </a:t>
            </a:r>
            <a:r>
              <a:rPr lang="pl-PL" sz="1600" b="1" dirty="0">
                <a:solidFill>
                  <a:srgbClr val="00B050"/>
                </a:solidFill>
                <a:latin typeface="Times New Roman" panose="02020603050405020304" pitchFamily="18" charset="0"/>
                <a:cs typeface="Times New Roman" panose="02020603050405020304" pitchFamily="18" charset="0"/>
                <a:hlinkClick r:id="rId4"/>
              </a:rPr>
              <a:t>www.ksiazwielki.edupage.pl</a:t>
            </a:r>
            <a:r>
              <a:rPr lang="pl-PL" sz="1600" b="1" dirty="0">
                <a:solidFill>
                  <a:srgbClr val="00B050"/>
                </a:solidFill>
                <a:latin typeface="Times New Roman" panose="02020603050405020304" pitchFamily="18" charset="0"/>
                <a:cs typeface="Times New Roman" panose="02020603050405020304" pitchFamily="18" charset="0"/>
              </a:rPr>
              <a:t> </a:t>
            </a:r>
            <a:r>
              <a:rPr lang="pl-PL" sz="1600" dirty="0">
                <a:solidFill>
                  <a:srgbClr val="00B050"/>
                </a:solidFill>
                <a:latin typeface="Times New Roman" panose="02020603050405020304" pitchFamily="18" charset="0"/>
                <a:cs typeface="Times New Roman" panose="02020603050405020304" pitchFamily="18" charset="0"/>
              </a:rPr>
              <a:t/>
            </a:r>
            <a:br>
              <a:rPr lang="pl-PL" sz="1600" dirty="0">
                <a:solidFill>
                  <a:srgbClr val="00B050"/>
                </a:solidFill>
                <a:latin typeface="Times New Roman" panose="02020603050405020304" pitchFamily="18" charset="0"/>
                <a:cs typeface="Times New Roman" panose="02020603050405020304" pitchFamily="18" charset="0"/>
              </a:rPr>
            </a:br>
            <a:endParaRPr lang="pl-PL" sz="1600" dirty="0">
              <a:solidFill>
                <a:srgbClr val="00B050"/>
              </a:solidFill>
              <a:latin typeface="Times New Roman" panose="02020603050405020304" pitchFamily="18" charset="0"/>
              <a:cs typeface="Times New Roman" panose="02020603050405020304" pitchFamily="18" charset="0"/>
            </a:endParaRPr>
          </a:p>
        </p:txBody>
      </p:sp>
      <p:pic>
        <p:nvPicPr>
          <p:cNvPr id="14340" name="Picture 4" descr="Brak opisu.">
            <a:extLst>
              <a:ext uri="{FF2B5EF4-FFF2-40B4-BE49-F238E27FC236}">
                <a16:creationId xmlns="" xmlns:a16="http://schemas.microsoft.com/office/drawing/2014/main" id="{419E94F7-6D22-FB64-234F-2FBE0BAAEAE6}"/>
              </a:ext>
            </a:extLst>
          </p:cNvPr>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677334" y="2977482"/>
            <a:ext cx="2696601" cy="388051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285794057"/>
      </p:ext>
    </p:extLst>
  </p:cSld>
  <p:clrMapOvr>
    <a:masterClrMapping/>
  </p:clrMapOvr>
  <mc:AlternateContent xmlns:mc="http://schemas.openxmlformats.org/markup-compatibility/2006">
    <mc:Choice xmlns="" xmlns:p14="http://schemas.microsoft.com/office/powerpoint/2010/main" Requires="p14">
      <p:transition spd="slow" p14:dur="3400" advTm="2000">
        <p14:reveal/>
      </p:transition>
    </mc:Choice>
    <mc:Fallback>
      <p:transition spd="slow" advTm="2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AAAE9FF7-2B11-256F-E2B5-D5408A1B4C17}"/>
              </a:ext>
            </a:extLst>
          </p:cNvPr>
          <p:cNvSpPr>
            <a:spLocks noGrp="1"/>
          </p:cNvSpPr>
          <p:nvPr>
            <p:ph type="title"/>
          </p:nvPr>
        </p:nvSpPr>
        <p:spPr>
          <a:xfrm>
            <a:off x="789756" y="609600"/>
            <a:ext cx="8484246" cy="1208575"/>
          </a:xfrm>
        </p:spPr>
        <p:txBody>
          <a:bodyPr>
            <a:noAutofit/>
          </a:bodyPr>
          <a:lstStyle/>
          <a:p>
            <a:r>
              <a:rPr lang="pl-PL" sz="1600" b="1" dirty="0">
                <a:solidFill>
                  <a:srgbClr val="00B050"/>
                </a:solidFill>
                <a:latin typeface="Times New Roman" panose="02020603050405020304" pitchFamily="18" charset="0"/>
                <a:cs typeface="Times New Roman" panose="02020603050405020304" pitchFamily="18" charset="0"/>
              </a:rPr>
              <a:t>4. Klasy drugie- spotkanie z przedstawicielami OSP w Książu Wielkim</a:t>
            </a:r>
            <a:r>
              <a:rPr lang="pl-PL" sz="1600" b="1" dirty="0">
                <a:latin typeface="Times New Roman" panose="02020603050405020304" pitchFamily="18" charset="0"/>
                <a:cs typeface="Times New Roman" panose="02020603050405020304" pitchFamily="18" charset="0"/>
              </a:rPr>
              <a:t/>
            </a:r>
            <a:br>
              <a:rPr lang="pl-PL" sz="1600" b="1" dirty="0">
                <a:latin typeface="Times New Roman" panose="02020603050405020304" pitchFamily="18" charset="0"/>
                <a:cs typeface="Times New Roman" panose="02020603050405020304" pitchFamily="18" charset="0"/>
              </a:rPr>
            </a:br>
            <a:r>
              <a:rPr lang="pl-PL" sz="1600" b="1" dirty="0">
                <a:latin typeface="Times New Roman" panose="02020603050405020304" pitchFamily="18" charset="0"/>
                <a:cs typeface="Times New Roman" panose="02020603050405020304" pitchFamily="18" charset="0"/>
                <a:hlinkClick r:id="rId2"/>
              </a:rPr>
              <a:t>https://miechowski.pl/2023/10/21/drugoklasisci-zsp-w-ksiazu-wielkim-w-odblaskowej-akcji/?fbclid=IwAR2X26ONxHFZwuE9qGZLExCP1zfh2bddsG5veRFQCKaiK5c7L8b8_l8m1Pk</a:t>
            </a:r>
            <a:r>
              <a:rPr lang="pl-PL" sz="1600" b="1" dirty="0">
                <a:latin typeface="Times New Roman" panose="02020603050405020304" pitchFamily="18" charset="0"/>
                <a:cs typeface="Times New Roman" panose="02020603050405020304" pitchFamily="18" charset="0"/>
              </a:rPr>
              <a:t> </a:t>
            </a:r>
            <a:br>
              <a:rPr lang="pl-PL" sz="1600" b="1" dirty="0">
                <a:latin typeface="Times New Roman" panose="02020603050405020304" pitchFamily="18" charset="0"/>
                <a:cs typeface="Times New Roman" panose="02020603050405020304" pitchFamily="18" charset="0"/>
              </a:rPr>
            </a:br>
            <a:r>
              <a:rPr lang="pl-PL" sz="1600" b="1" dirty="0">
                <a:latin typeface="Times New Roman" panose="02020603050405020304" pitchFamily="18" charset="0"/>
                <a:cs typeface="Times New Roman" panose="02020603050405020304" pitchFamily="18" charset="0"/>
              </a:rPr>
              <a:t/>
            </a:r>
            <a:br>
              <a:rPr lang="pl-PL" sz="1600" b="1" dirty="0">
                <a:latin typeface="Times New Roman" panose="02020603050405020304" pitchFamily="18" charset="0"/>
                <a:cs typeface="Times New Roman" panose="02020603050405020304" pitchFamily="18" charset="0"/>
              </a:rPr>
            </a:br>
            <a:r>
              <a:rPr lang="pl-PL" sz="1600" b="1" dirty="0">
                <a:solidFill>
                  <a:srgbClr val="00B050"/>
                </a:solidFill>
                <a:latin typeface="Times New Roman" panose="02020603050405020304" pitchFamily="18" charset="0"/>
                <a:cs typeface="Times New Roman" panose="02020603050405020304" pitchFamily="18" charset="0"/>
              </a:rPr>
              <a:t>5. Seniorzy świecą przykładem- odblaskowe spotkanie z seniorami</a:t>
            </a:r>
            <a:br>
              <a:rPr lang="pl-PL" sz="1600" b="1" dirty="0">
                <a:solidFill>
                  <a:srgbClr val="00B050"/>
                </a:solidFill>
                <a:latin typeface="Times New Roman" panose="02020603050405020304" pitchFamily="18" charset="0"/>
                <a:cs typeface="Times New Roman" panose="02020603050405020304" pitchFamily="18" charset="0"/>
              </a:rPr>
            </a:br>
            <a:r>
              <a:rPr lang="pl-PL" sz="1600" b="1" dirty="0">
                <a:solidFill>
                  <a:srgbClr val="00B050"/>
                </a:solidFill>
                <a:latin typeface="Times New Roman" panose="02020603050405020304" pitchFamily="18" charset="0"/>
                <a:cs typeface="Times New Roman" panose="02020603050405020304" pitchFamily="18" charset="0"/>
                <a:hlinkClick r:id="rId3"/>
              </a:rPr>
              <a:t>https://www.facebook.com/permalink.php?story_fbid=pfbid02M8p8tCzEonR12ZrtKkdWcfdcKvzjcBVgKVNAYEAsCr3232LvsBAQn5P3CYhYXyMhl&amp;id=61550842247735&amp;locale=pl_PL</a:t>
            </a:r>
            <a:r>
              <a:rPr lang="pl-PL" sz="1600" b="1" dirty="0">
                <a:solidFill>
                  <a:srgbClr val="00B050"/>
                </a:solidFill>
                <a:latin typeface="Times New Roman" panose="02020603050405020304" pitchFamily="18" charset="0"/>
                <a:cs typeface="Times New Roman" panose="02020603050405020304" pitchFamily="18" charset="0"/>
              </a:rPr>
              <a:t> </a:t>
            </a:r>
            <a:br>
              <a:rPr lang="pl-PL" sz="1600" b="1" dirty="0">
                <a:solidFill>
                  <a:srgbClr val="00B050"/>
                </a:solidFill>
                <a:latin typeface="Times New Roman" panose="02020603050405020304" pitchFamily="18" charset="0"/>
                <a:cs typeface="Times New Roman" panose="02020603050405020304" pitchFamily="18" charset="0"/>
              </a:rPr>
            </a:br>
            <a:r>
              <a:rPr lang="pl-PL" sz="1600" b="1" dirty="0">
                <a:solidFill>
                  <a:srgbClr val="00B050"/>
                </a:solidFill>
                <a:latin typeface="Times New Roman" panose="02020603050405020304" pitchFamily="18" charset="0"/>
                <a:cs typeface="Times New Roman" panose="02020603050405020304" pitchFamily="18" charset="0"/>
              </a:rPr>
              <a:t/>
            </a:r>
            <a:br>
              <a:rPr lang="pl-PL" sz="1600" b="1" dirty="0">
                <a:solidFill>
                  <a:srgbClr val="00B050"/>
                </a:solidFill>
                <a:latin typeface="Times New Roman" panose="02020603050405020304" pitchFamily="18" charset="0"/>
                <a:cs typeface="Times New Roman" panose="02020603050405020304" pitchFamily="18" charset="0"/>
              </a:rPr>
            </a:br>
            <a:r>
              <a:rPr lang="pl-PL" sz="1600" b="1" dirty="0">
                <a:solidFill>
                  <a:srgbClr val="00B050"/>
                </a:solidFill>
                <a:latin typeface="Times New Roman" panose="02020603050405020304" pitchFamily="18" charset="0"/>
                <a:cs typeface="Times New Roman" panose="02020603050405020304" pitchFamily="18" charset="0"/>
              </a:rPr>
              <a:t>6. Udział uczniów w sesji Rady Gminy i Miasta Książ Wielki </a:t>
            </a:r>
            <a:br>
              <a:rPr lang="pl-PL" sz="1600" b="1" dirty="0">
                <a:solidFill>
                  <a:srgbClr val="00B050"/>
                </a:solidFill>
                <a:latin typeface="Times New Roman" panose="02020603050405020304" pitchFamily="18" charset="0"/>
                <a:cs typeface="Times New Roman" panose="02020603050405020304" pitchFamily="18" charset="0"/>
              </a:rPr>
            </a:br>
            <a:r>
              <a:rPr lang="pl-PL" sz="1600" b="1" dirty="0">
                <a:solidFill>
                  <a:srgbClr val="00B050"/>
                </a:solidFill>
                <a:latin typeface="Times New Roman" panose="02020603050405020304" pitchFamily="18" charset="0"/>
                <a:cs typeface="Times New Roman" panose="02020603050405020304" pitchFamily="18" charset="0"/>
              </a:rPr>
              <a:t>* </a:t>
            </a:r>
            <a:r>
              <a:rPr lang="pl-PL" sz="1600" b="1" dirty="0">
                <a:solidFill>
                  <a:srgbClr val="00B050"/>
                </a:solidFill>
                <a:latin typeface="Times New Roman" panose="02020603050405020304" pitchFamily="18" charset="0"/>
                <a:cs typeface="Times New Roman" panose="02020603050405020304" pitchFamily="18" charset="0"/>
                <a:hlinkClick r:id="rId4"/>
              </a:rPr>
              <a:t>https://miechowski.pl/2023/10/31/odblaskowa-wizyta-na-sesji-rady-miasta-i-gminy-ksiaz-wielki/?fbclid=IwAR3fU0Bxb9GQbvHayIcH8w3gcVGrQRTuuuC8O5qduah22hGzGS2FBNmerZw</a:t>
            </a:r>
            <a:r>
              <a:rPr lang="pl-PL" sz="1600" b="1" dirty="0">
                <a:solidFill>
                  <a:srgbClr val="00B050"/>
                </a:solidFill>
                <a:latin typeface="Times New Roman" panose="02020603050405020304" pitchFamily="18" charset="0"/>
                <a:cs typeface="Times New Roman" panose="02020603050405020304" pitchFamily="18" charset="0"/>
              </a:rPr>
              <a:t> </a:t>
            </a:r>
            <a:br>
              <a:rPr lang="pl-PL" sz="1600" b="1" dirty="0">
                <a:solidFill>
                  <a:srgbClr val="00B050"/>
                </a:solidFill>
                <a:latin typeface="Times New Roman" panose="02020603050405020304" pitchFamily="18" charset="0"/>
                <a:cs typeface="Times New Roman" panose="02020603050405020304" pitchFamily="18" charset="0"/>
              </a:rPr>
            </a:br>
            <a:r>
              <a:rPr lang="pl-PL" sz="1600" b="1" dirty="0">
                <a:solidFill>
                  <a:srgbClr val="00B050"/>
                </a:solidFill>
                <a:latin typeface="Times New Roman" panose="02020603050405020304" pitchFamily="18" charset="0"/>
                <a:cs typeface="Times New Roman" panose="02020603050405020304" pitchFamily="18" charset="0"/>
              </a:rPr>
              <a:t>* </a:t>
            </a:r>
            <a:r>
              <a:rPr lang="pl-PL" sz="1600" b="1" dirty="0">
                <a:solidFill>
                  <a:srgbClr val="00B050"/>
                </a:solidFill>
                <a:latin typeface="Times New Roman" panose="02020603050405020304" pitchFamily="18" charset="0"/>
                <a:cs typeface="Times New Roman" panose="02020603050405020304" pitchFamily="18" charset="0"/>
                <a:hlinkClick r:id="rId5"/>
              </a:rPr>
              <a:t>www.ksiazwielki.edupage.pl</a:t>
            </a:r>
            <a:r>
              <a:rPr lang="pl-PL" sz="1600" b="1" dirty="0">
                <a:solidFill>
                  <a:srgbClr val="00B050"/>
                </a:solidFill>
                <a:latin typeface="Times New Roman" panose="02020603050405020304" pitchFamily="18" charset="0"/>
                <a:cs typeface="Times New Roman" panose="02020603050405020304" pitchFamily="18" charset="0"/>
              </a:rPr>
              <a:t> </a:t>
            </a:r>
            <a:br>
              <a:rPr lang="pl-PL" sz="1600" b="1" dirty="0">
                <a:solidFill>
                  <a:srgbClr val="00B050"/>
                </a:solidFill>
                <a:latin typeface="Times New Roman" panose="02020603050405020304" pitchFamily="18" charset="0"/>
                <a:cs typeface="Times New Roman" panose="02020603050405020304" pitchFamily="18" charset="0"/>
              </a:rPr>
            </a:br>
            <a:r>
              <a:rPr lang="pl-PL" sz="1600" b="1" dirty="0">
                <a:solidFill>
                  <a:srgbClr val="00B050"/>
                </a:solidFill>
                <a:latin typeface="Times New Roman" panose="02020603050405020304" pitchFamily="18" charset="0"/>
                <a:cs typeface="Times New Roman" panose="02020603050405020304" pitchFamily="18" charset="0"/>
              </a:rPr>
              <a:t/>
            </a:r>
            <a:br>
              <a:rPr lang="pl-PL" sz="1600" b="1" dirty="0">
                <a:solidFill>
                  <a:srgbClr val="00B050"/>
                </a:solidFill>
                <a:latin typeface="Times New Roman" panose="02020603050405020304" pitchFamily="18" charset="0"/>
                <a:cs typeface="Times New Roman" panose="02020603050405020304" pitchFamily="18" charset="0"/>
              </a:rPr>
            </a:br>
            <a:endParaRPr lang="pl-PL" sz="1600" b="1" dirty="0">
              <a:solidFill>
                <a:srgbClr val="00B050"/>
              </a:solidFill>
              <a:latin typeface="Times New Roman" panose="02020603050405020304" pitchFamily="18" charset="0"/>
              <a:cs typeface="Times New Roman" panose="02020603050405020304" pitchFamily="18" charset="0"/>
            </a:endParaRPr>
          </a:p>
        </p:txBody>
      </p:sp>
      <p:pic>
        <p:nvPicPr>
          <p:cNvPr id="16386" name="Picture 2" descr="Brak opisu.">
            <a:extLst>
              <a:ext uri="{FF2B5EF4-FFF2-40B4-BE49-F238E27FC236}">
                <a16:creationId xmlns="" xmlns:a16="http://schemas.microsoft.com/office/drawing/2014/main" id="{E694FAE5-98DD-8C98-BA68-9337F0BCDDEB}"/>
              </a:ext>
            </a:extLst>
          </p:cNvPr>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4382351" y="3843432"/>
            <a:ext cx="2233601" cy="27467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847274654"/>
      </p:ext>
    </p:extLst>
  </p:cSld>
  <p:clrMapOvr>
    <a:masterClrMapping/>
  </p:clrMapOvr>
  <mc:AlternateContent xmlns:mc="http://schemas.openxmlformats.org/markup-compatibility/2006">
    <mc:Choice xmlns="" xmlns:p14="http://schemas.microsoft.com/office/powerpoint/2010/main" Requires="p14">
      <p:transition spd="slow" p14:dur="3400" advTm="2000">
        <p14:reveal/>
      </p:transition>
    </mc:Choice>
    <mc:Fallback>
      <p:transition spd="slow" advTm="2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250F56C-F760-8548-8531-40A46C5169B9}"/>
              </a:ext>
            </a:extLst>
          </p:cNvPr>
          <p:cNvSpPr>
            <a:spLocks noGrp="1"/>
          </p:cNvSpPr>
          <p:nvPr>
            <p:ph type="title"/>
          </p:nvPr>
        </p:nvSpPr>
        <p:spPr/>
        <p:txBody>
          <a:bodyPr>
            <a:normAutofit fontScale="90000"/>
          </a:bodyPr>
          <a:lstStyle/>
          <a:p>
            <a:r>
              <a:rPr lang="pl-PL" sz="1600" b="1" dirty="0">
                <a:solidFill>
                  <a:srgbClr val="00B050"/>
                </a:solidFill>
                <a:latin typeface="Times New Roman" panose="02020603050405020304" pitchFamily="18" charset="0"/>
                <a:cs typeface="Times New Roman" panose="02020603050405020304" pitchFamily="18" charset="0"/>
              </a:rPr>
              <a:t>7. Odblaskowy spacer pierwszaków z Książa Wielkiego</a:t>
            </a:r>
            <a:br>
              <a:rPr lang="pl-PL" sz="1600" b="1" dirty="0">
                <a:solidFill>
                  <a:srgbClr val="00B050"/>
                </a:solidFill>
                <a:latin typeface="Times New Roman" panose="02020603050405020304" pitchFamily="18" charset="0"/>
                <a:cs typeface="Times New Roman" panose="02020603050405020304" pitchFamily="18" charset="0"/>
              </a:rPr>
            </a:br>
            <a:r>
              <a:rPr lang="pl-PL" sz="1600" b="1" dirty="0">
                <a:solidFill>
                  <a:srgbClr val="00B050"/>
                </a:solidFill>
                <a:latin typeface="Times New Roman" panose="02020603050405020304" pitchFamily="18" charset="0"/>
                <a:cs typeface="Times New Roman" panose="02020603050405020304" pitchFamily="18" charset="0"/>
                <a:hlinkClick r:id="rId2"/>
              </a:rPr>
              <a:t>https://miechowski.pl/2023/10/10/odblaskowy-spacer-pierwszakow-z-ksiaza-wielkiego/?fbclid=IwAR2M6PR9Z66V02H7bsrvhNtYEO_lZo5coMd2RBl_ttirnHk2nbkjAFaut90</a:t>
            </a:r>
            <a:r>
              <a:rPr lang="pl-PL" sz="1600" b="1" dirty="0">
                <a:solidFill>
                  <a:srgbClr val="00B050"/>
                </a:solidFill>
                <a:latin typeface="Times New Roman" panose="02020603050405020304" pitchFamily="18" charset="0"/>
                <a:cs typeface="Times New Roman" panose="02020603050405020304" pitchFamily="18" charset="0"/>
              </a:rPr>
              <a:t> </a:t>
            </a:r>
            <a:br>
              <a:rPr lang="pl-PL" sz="1600" b="1" dirty="0">
                <a:solidFill>
                  <a:srgbClr val="00B050"/>
                </a:solidFill>
                <a:latin typeface="Times New Roman" panose="02020603050405020304" pitchFamily="18" charset="0"/>
                <a:cs typeface="Times New Roman" panose="02020603050405020304" pitchFamily="18" charset="0"/>
              </a:rPr>
            </a:br>
            <a:r>
              <a:rPr lang="pl-PL" sz="1600" b="1" dirty="0">
                <a:solidFill>
                  <a:srgbClr val="00B050"/>
                </a:solidFill>
                <a:latin typeface="Times New Roman" panose="02020603050405020304" pitchFamily="18" charset="0"/>
                <a:cs typeface="Times New Roman" panose="02020603050405020304" pitchFamily="18" charset="0"/>
              </a:rPr>
              <a:t/>
            </a:r>
            <a:br>
              <a:rPr lang="pl-PL" sz="1600" b="1" dirty="0">
                <a:solidFill>
                  <a:srgbClr val="00B050"/>
                </a:solidFill>
                <a:latin typeface="Times New Roman" panose="02020603050405020304" pitchFamily="18" charset="0"/>
                <a:cs typeface="Times New Roman" panose="02020603050405020304" pitchFamily="18" charset="0"/>
              </a:rPr>
            </a:br>
            <a:r>
              <a:rPr lang="pl-PL" sz="1600" b="1" dirty="0">
                <a:solidFill>
                  <a:srgbClr val="00B050"/>
                </a:solidFill>
                <a:latin typeface="Times New Roman" panose="02020603050405020304" pitchFamily="18" charset="0"/>
                <a:cs typeface="Times New Roman" panose="02020603050405020304" pitchFamily="18" charset="0"/>
              </a:rPr>
              <a:t>8. Odblaskowy pokaz mody – „Nie bój się błyszczeć” </a:t>
            </a:r>
            <a:br>
              <a:rPr lang="pl-PL" sz="1600" b="1" dirty="0">
                <a:solidFill>
                  <a:srgbClr val="00B050"/>
                </a:solidFill>
                <a:latin typeface="Times New Roman" panose="02020603050405020304" pitchFamily="18" charset="0"/>
                <a:cs typeface="Times New Roman" panose="02020603050405020304" pitchFamily="18" charset="0"/>
              </a:rPr>
            </a:br>
            <a:r>
              <a:rPr lang="pl-PL" sz="1600" b="1" dirty="0">
                <a:solidFill>
                  <a:srgbClr val="00B050"/>
                </a:solidFill>
                <a:latin typeface="Times New Roman" panose="02020603050405020304" pitchFamily="18" charset="0"/>
                <a:cs typeface="Times New Roman" panose="02020603050405020304" pitchFamily="18" charset="0"/>
                <a:hlinkClick r:id="rId3"/>
              </a:rPr>
              <a:t>https://www.facebook.com/permalink.php?story_fbid=pfbid02LgVbdN6Z54sZbwqBKGBAVAqGMb7xmtQQxGSeZPEdzqS6VYiSdbKYsB9vVmeT1g9yl&amp;id=61550842247735&amp;locale=pl_PL</a:t>
            </a:r>
            <a:r>
              <a:rPr lang="pl-PL" sz="1600" b="1" dirty="0">
                <a:solidFill>
                  <a:srgbClr val="00B050"/>
                </a:solidFill>
                <a:latin typeface="Times New Roman" panose="02020603050405020304" pitchFamily="18" charset="0"/>
                <a:cs typeface="Times New Roman" panose="02020603050405020304" pitchFamily="18" charset="0"/>
              </a:rPr>
              <a:t/>
            </a:r>
            <a:br>
              <a:rPr lang="pl-PL" sz="1600" b="1" dirty="0">
                <a:solidFill>
                  <a:srgbClr val="00B050"/>
                </a:solidFill>
                <a:latin typeface="Times New Roman" panose="02020603050405020304" pitchFamily="18" charset="0"/>
                <a:cs typeface="Times New Roman" panose="02020603050405020304" pitchFamily="18" charset="0"/>
              </a:rPr>
            </a:br>
            <a:r>
              <a:rPr lang="pl-PL" sz="1600" b="1" dirty="0">
                <a:solidFill>
                  <a:srgbClr val="00B050"/>
                </a:solidFill>
                <a:latin typeface="Times New Roman" panose="02020603050405020304" pitchFamily="18" charset="0"/>
                <a:cs typeface="Times New Roman" panose="02020603050405020304" pitchFamily="18" charset="0"/>
              </a:rPr>
              <a:t/>
            </a:r>
            <a:br>
              <a:rPr lang="pl-PL" sz="1600" b="1" dirty="0">
                <a:solidFill>
                  <a:srgbClr val="00B050"/>
                </a:solidFill>
                <a:latin typeface="Times New Roman" panose="02020603050405020304" pitchFamily="18" charset="0"/>
                <a:cs typeface="Times New Roman" panose="02020603050405020304" pitchFamily="18" charset="0"/>
              </a:rPr>
            </a:br>
            <a:r>
              <a:rPr lang="pl-PL" sz="1600" b="1" dirty="0">
                <a:solidFill>
                  <a:srgbClr val="00B050"/>
                </a:solidFill>
                <a:latin typeface="Times New Roman" panose="02020603050405020304" pitchFamily="18" charset="0"/>
                <a:cs typeface="Times New Roman" panose="02020603050405020304" pitchFamily="18" charset="0"/>
              </a:rPr>
              <a:t>9. Bieg charytatywny z odblaskiem </a:t>
            </a:r>
            <a:br>
              <a:rPr lang="pl-PL" sz="1600" b="1" dirty="0">
                <a:solidFill>
                  <a:srgbClr val="00B050"/>
                </a:solidFill>
                <a:latin typeface="Times New Roman" panose="02020603050405020304" pitchFamily="18" charset="0"/>
                <a:cs typeface="Times New Roman" panose="02020603050405020304" pitchFamily="18" charset="0"/>
              </a:rPr>
            </a:br>
            <a:r>
              <a:rPr lang="pl-PL" sz="1600" b="1" dirty="0">
                <a:solidFill>
                  <a:srgbClr val="00B050"/>
                </a:solidFill>
                <a:latin typeface="Times New Roman" panose="02020603050405020304" pitchFamily="18" charset="0"/>
                <a:cs typeface="Times New Roman" panose="02020603050405020304" pitchFamily="18" charset="0"/>
                <a:hlinkClick r:id="rId4"/>
              </a:rPr>
              <a:t>https://www.facebook.com/permalink.php?story_fbid=pfbid0hH9Kba3MwHthpSmgckxENmwNpo4NWcbkf7qjpTsWcdwKUS3EKF5D1ZhS8Ym6f8LTl&amp;id=61550842247735&amp;locale=pl_PL</a:t>
            </a:r>
            <a:r>
              <a:rPr lang="pl-PL" sz="1600" b="1" dirty="0">
                <a:solidFill>
                  <a:srgbClr val="00B050"/>
                </a:solidFill>
                <a:latin typeface="Times New Roman" panose="02020603050405020304" pitchFamily="18" charset="0"/>
                <a:cs typeface="Times New Roman" panose="02020603050405020304" pitchFamily="18" charset="0"/>
              </a:rPr>
              <a:t>  </a:t>
            </a:r>
          </a:p>
        </p:txBody>
      </p:sp>
    </p:spTree>
    <p:extLst>
      <p:ext uri="{BB962C8B-B14F-4D97-AF65-F5344CB8AC3E}">
        <p14:creationId xmlns="" xmlns:p14="http://schemas.microsoft.com/office/powerpoint/2010/main" val="2887212310"/>
      </p:ext>
    </p:extLst>
  </p:cSld>
  <p:clrMapOvr>
    <a:masterClrMapping/>
  </p:clrMapOvr>
  <mc:AlternateContent xmlns:mc="http://schemas.openxmlformats.org/markup-compatibility/2006">
    <mc:Choice xmlns="" xmlns:p14="http://schemas.microsoft.com/office/powerpoint/2010/main" Requires="p14">
      <p:transition spd="slow" p14:dur="3400" advTm="2000">
        <p14:reveal/>
      </p:transition>
    </mc:Choice>
    <mc:Fallback>
      <p:transition spd="slow" advTm="2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A4EA5768-F604-944E-5881-4A06BB58C8EE}"/>
              </a:ext>
            </a:extLst>
          </p:cNvPr>
          <p:cNvSpPr>
            <a:spLocks noGrp="1"/>
          </p:cNvSpPr>
          <p:nvPr>
            <p:ph type="ctrTitle"/>
          </p:nvPr>
        </p:nvSpPr>
        <p:spPr>
          <a:xfrm>
            <a:off x="-1047874" y="4923616"/>
            <a:ext cx="7766936" cy="1646302"/>
          </a:xfrm>
        </p:spPr>
        <p:txBody>
          <a:bodyPr/>
          <a:lstStyle/>
          <a:p>
            <a:r>
              <a:rPr lang="pl-PL" sz="1800" dirty="0">
                <a:solidFill>
                  <a:schemeClr val="accent2"/>
                </a:solidFill>
                <a:latin typeface="Arial Black" panose="020B0A04020102020204" pitchFamily="34" charset="0"/>
              </a:rPr>
              <a:t>*Uczniowie klas trzecich promują bezpieczeństwo-  odblaskowy spacer ulicami Książa Wielkiego</a:t>
            </a:r>
          </a:p>
        </p:txBody>
      </p:sp>
      <p:pic>
        <p:nvPicPr>
          <p:cNvPr id="1028" name="Picture 4">
            <a:extLst>
              <a:ext uri="{FF2B5EF4-FFF2-40B4-BE49-F238E27FC236}">
                <a16:creationId xmlns="" xmlns:a16="http://schemas.microsoft.com/office/drawing/2014/main" id="{A72D2F98-94A4-3EFF-01C8-66F80DBDA4E5}"/>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82455" y="288082"/>
            <a:ext cx="3323839" cy="4427353"/>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a:extLst>
              <a:ext uri="{FF2B5EF4-FFF2-40B4-BE49-F238E27FC236}">
                <a16:creationId xmlns="" xmlns:a16="http://schemas.microsoft.com/office/drawing/2014/main" id="{F31F6C7C-92EB-5CB6-6374-B1EEBF9BE740}"/>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269442" y="1638130"/>
            <a:ext cx="5478183" cy="410863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527429676"/>
      </p:ext>
    </p:extLst>
  </p:cSld>
  <p:clrMapOvr>
    <a:masterClrMapping/>
  </p:clrMapOvr>
  <mc:AlternateContent xmlns:mc="http://schemas.openxmlformats.org/markup-compatibility/2006">
    <mc:Choice xmlns="" xmlns:p14="http://schemas.microsoft.com/office/powerpoint/2010/main" Requires="p14">
      <p:transition spd="slow" p14:dur="3400" advTm="2000">
        <p14:reveal/>
      </p:transition>
    </mc:Choice>
    <mc:Fallback>
      <p:transition spd="slow" advTm="2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1C3857A2-C2A6-374E-F524-F1C7DEDD150D}"/>
              </a:ext>
            </a:extLst>
          </p:cNvPr>
          <p:cNvSpPr>
            <a:spLocks noGrp="1"/>
          </p:cNvSpPr>
          <p:nvPr>
            <p:ph type="ctrTitle"/>
          </p:nvPr>
        </p:nvSpPr>
        <p:spPr>
          <a:xfrm>
            <a:off x="951256" y="4636745"/>
            <a:ext cx="7766936" cy="2221255"/>
          </a:xfrm>
        </p:spPr>
        <p:txBody>
          <a:bodyPr/>
          <a:lstStyle/>
          <a:p>
            <a:pPr algn="ctr"/>
            <a:r>
              <a:rPr lang="pl-PL" sz="3000" b="1" i="0" dirty="0">
                <a:solidFill>
                  <a:schemeClr val="accent2"/>
                </a:solidFill>
                <a:effectLst/>
                <a:latin typeface="Times New Roman" panose="02020603050405020304" pitchFamily="18" charset="0"/>
                <a:cs typeface="Times New Roman" panose="02020603050405020304" pitchFamily="18" charset="0"/>
              </a:rPr>
              <a:t>22 września w ramach akcji „Odblaskowa szkoła” uczniowie klas </a:t>
            </a:r>
            <a:r>
              <a:rPr lang="pl-PL" sz="3000" b="1" i="0" dirty="0" err="1">
                <a:solidFill>
                  <a:schemeClr val="accent2"/>
                </a:solidFill>
                <a:effectLst/>
                <a:latin typeface="Times New Roman" panose="02020603050405020304" pitchFamily="18" charset="0"/>
                <a:cs typeface="Times New Roman" panose="02020603050405020304" pitchFamily="18" charset="0"/>
              </a:rPr>
              <a:t>IIIa</a:t>
            </a:r>
            <a:r>
              <a:rPr lang="pl-PL" sz="3000" b="1" i="0" dirty="0">
                <a:solidFill>
                  <a:schemeClr val="accent2"/>
                </a:solidFill>
                <a:effectLst/>
                <a:latin typeface="Times New Roman" panose="02020603050405020304" pitchFamily="18" charset="0"/>
                <a:cs typeface="Times New Roman" panose="02020603050405020304" pitchFamily="18" charset="0"/>
              </a:rPr>
              <a:t> i </a:t>
            </a:r>
            <a:r>
              <a:rPr lang="pl-PL" sz="3000" b="1" i="0" dirty="0" err="1">
                <a:solidFill>
                  <a:schemeClr val="accent2"/>
                </a:solidFill>
                <a:effectLst/>
                <a:latin typeface="Times New Roman" panose="02020603050405020304" pitchFamily="18" charset="0"/>
                <a:cs typeface="Times New Roman" panose="02020603050405020304" pitchFamily="18" charset="0"/>
              </a:rPr>
              <a:t>IIIb</a:t>
            </a:r>
            <a:r>
              <a:rPr lang="pl-PL" sz="3000" b="1" i="0" dirty="0">
                <a:solidFill>
                  <a:schemeClr val="accent2"/>
                </a:solidFill>
                <a:effectLst/>
                <a:latin typeface="Times New Roman" panose="02020603050405020304" pitchFamily="18" charset="0"/>
                <a:cs typeface="Times New Roman" panose="02020603050405020304" pitchFamily="18" charset="0"/>
              </a:rPr>
              <a:t> wraz                     z wychowawcami oraz opiekunem akcji przemaszerowali ulicami Książa Wielkiego. Celem akcji było promowanie bezpieczeństwa na drodze wśród uczniów i mieszkańców poprzez zwrócenie uwagi na konieczność obowiązkowego noszenia elementów odblaskowych. Uczestnicy zaopatrzeni                     w samodzielnie wykonane transparenty głośno skandowali odblaskowe hasła i rymowanki.</a:t>
            </a:r>
            <a:br>
              <a:rPr lang="pl-PL" sz="3000" b="1" i="0" dirty="0">
                <a:solidFill>
                  <a:schemeClr val="accent2"/>
                </a:solidFill>
                <a:effectLst/>
                <a:latin typeface="Times New Roman" panose="02020603050405020304" pitchFamily="18" charset="0"/>
                <a:cs typeface="Times New Roman" panose="02020603050405020304" pitchFamily="18" charset="0"/>
              </a:rPr>
            </a:br>
            <a:r>
              <a:rPr lang="pl-PL" sz="3000" b="1" i="0" dirty="0">
                <a:solidFill>
                  <a:schemeClr val="accent2"/>
                </a:solidFill>
                <a:effectLst/>
                <a:latin typeface="Times New Roman" panose="02020603050405020304" pitchFamily="18" charset="0"/>
                <a:cs typeface="Times New Roman" panose="02020603050405020304" pitchFamily="18" charset="0"/>
              </a:rPr>
              <a:t/>
            </a:r>
            <a:br>
              <a:rPr lang="pl-PL" sz="3000" b="1" i="0" dirty="0">
                <a:solidFill>
                  <a:schemeClr val="accent2"/>
                </a:solidFill>
                <a:effectLst/>
                <a:latin typeface="Times New Roman" panose="02020603050405020304" pitchFamily="18" charset="0"/>
                <a:cs typeface="Times New Roman" panose="02020603050405020304" pitchFamily="18" charset="0"/>
              </a:rPr>
            </a:br>
            <a:r>
              <a:rPr lang="pl-PL" sz="3000" b="0" i="0" dirty="0">
                <a:solidFill>
                  <a:schemeClr val="accent2"/>
                </a:solidFill>
                <a:effectLst/>
                <a:latin typeface="Times New Roman" panose="02020603050405020304" pitchFamily="18" charset="0"/>
                <a:cs typeface="Times New Roman" panose="02020603050405020304" pitchFamily="18" charset="0"/>
              </a:rPr>
              <a:t/>
            </a:r>
            <a:br>
              <a:rPr lang="pl-PL" sz="3000" b="0" i="0" dirty="0">
                <a:solidFill>
                  <a:schemeClr val="accent2"/>
                </a:solidFill>
                <a:effectLst/>
                <a:latin typeface="Times New Roman" panose="02020603050405020304" pitchFamily="18" charset="0"/>
                <a:cs typeface="Times New Roman" panose="02020603050405020304" pitchFamily="18" charset="0"/>
              </a:rPr>
            </a:br>
            <a:endParaRPr lang="pl-PL" sz="3000" dirty="0">
              <a:solidFill>
                <a:schemeClr val="accent2"/>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737114691"/>
      </p:ext>
    </p:extLst>
  </p:cSld>
  <p:clrMapOvr>
    <a:masterClrMapping/>
  </p:clrMapOvr>
  <mc:AlternateContent xmlns:mc="http://schemas.openxmlformats.org/markup-compatibility/2006">
    <mc:Choice xmlns="" xmlns:p14="http://schemas.microsoft.com/office/powerpoint/2010/main" Requires="p14">
      <p:transition spd="slow" p14:dur="3400" advTm="2000">
        <p14:reveal/>
      </p:transition>
    </mc:Choice>
    <mc:Fallback>
      <p:transition spd="slow" advTm="2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3341725F-EE44-EDBB-3A41-0D92BDB8BFF0}"/>
              </a:ext>
            </a:extLst>
          </p:cNvPr>
          <p:cNvSpPr>
            <a:spLocks noGrp="1"/>
          </p:cNvSpPr>
          <p:nvPr>
            <p:ph type="ctrTitle"/>
          </p:nvPr>
        </p:nvSpPr>
        <p:spPr>
          <a:xfrm>
            <a:off x="1381561" y="161365"/>
            <a:ext cx="7766936" cy="438060"/>
          </a:xfrm>
        </p:spPr>
        <p:txBody>
          <a:bodyPr/>
          <a:lstStyle/>
          <a:p>
            <a:r>
              <a:rPr lang="pl-PL" sz="1600" dirty="0">
                <a:solidFill>
                  <a:schemeClr val="accent2"/>
                </a:solidFill>
                <a:latin typeface="Arial Black" panose="020B0A04020102020204" pitchFamily="34" charset="0"/>
              </a:rPr>
              <a:t>* Odblaskowy Rajd Rowerowy  </a:t>
            </a:r>
          </a:p>
        </p:txBody>
      </p:sp>
      <p:pic>
        <p:nvPicPr>
          <p:cNvPr id="2050" name="Picture 2" descr="ODBLASKOWY RAJD ROWEROWY - Obrazek 4">
            <a:extLst>
              <a:ext uri="{FF2B5EF4-FFF2-40B4-BE49-F238E27FC236}">
                <a16:creationId xmlns="" xmlns:a16="http://schemas.microsoft.com/office/drawing/2014/main" id="{E5709AF7-9122-C586-DD8C-B5D3DD379E02}"/>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117212" y="224118"/>
            <a:ext cx="3852582" cy="5136776"/>
          </a:xfrm>
          <a:prstGeom prst="rect">
            <a:avLst/>
          </a:prstGeom>
          <a:noFill/>
          <a:extLst>
            <a:ext uri="{909E8E84-426E-40DD-AFC4-6F175D3DCCD1}">
              <a14:hiddenFill xmlns="" xmlns:a14="http://schemas.microsoft.com/office/drawing/2010/main">
                <a:solidFill>
                  <a:srgbClr val="FFFFFF"/>
                </a:solidFill>
              </a14:hiddenFill>
            </a:ext>
          </a:extLst>
        </p:spPr>
      </p:pic>
      <p:pic>
        <p:nvPicPr>
          <p:cNvPr id="2052" name="Picture 4" descr="ODBLASKOWY RAJD ROWEROWY - Obrazek 1">
            <a:extLst>
              <a:ext uri="{FF2B5EF4-FFF2-40B4-BE49-F238E27FC236}">
                <a16:creationId xmlns="" xmlns:a16="http://schemas.microsoft.com/office/drawing/2014/main" id="{6F1152B4-76DF-76A3-B80F-76BB9A5BA3A1}"/>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568202" y="1035424"/>
            <a:ext cx="3781985" cy="504264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45948063"/>
      </p:ext>
    </p:extLst>
  </p:cSld>
  <p:clrMapOvr>
    <a:masterClrMapping/>
  </p:clrMapOvr>
  <mc:AlternateContent xmlns:mc="http://schemas.openxmlformats.org/markup-compatibility/2006">
    <mc:Choice xmlns="" xmlns:p14="http://schemas.microsoft.com/office/powerpoint/2010/main" Requires="p14">
      <p:transition spd="slow" p14:dur="3400" advTm="2000">
        <p14:reveal/>
      </p:transition>
    </mc:Choice>
    <mc:Fallback>
      <p:transition spd="slow" advTm="2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7FE1E5CF-938A-418B-5593-5F4597BBA14B}"/>
              </a:ext>
            </a:extLst>
          </p:cNvPr>
          <p:cNvSpPr>
            <a:spLocks noGrp="1"/>
          </p:cNvSpPr>
          <p:nvPr>
            <p:ph type="ctrTitle"/>
          </p:nvPr>
        </p:nvSpPr>
        <p:spPr>
          <a:xfrm>
            <a:off x="969185" y="5058558"/>
            <a:ext cx="7766936" cy="1199277"/>
          </a:xfrm>
        </p:spPr>
        <p:txBody>
          <a:bodyPr/>
          <a:lstStyle/>
          <a:p>
            <a:pPr algn="ctr"/>
            <a:r>
              <a:rPr lang="pl-PL" sz="2500" b="1" i="0" dirty="0">
                <a:solidFill>
                  <a:schemeClr val="accent2"/>
                </a:solidFill>
                <a:effectLst/>
                <a:latin typeface="Times New Roman" panose="02020603050405020304" pitchFamily="18" charset="0"/>
                <a:cs typeface="Times New Roman" panose="02020603050405020304" pitchFamily="18" charset="0"/>
              </a:rPr>
              <a:t>Dnia 15 września uczniowie klas VII i VIII wraz z nauczycielami wzięli udział w "ODBLASKOWYM RAJDZIE ROWEROWYM". Już chyba nikomu nie trzeba tłumaczyć dlaczego "odblaskowy"? Na to pytanie już znamy odpowiedź: Nasza szkoła bierze udział w konkursie "Odblaskowa Szkoła". Celem konkursu jest min. zwiększenie aktywności społeczności szkół podstawowych, lokalnych władz i rodziców                 w zakresie wyposażenia uczniów w elementy odblaskowe. Uczniowie wyposażeni w kamizelki odblaskowe bezpiecznie pokonali wyznaczoną trasę rajdu rowerowego, pokazując innym jak należy zachować zasady bezpieczeństwa w ruchu drogowym.</a:t>
            </a:r>
            <a:br>
              <a:rPr lang="pl-PL" sz="2500" b="1" i="0" dirty="0">
                <a:solidFill>
                  <a:schemeClr val="accent2"/>
                </a:solidFill>
                <a:effectLst/>
                <a:latin typeface="Times New Roman" panose="02020603050405020304" pitchFamily="18" charset="0"/>
                <a:cs typeface="Times New Roman" panose="02020603050405020304" pitchFamily="18" charset="0"/>
              </a:rPr>
            </a:br>
            <a:endParaRPr lang="pl-PL" sz="2500" b="1" dirty="0">
              <a:solidFill>
                <a:schemeClr val="accent2"/>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447745714"/>
      </p:ext>
    </p:extLst>
  </p:cSld>
  <p:clrMapOvr>
    <a:masterClrMapping/>
  </p:clrMapOvr>
  <mc:AlternateContent xmlns:mc="http://schemas.openxmlformats.org/markup-compatibility/2006">
    <mc:Choice xmlns="" xmlns:p14="http://schemas.microsoft.com/office/powerpoint/2010/main" Requires="p14">
      <p:transition spd="slow" p14:dur="3400" advTm="2000">
        <p14:reveal/>
      </p:transition>
    </mc:Choice>
    <mc:Fallback>
      <p:transition spd="slow" advTm="2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FA3E8E46-1866-55E7-210F-DF215E58C613}"/>
              </a:ext>
            </a:extLst>
          </p:cNvPr>
          <p:cNvSpPr>
            <a:spLocks noGrp="1"/>
          </p:cNvSpPr>
          <p:nvPr>
            <p:ph type="ctrTitle"/>
          </p:nvPr>
        </p:nvSpPr>
        <p:spPr>
          <a:xfrm>
            <a:off x="-151404" y="71716"/>
            <a:ext cx="7766936" cy="913189"/>
          </a:xfrm>
        </p:spPr>
        <p:txBody>
          <a:bodyPr/>
          <a:lstStyle/>
          <a:p>
            <a:r>
              <a:rPr lang="pl-PL" sz="2800" dirty="0">
                <a:solidFill>
                  <a:schemeClr val="accent2"/>
                </a:solidFill>
                <a:latin typeface="Arial Black" panose="020B0A04020102020204" pitchFamily="34" charset="0"/>
              </a:rPr>
              <a:t>* </a:t>
            </a:r>
            <a:r>
              <a:rPr lang="pl-PL" sz="2800" b="0" i="0" dirty="0">
                <a:solidFill>
                  <a:schemeClr val="accent2"/>
                </a:solidFill>
                <a:effectLst/>
                <a:latin typeface="Arial Black" panose="020B0A04020102020204" pitchFamily="34" charset="0"/>
              </a:rPr>
              <a:t>Zajęcia  Profilaktyczne z Policją  BEZPIECZNA DROGA DO SZKOŁY </a:t>
            </a:r>
            <a:endParaRPr lang="pl-PL" sz="2800" dirty="0">
              <a:solidFill>
                <a:schemeClr val="accent2"/>
              </a:solidFill>
              <a:latin typeface="Arial Black" panose="020B0A04020102020204" pitchFamily="34" charset="0"/>
            </a:endParaRPr>
          </a:p>
        </p:txBody>
      </p:sp>
      <p:pic>
        <p:nvPicPr>
          <p:cNvPr id="3074" name="Picture 2" descr="Może być zdjęciem przedstawiającym 4 osoby i ludzie uczą się">
            <a:extLst>
              <a:ext uri="{FF2B5EF4-FFF2-40B4-BE49-F238E27FC236}">
                <a16:creationId xmlns="" xmlns:a16="http://schemas.microsoft.com/office/drawing/2014/main" id="{DBC7CCEA-B5D2-8A70-C5A7-428728CB12BF}"/>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55088" y="1869140"/>
            <a:ext cx="6615953" cy="4518213"/>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Obraz 3">
            <a:extLst>
              <a:ext uri="{FF2B5EF4-FFF2-40B4-BE49-F238E27FC236}">
                <a16:creationId xmlns="" xmlns:a16="http://schemas.microsoft.com/office/drawing/2014/main" id="{DAE7B90A-781C-6F0C-4D78-BE385DC0A225}"/>
              </a:ext>
            </a:extLst>
          </p:cNvPr>
          <p:cNvPicPr>
            <a:picLocks noChangeAspect="1"/>
          </p:cNvPicPr>
          <p:nvPr/>
        </p:nvPicPr>
        <p:blipFill>
          <a:blip r:embed="rId3"/>
          <a:stretch>
            <a:fillRect/>
          </a:stretch>
        </p:blipFill>
        <p:spPr>
          <a:xfrm>
            <a:off x="7479407" y="1013010"/>
            <a:ext cx="4237463" cy="2895600"/>
          </a:xfrm>
          <a:prstGeom prst="rect">
            <a:avLst/>
          </a:prstGeom>
        </p:spPr>
      </p:pic>
    </p:spTree>
    <p:extLst>
      <p:ext uri="{BB962C8B-B14F-4D97-AF65-F5344CB8AC3E}">
        <p14:creationId xmlns="" xmlns:p14="http://schemas.microsoft.com/office/powerpoint/2010/main" val="3287728226"/>
      </p:ext>
    </p:extLst>
  </p:cSld>
  <p:clrMapOvr>
    <a:masterClrMapping/>
  </p:clrMapOvr>
  <mc:AlternateContent xmlns:mc="http://schemas.openxmlformats.org/markup-compatibility/2006">
    <mc:Choice xmlns="" xmlns:p14="http://schemas.microsoft.com/office/powerpoint/2010/main" Requires="p14">
      <p:transition spd="slow" p14:dur="3400" advTm="2000">
        <p14:reveal/>
      </p:transition>
    </mc:Choice>
    <mc:Fallback>
      <p:transition spd="slow" advTm="2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447F8284-E377-4A60-55E8-77EF26E4486B}"/>
              </a:ext>
            </a:extLst>
          </p:cNvPr>
          <p:cNvSpPr>
            <a:spLocks noGrp="1"/>
          </p:cNvSpPr>
          <p:nvPr>
            <p:ph type="ctrTitle"/>
          </p:nvPr>
        </p:nvSpPr>
        <p:spPr>
          <a:xfrm>
            <a:off x="1157444" y="4959475"/>
            <a:ext cx="7766936" cy="1646302"/>
          </a:xfrm>
        </p:spPr>
        <p:txBody>
          <a:bodyPr/>
          <a:lstStyle/>
          <a:p>
            <a:pPr algn="ctr"/>
            <a:r>
              <a:rPr lang="pl-PL" sz="2000" b="1" i="0" dirty="0">
                <a:solidFill>
                  <a:schemeClr val="accent2"/>
                </a:solidFill>
                <a:effectLst/>
                <a:latin typeface="Times New Roman" panose="02020603050405020304" pitchFamily="18" charset="0"/>
                <a:cs typeface="Times New Roman" panose="02020603050405020304" pitchFamily="18" charset="0"/>
              </a:rPr>
              <a:t>ZAJĘCIA PROFILAKTYCZNE Z POLICJĄ - BEZPIECZNA DROGA DO SZKOŁY </a:t>
            </a:r>
            <a:br>
              <a:rPr lang="pl-PL" sz="2000" b="1" i="0" dirty="0">
                <a:solidFill>
                  <a:schemeClr val="accent2"/>
                </a:solidFill>
                <a:effectLst/>
                <a:latin typeface="Times New Roman" panose="02020603050405020304" pitchFamily="18" charset="0"/>
                <a:cs typeface="Times New Roman" panose="02020603050405020304" pitchFamily="18" charset="0"/>
              </a:rPr>
            </a:br>
            <a:r>
              <a:rPr lang="pl-PL" sz="2000" b="1" i="0" dirty="0">
                <a:solidFill>
                  <a:schemeClr val="accent2"/>
                </a:solidFill>
                <a:effectLst/>
                <a:latin typeface="Times New Roman" panose="02020603050405020304" pitchFamily="18" charset="0"/>
                <a:cs typeface="Times New Roman" panose="02020603050405020304" pitchFamily="18" charset="0"/>
              </a:rPr>
              <a:t>27.09.2023 uczniowie klas pierwszych uczestniczyli w spotkaniu                  z p. Lidią </a:t>
            </a:r>
            <a:r>
              <a:rPr lang="pl-PL" sz="2000" b="1" i="0" dirty="0" err="1">
                <a:solidFill>
                  <a:schemeClr val="accent2"/>
                </a:solidFill>
                <a:effectLst/>
                <a:latin typeface="Times New Roman" panose="02020603050405020304" pitchFamily="18" charset="0"/>
                <a:cs typeface="Times New Roman" panose="02020603050405020304" pitchFamily="18" charset="0"/>
              </a:rPr>
              <a:t>Kyzioł</a:t>
            </a:r>
            <a:r>
              <a:rPr lang="pl-PL" sz="2000" b="1" i="0" dirty="0">
                <a:solidFill>
                  <a:schemeClr val="accent2"/>
                </a:solidFill>
                <a:effectLst/>
                <a:latin typeface="Times New Roman" panose="02020603050405020304" pitchFamily="18" charset="0"/>
                <a:cs typeface="Times New Roman" panose="02020603050405020304" pitchFamily="18" charset="0"/>
              </a:rPr>
              <a:t> policjantką z Komendy Powiatowej Policji                w Miechowie. Spotkanie odbyło się w ramach akcji „Odblaskowa szkoła”, promującej bezpieczeństwo na drodze.</a:t>
            </a:r>
            <a:br>
              <a:rPr lang="pl-PL" sz="2000" b="1" i="0" dirty="0">
                <a:solidFill>
                  <a:schemeClr val="accent2"/>
                </a:solidFill>
                <a:effectLst/>
                <a:latin typeface="Times New Roman" panose="02020603050405020304" pitchFamily="18" charset="0"/>
                <a:cs typeface="Times New Roman" panose="02020603050405020304" pitchFamily="18" charset="0"/>
              </a:rPr>
            </a:br>
            <a:r>
              <a:rPr lang="pl-PL" sz="2000" b="1" i="0" dirty="0">
                <a:solidFill>
                  <a:schemeClr val="accent2"/>
                </a:solidFill>
                <a:effectLst/>
                <a:latin typeface="Times New Roman" panose="02020603050405020304" pitchFamily="18" charset="0"/>
                <a:cs typeface="Times New Roman" panose="02020603050405020304" pitchFamily="18" charset="0"/>
              </a:rPr>
              <a:t>Podczas zajęć omówione zostały zasady poruszania się po ulicy, chodniku, drodze. Zwrócono szczególną uwagę na bezpieczeństwo dzieci podczas jazdy autem – używanie fotelików samochodowych                i zapinanie pasów bezpieczeństwa. Ponadto prowadząca przypomniała uczniom o konieczności i zasadach noszenia elementów odblaskowych, zwiększających widoczność pieszych na drogach                 w ciemności. Po zajęciach w klasie uczniowie pod czujną opieką prowadzącej oraz wychowawców udali się na przejście dla pieszych              w pobliżu szkoły, gdzie mieli okazję zastosować zdobytą wiedzę                  w praktyce. Na zakończenie zajęć uczniowie otrzymali pamiątkowe opaski odblaskowe. Mogli też obejrzeć z bliska policyjny radiowóz                   i jego wyposażenie.</a:t>
            </a:r>
            <a:br>
              <a:rPr lang="pl-PL" sz="2000" b="1" i="0" dirty="0">
                <a:solidFill>
                  <a:schemeClr val="accent2"/>
                </a:solidFill>
                <a:effectLst/>
                <a:latin typeface="Times New Roman" panose="02020603050405020304" pitchFamily="18" charset="0"/>
                <a:cs typeface="Times New Roman" panose="02020603050405020304" pitchFamily="18" charset="0"/>
              </a:rPr>
            </a:br>
            <a:r>
              <a:rPr lang="pl-PL" sz="2000" b="1" i="0" dirty="0">
                <a:solidFill>
                  <a:schemeClr val="accent2"/>
                </a:solidFill>
                <a:effectLst/>
                <a:latin typeface="Times New Roman" panose="02020603050405020304" pitchFamily="18" charset="0"/>
                <a:cs typeface="Times New Roman" panose="02020603050405020304" pitchFamily="18" charset="0"/>
              </a:rPr>
              <a:t/>
            </a:r>
            <a:br>
              <a:rPr lang="pl-PL" sz="2000" b="1" i="0" dirty="0">
                <a:solidFill>
                  <a:schemeClr val="accent2"/>
                </a:solidFill>
                <a:effectLst/>
                <a:latin typeface="Times New Roman" panose="02020603050405020304" pitchFamily="18" charset="0"/>
                <a:cs typeface="Times New Roman" panose="02020603050405020304" pitchFamily="18" charset="0"/>
              </a:rPr>
            </a:br>
            <a:endParaRPr lang="pl-PL" sz="2000" b="1" dirty="0">
              <a:solidFill>
                <a:schemeClr val="accent2"/>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22142069"/>
      </p:ext>
    </p:extLst>
  </p:cSld>
  <p:clrMapOvr>
    <a:masterClrMapping/>
  </p:clrMapOvr>
  <mc:AlternateContent xmlns:mc="http://schemas.openxmlformats.org/markup-compatibility/2006">
    <mc:Choice xmlns="" xmlns:p14="http://schemas.microsoft.com/office/powerpoint/2010/main" Requires="p14">
      <p:transition spd="slow" p14:dur="3400" advTm="2000">
        <p14:reveal/>
      </p:transition>
    </mc:Choice>
    <mc:Fallback>
      <p:transition spd="slow" advTm="2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8C3A665A-B047-814B-3CC0-CD9C0717B9C7}"/>
              </a:ext>
            </a:extLst>
          </p:cNvPr>
          <p:cNvSpPr>
            <a:spLocks noGrp="1"/>
          </p:cNvSpPr>
          <p:nvPr>
            <p:ph type="title"/>
          </p:nvPr>
        </p:nvSpPr>
        <p:spPr>
          <a:xfrm>
            <a:off x="1676402" y="0"/>
            <a:ext cx="7445202" cy="1100168"/>
          </a:xfrm>
        </p:spPr>
        <p:txBody>
          <a:bodyPr>
            <a:normAutofit fontScale="90000"/>
          </a:bodyPr>
          <a:lstStyle/>
          <a:p>
            <a:r>
              <a:rPr lang="pl-PL" sz="1800" b="1" i="0" dirty="0">
                <a:solidFill>
                  <a:schemeClr val="accent2"/>
                </a:solidFill>
                <a:effectLst/>
                <a:latin typeface="Arial Black" panose="020B0A04020102020204" pitchFamily="34" charset="0"/>
              </a:rPr>
              <a:t>* Drugoklasiści ZSP w Książu Wielkim w odblaskowej akcji- promowanie bezpiecznego poruszania się w ruchu drogowym</a:t>
            </a:r>
            <a:r>
              <a:rPr lang="pl-PL" sz="1800" b="0" i="0" dirty="0">
                <a:solidFill>
                  <a:schemeClr val="accent2"/>
                </a:solidFill>
                <a:effectLst/>
                <a:latin typeface="PT Sans" panose="020B0503020203020204" pitchFamily="34" charset="-18"/>
              </a:rPr>
              <a:t/>
            </a:r>
            <a:br>
              <a:rPr lang="pl-PL" sz="1800" b="0" i="0" dirty="0">
                <a:solidFill>
                  <a:schemeClr val="accent2"/>
                </a:solidFill>
                <a:effectLst/>
                <a:latin typeface="PT Sans" panose="020B0503020203020204" pitchFamily="34" charset="-18"/>
              </a:rPr>
            </a:br>
            <a:endParaRPr lang="pl-PL" sz="1800" dirty="0">
              <a:solidFill>
                <a:schemeClr val="accent2"/>
              </a:solidFill>
            </a:endParaRPr>
          </a:p>
        </p:txBody>
      </p:sp>
      <p:pic>
        <p:nvPicPr>
          <p:cNvPr id="4104" name="Picture 8">
            <a:extLst>
              <a:ext uri="{FF2B5EF4-FFF2-40B4-BE49-F238E27FC236}">
                <a16:creationId xmlns="" xmlns:a16="http://schemas.microsoft.com/office/drawing/2014/main" id="{2F239A7E-552B-F092-33E6-17FDE0B8D3D6}"/>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6390990" y="1805268"/>
            <a:ext cx="4736351" cy="3552264"/>
          </a:xfrm>
          <a:prstGeom prst="rect">
            <a:avLst/>
          </a:prstGeom>
          <a:noFill/>
          <a:extLst>
            <a:ext uri="{909E8E84-426E-40DD-AFC4-6F175D3DCCD1}">
              <a14:hiddenFill xmlns="" xmlns:a14="http://schemas.microsoft.com/office/drawing/2010/main">
                <a:solidFill>
                  <a:srgbClr val="FFFFFF"/>
                </a:solidFill>
              </a14:hiddenFill>
            </a:ext>
          </a:extLst>
        </p:spPr>
      </p:pic>
      <p:pic>
        <p:nvPicPr>
          <p:cNvPr id="4106" name="Picture 10">
            <a:extLst>
              <a:ext uri="{FF2B5EF4-FFF2-40B4-BE49-F238E27FC236}">
                <a16:creationId xmlns="" xmlns:a16="http://schemas.microsoft.com/office/drawing/2014/main" id="{A17447AA-15B9-EDA4-B856-54BFCC878752}"/>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85272" y="908872"/>
            <a:ext cx="4736352" cy="3962400"/>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2">
            <a:extLst>
              <a:ext uri="{FF2B5EF4-FFF2-40B4-BE49-F238E27FC236}">
                <a16:creationId xmlns="" xmlns:a16="http://schemas.microsoft.com/office/drawing/2014/main" id="{1F25882B-29AA-A6B5-4DF7-96F4F5B68193}"/>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519768" y="3581400"/>
            <a:ext cx="2803712" cy="32766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657942738"/>
      </p:ext>
    </p:extLst>
  </p:cSld>
  <p:clrMapOvr>
    <a:masterClrMapping/>
  </p:clrMapOvr>
  <mc:AlternateContent xmlns:mc="http://schemas.openxmlformats.org/markup-compatibility/2006">
    <mc:Choice xmlns="" xmlns:p14="http://schemas.microsoft.com/office/powerpoint/2010/main" Requires="p14">
      <p:transition spd="slow" p14:dur="3400" advTm="2000">
        <p14:reveal/>
      </p:transition>
    </mc:Choice>
    <mc:Fallback>
      <p:transition spd="slow" advTm="2000">
        <p:fade/>
      </p:transition>
    </mc:Fallback>
  </mc:AlternateContent>
</p:sld>
</file>

<file path=ppt/theme/theme1.xml><?xml version="1.0" encoding="utf-8"?>
<a:theme xmlns:a="http://schemas.openxmlformats.org/drawingml/2006/main" name="Faseta">
  <a:themeElements>
    <a:clrScheme name="Fas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seta">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s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
  <TotalTime>331</TotalTime>
  <Words>485</Words>
  <Application>Microsoft Office PowerPoint</Application>
  <PresentationFormat>Niestandardowy</PresentationFormat>
  <Paragraphs>28</Paragraphs>
  <Slides>29</Slides>
  <Notes>0</Notes>
  <HiddenSlides>0</HiddenSlides>
  <MMClips>0</MMClips>
  <ScaleCrop>false</ScaleCrop>
  <HeadingPairs>
    <vt:vector size="4" baseType="variant">
      <vt:variant>
        <vt:lpstr>Motyw</vt:lpstr>
      </vt:variant>
      <vt:variant>
        <vt:i4>1</vt:i4>
      </vt:variant>
      <vt:variant>
        <vt:lpstr>Tytuły slajdów</vt:lpstr>
      </vt:variant>
      <vt:variant>
        <vt:i4>29</vt:i4>
      </vt:variant>
    </vt:vector>
  </HeadingPairs>
  <TitlesOfParts>
    <vt:vector size="30" baseType="lpstr">
      <vt:lpstr>Faseta</vt:lpstr>
      <vt:lpstr>Sprawozdanie z realizacji  zadań konkursowych „Odblaskowa Szkoła”     Zespół Szkolno- Przedszkolny  Ul. Reja 4 32-210 Książ Wielki</vt:lpstr>
      <vt:lpstr>Slajd 2</vt:lpstr>
      <vt:lpstr>*Uczniowie klas trzecich promują bezpieczeństwo-  odblaskowy spacer ulicami Książa Wielkiego</vt:lpstr>
      <vt:lpstr>22 września w ramach akcji „Odblaskowa szkoła” uczniowie klas IIIa i IIIb wraz                     z wychowawcami oraz opiekunem akcji przemaszerowali ulicami Książa Wielkiego. Celem akcji było promowanie bezpieczeństwa na drodze wśród uczniów i mieszkańców poprzez zwrócenie uwagi na konieczność obowiązkowego noszenia elementów odblaskowych. Uczestnicy zaopatrzeni                     w samodzielnie wykonane transparenty głośno skandowali odblaskowe hasła i rymowanki.   </vt:lpstr>
      <vt:lpstr>* Odblaskowy Rajd Rowerowy  </vt:lpstr>
      <vt:lpstr>Dnia 15 września uczniowie klas VII i VIII wraz z nauczycielami wzięli udział w "ODBLASKOWYM RAJDZIE ROWEROWYM". Już chyba nikomu nie trzeba tłumaczyć dlaczego "odblaskowy"? Na to pytanie już znamy odpowiedź: Nasza szkoła bierze udział w konkursie "Odblaskowa Szkoła". Celem konkursu jest min. zwiększenie aktywności społeczności szkół podstawowych, lokalnych władz i rodziców                 w zakresie wyposażenia uczniów w elementy odblaskowe. Uczniowie wyposażeni w kamizelki odblaskowe bezpiecznie pokonali wyznaczoną trasę rajdu rowerowego, pokazując innym jak należy zachować zasady bezpieczeństwa w ruchu drogowym. </vt:lpstr>
      <vt:lpstr>* Zajęcia  Profilaktyczne z Policją  BEZPIECZNA DROGA DO SZKOŁY </vt:lpstr>
      <vt:lpstr>ZAJĘCIA PROFILAKTYCZNE Z POLICJĄ - BEZPIECZNA DROGA DO SZKOŁY  27.09.2023 uczniowie klas pierwszych uczestniczyli w spotkaniu                  z p. Lidią Kyzioł policjantką z Komendy Powiatowej Policji                w Miechowie. Spotkanie odbyło się w ramach akcji „Odblaskowa szkoła”, promującej bezpieczeństwo na drodze. Podczas zajęć omówione zostały zasady poruszania się po ulicy, chodniku, drodze. Zwrócono szczególną uwagę na bezpieczeństwo dzieci podczas jazdy autem – używanie fotelików samochodowych                i zapinanie pasów bezpieczeństwa. Ponadto prowadząca przypomniała uczniom o konieczności i zasadach noszenia elementów odblaskowych, zwiększających widoczność pieszych na drogach                 w ciemności. Po zajęciach w klasie uczniowie pod czujną opieką prowadzącej oraz wychowawców udali się na przejście dla pieszych              w pobliżu szkoły, gdzie mieli okazję zastosować zdobytą wiedzę                  w praktyce. Na zakończenie zajęć uczniowie otrzymali pamiątkowe opaski odblaskowe. Mogli też obejrzeć z bliska policyjny radiowóz                   i jego wyposażenie.  </vt:lpstr>
      <vt:lpstr>* Drugoklasiści ZSP w Książu Wielkim w odblaskowej akcji- promowanie bezpiecznego poruszania się w ruchu drogowym </vt:lpstr>
      <vt:lpstr>18 października uczniowie klas drugich ZSP w Książu Wielkim wraz                     z wychowawczyniami udali się na odblaskowe spotkanie z przedstawicielami Ochotniczej Straży Pożarnej w Książu Wielkim. Spotkanie przebiegło w miłej atmosferze, strażacy zaprezentowali nam sprzęt potrzebny do ratowania ludzi. Po ciekawej prelekcji uczniowie udali się na spacer gdzie przedstawione zostały zasady konieczności noszenia elementów odblaskowych oraz głośno skandowano „odblaskowe hasła” :   „NOŚ ODBLASKI ŚWIEĆ PRZYKLADEM”  „BEZPIECZEŃSTWO JEST MODNE”  „BEZPIECZEŃSTWA WAŻNA RZECZ WIĘC ODBLASKO MUSISZ MIEĆ” </vt:lpstr>
      <vt:lpstr>* Spotkanie zorganizowane pod hasłem:  ”Seniorzy świecą przykładem”</vt:lpstr>
      <vt:lpstr>Dnia 19 października  w naszej szkole odbyło się spotkanie z seniorami MŁODZI DUCHEM pod hasłem "SENIORZY ŚWIECĄ PRZYKŁADEM„.  Spotkanie realizowane zostało w ramach akcji: „Odblaskowa Szkoła”. Uczniowie przedstawili ważne informacje o konieczności noszenia odblasków, przedstawiciele Komendy Powiatowej Policji w Miechowie po prelekcji wręczyli odblaski zgromadzonym gościom. Kończąc spotkanie udaliśmy się wszyscy na spacer ulicami Książa Wielkiego, oczywiście w odblaskach oraz w asyście policji.  </vt:lpstr>
      <vt:lpstr>* Konkurs plastyczny dla klas I- III na temat  BEZPIECZEŃSTWO W RUCHU DROGOWYM </vt:lpstr>
      <vt:lpstr>* Szkolny konkurs wiedzy o bezpieczeństwie ruchu drogowego  dla klas IV- VI</vt:lpstr>
      <vt:lpstr>*Szkolny konkurs fotograficzny „Odblaskowi znajomi”  miał na celu promowanie idei korzystania              z elementów odblaskowych na drodze. Uczniowie poprzez wykonanie fotografii              o zmierzchu zobrazowali swoją widoczność  na drodze dzięki posiadaniu elementów odblaskowych.   </vt:lpstr>
      <vt:lpstr>Slajd 16</vt:lpstr>
      <vt:lpstr>* Szkolny konkurs „ Moda odblaskowa” Uczniowie wszystkich klas w kreatywny sposób przedstawili jak można wykorzystać odblaski               i być modnym, a równocześnie widocznym                na drodze. Wykonane fotografie każdej klasy zostały oceniane na szkolnym fanpage na facebook-u. Zwyciężyła klasa z największą liczbą polubień. </vt:lpstr>
      <vt:lpstr>Slajd 18</vt:lpstr>
      <vt:lpstr>* Udział przedszkolaków w akcji „Odblaskowa Szkoła”  Przedszkolaki naszej szkoły wzięły udział w spotkaniu z przedstawicielami PSP Miechów. Celem spotkania było przede wszystkim promowanie bezpieczeństwa na drodze oraz kształtowanie nawyku noszenia elementów odblaskowych. </vt:lpstr>
      <vt:lpstr>Podejmujemy działania, aby zaopatrzyć innych w elementy odblaskowe </vt:lpstr>
      <vt:lpstr>Niekonwencjonalne sposoby wpływu na poprawę bezpieczeństwa w ruchu drogowym uczniów naszej szkoły </vt:lpstr>
      <vt:lpstr>Film o tematyce bezpieczeństwa w ruchu drogowym   https://www.facebook.com/61550842247735/videos/1754715144965692/?locale=pl_PL </vt:lpstr>
      <vt:lpstr>Udział uczniów w sesji Rady Miasta i Gminy- promowanie w środowisku lokalnym bezpiecznego poruszania się w ruchu drogowym   </vt:lpstr>
      <vt:lpstr>Udokumentowanie gazetek ściennych</vt:lpstr>
      <vt:lpstr> TEKST PIOSENKI ODBLASKOWEJ UŁOŻONA PRZEZ UCZNIÓW SZKOŁY   „Odblaskowym być”   Kiedy we wrześniu szkoła się rozpoczyna,  Każdy dorosły dzieciom przypomina Jak zachować się trzeba na drodze By być bezpiecznym i odblaskowym  Noś kolorowe odblaski i rzepy, naszywki, kamizelki i inne gadżety.  Z nimi widać Cię będzie z daleka,  a uśmiech od każdego kierowcy czeka.  Przechodź przez jezdnię tylko na pasach,  Nie bądź jak dama na wysokich obcasach  Rozglądaj się zawsze, oceniaj sytuację Nie patrz w telefon to nie jest ważne  Obrażenia z tego mogą być poważne.  Gdy światło czerwone zawsze czekaj,  będzie zielone przejdź na drugą stronę. Poznawaj przepisy, stosuj się do znaków,  Niech twa bezpieczna wiedza nie ma braków.     </vt:lpstr>
      <vt:lpstr>1. Odblaskowy spacer klas trzecich- 22 września 2023 r. * https://miechowski.pl/2023/09/22/uczniowie-z-ksiaza-wielkiego-promuja-bezpieczenstwo/?fbclid=IwAR17d1qYFyQyoVNB9C4LagHUsRQcl2yzUFDl0obftJzj6-nC2Kwo1OFRICo  2. *Odblaskowy rajd rowerowy- 15 września 2023 r.- www.ksiazwielki.edupage.pl                     </vt:lpstr>
      <vt:lpstr>* Odblaskowy rajd rowerowy- 17 października 2023 r.- facebook profil szkolny.  https://www.facebook.com/permalink.php?story_fbid=pfbid02oaT6B36E4VLHJ5Ru3nvEqAMuRgNVKvwForUXzRgYbLTicRqq4fSu1MiYBfBA2Lqol&amp;id=61550842247735&amp;locale=pl_PL    3. Zajęcia profilaktyczne- spotkanie z przedstawicielem KPP w Miechowie *https://www.facebook.com/permalink.php?story_fbid=pfbid035uxVPPAtbSJ18pEQVwGgqZiJdY52fddrSdDpTMyCsdzbpCwW3U4Gjd65oKLsEUmfl&amp;id=61550842247735&amp;locale=pl_PL * www.ksiazwielki.edupage.pl  </vt:lpstr>
      <vt:lpstr>4. Klasy drugie- spotkanie z przedstawicielami OSP w Książu Wielkim https://miechowski.pl/2023/10/21/drugoklasisci-zsp-w-ksiazu-wielkim-w-odblaskowej-akcji/?fbclid=IwAR2X26ONxHFZwuE9qGZLExCP1zfh2bddsG5veRFQCKaiK5c7L8b8_l8m1Pk   5. Seniorzy świecą przykładem- odblaskowe spotkanie z seniorami https://www.facebook.com/permalink.php?story_fbid=pfbid02M8p8tCzEonR12ZrtKkdWcfdcKvzjcBVgKVNAYEAsCr3232LvsBAQn5P3CYhYXyMhl&amp;id=61550842247735&amp;locale=pl_PL   6. Udział uczniów w sesji Rady Gminy i Miasta Książ Wielki  * https://miechowski.pl/2023/10/31/odblaskowa-wizyta-na-sesji-rady-miasta-i-gminy-ksiaz-wielki/?fbclid=IwAR3fU0Bxb9GQbvHayIcH8w3gcVGrQRTuuuC8O5qduah22hGzGS2FBNmerZw  * www.ksiazwielki.edupage.pl   </vt:lpstr>
      <vt:lpstr>7. Odblaskowy spacer pierwszaków z Książa Wielkiego https://miechowski.pl/2023/10/10/odblaskowy-spacer-pierwszakow-z-ksiaza-wielkiego/?fbclid=IwAR2M6PR9Z66V02H7bsrvhNtYEO_lZo5coMd2RBl_ttirnHk2nbkjAFaut90   8. Odblaskowy pokaz mody – „Nie bój się błyszczeć”  https://www.facebook.com/permalink.php?story_fbid=pfbid02LgVbdN6Z54sZbwqBKGBAVAqGMb7xmtQQxGSeZPEdzqS6VYiSdbKYsB9vVmeT1g9yl&amp;id=61550842247735&amp;locale=pl_PL  9. Bieg charytatywny z odblaskiem  https://www.facebook.com/permalink.php?story_fbid=pfbid0hH9Kba3MwHthpSmgckxENmwNpo4NWcbkf7qjpTsWcdwKUS3EKF5D1ZhS8Ym6f8LTl&amp;id=61550842247735&amp;locale=pl_PL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Sprawozdanie z realizacji  zadań konkursowych „Odblaskowa Szkoła”     Zespół Szkolno- Przedszkolny  Ul. Reja 4 32-210 Książ Wielki</dc:title>
  <dc:creator>Anna Bobak</dc:creator>
  <cp:lastModifiedBy>PC</cp:lastModifiedBy>
  <cp:revision>21</cp:revision>
  <dcterms:created xsi:type="dcterms:W3CDTF">2023-11-04T14:26:14Z</dcterms:created>
  <dcterms:modified xsi:type="dcterms:W3CDTF">2023-11-06T21:37:00Z</dcterms:modified>
</cp:coreProperties>
</file>