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26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23.xml" ContentType="application/vnd.openxmlformats-officedocument.presentationml.slide+xml"/>
  <Override PartName="/ppt/slides/slide6.xml" ContentType="application/vnd.openxmlformats-officedocument.presentationml.slide+xml"/>
  <Override PartName="/ppt/slides/slide24.xml" ContentType="application/vnd.openxmlformats-officedocument.presentationml.slide+xml"/>
  <Override PartName="/ppt/slides/slide7.xml" ContentType="application/vnd.openxmlformats-officedocument.presentationml.slide+xml"/>
  <Override PartName="/ppt/slides/slide25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_rels/slide9.xml.rels" ContentType="application/vnd.openxmlformats-package.relationships+xml"/>
  <Override PartName="/ppt/slides/_rels/slide35.xml.rels" ContentType="application/vnd.openxmlformats-package.relationships+xml"/>
  <Override PartName="/ppt/slides/_rels/slide1.xml.rels" ContentType="application/vnd.openxmlformats-package.relationships+xml"/>
  <Override PartName="/ppt/slides/_rels/slide36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_rels/slide22.xml.rels" ContentType="application/vnd.openxmlformats-package.relationships+xml"/>
  <Override PartName="/ppt/slides/_rels/slide23.xml.rels" ContentType="application/vnd.openxmlformats-package.relationships+xml"/>
  <Override PartName="/ppt/slides/_rels/slide24.xml.rels" ContentType="application/vnd.openxmlformats-package.relationships+xml"/>
  <Override PartName="/ppt/slides/_rels/slide25.xml.rels" ContentType="application/vnd.openxmlformats-package.relationships+xml"/>
  <Override PartName="/ppt/slides/_rels/slide26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_rels/slide32.xml.rels" ContentType="application/vnd.openxmlformats-package.relationships+xml"/>
  <Override PartName="/ppt/slides/_rels/slide33.xml.rels" ContentType="application/vnd.openxmlformats-package.relationships+xml"/>
  <Override PartName="/ppt/slides/_rels/slide34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5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55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5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57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9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03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0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05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-8640" y="4013280"/>
            <a:ext cx="445680" cy="2841840"/>
          </a:xfrm>
          <a:custGeom>
            <a:avLst/>
            <a:gdLst/>
            <a:ahLst/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" name="Line 2"/>
          <p:cNvSpPr/>
          <p:nvPr/>
        </p:nvSpPr>
        <p:spPr>
          <a:xfrm flipV="1">
            <a:off x="5130720" y="4175280"/>
            <a:ext cx="4022280" cy="2682720"/>
          </a:xfrm>
          <a:prstGeom prst="line">
            <a:avLst/>
          </a:prstGeom>
          <a:ln w="9360">
            <a:solidFill>
              <a:schemeClr val="bg1">
                <a:lumMod val="8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" name="Line 3"/>
          <p:cNvSpPr/>
          <p:nvPr/>
        </p:nvSpPr>
        <p:spPr>
          <a:xfrm>
            <a:off x="7042680" y="0"/>
            <a:ext cx="1218960" cy="6858000"/>
          </a:xfrm>
          <a:prstGeom prst="line">
            <a:avLst/>
          </a:prstGeom>
          <a:ln w="9360">
            <a:solidFill>
              <a:schemeClr val="bg1">
                <a:lumMod val="7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6891840" y="0"/>
            <a:ext cx="2257920" cy="6855120"/>
          </a:xfrm>
          <a:custGeom>
            <a:avLst/>
            <a:gdLst/>
            <a:ahLst/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7205040" y="-8640"/>
            <a:ext cx="1936800" cy="6855120"/>
          </a:xfrm>
          <a:custGeom>
            <a:avLst/>
            <a:gdLst/>
            <a:ahLst/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6638040" y="3920040"/>
            <a:ext cx="2502000" cy="2926440"/>
          </a:xfrm>
          <a:custGeom>
            <a:avLst/>
            <a:gdLst/>
            <a:ahLst/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" name="CustomShape 7"/>
          <p:cNvSpPr/>
          <p:nvPr/>
        </p:nvSpPr>
        <p:spPr>
          <a:xfrm>
            <a:off x="7010280" y="-8640"/>
            <a:ext cx="2131200" cy="6855120"/>
          </a:xfrm>
          <a:custGeom>
            <a:avLst/>
            <a:gdLst/>
            <a:ahLst/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7" name="CustomShape 8"/>
          <p:cNvSpPr/>
          <p:nvPr/>
        </p:nvSpPr>
        <p:spPr>
          <a:xfrm>
            <a:off x="8295840" y="-8640"/>
            <a:ext cx="846000" cy="6855120"/>
          </a:xfrm>
          <a:custGeom>
            <a:avLst/>
            <a:gdLst/>
            <a:ahLst/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" name="CustomShape 9"/>
          <p:cNvSpPr/>
          <p:nvPr/>
        </p:nvSpPr>
        <p:spPr>
          <a:xfrm>
            <a:off x="8077320" y="-8640"/>
            <a:ext cx="1055160" cy="6855120"/>
          </a:xfrm>
          <a:custGeom>
            <a:avLst/>
            <a:gdLst/>
            <a:ahLst/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9" name="CustomShape 10"/>
          <p:cNvSpPr/>
          <p:nvPr/>
        </p:nvSpPr>
        <p:spPr>
          <a:xfrm>
            <a:off x="8060400" y="4893840"/>
            <a:ext cx="1082520" cy="1952640"/>
          </a:xfrm>
          <a:custGeom>
            <a:avLst/>
            <a:gdLst/>
            <a:ahLst/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0" name="Line 11"/>
          <p:cNvSpPr/>
          <p:nvPr/>
        </p:nvSpPr>
        <p:spPr>
          <a:xfrm flipV="1">
            <a:off x="5130720" y="4175280"/>
            <a:ext cx="4022280" cy="2682720"/>
          </a:xfrm>
          <a:prstGeom prst="line">
            <a:avLst/>
          </a:prstGeom>
          <a:ln w="9360">
            <a:solidFill>
              <a:schemeClr val="bg1">
                <a:lumMod val="8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" name="Line 12"/>
          <p:cNvSpPr/>
          <p:nvPr/>
        </p:nvSpPr>
        <p:spPr>
          <a:xfrm>
            <a:off x="7042680" y="0"/>
            <a:ext cx="1218960" cy="6858000"/>
          </a:xfrm>
          <a:prstGeom prst="line">
            <a:avLst/>
          </a:prstGeom>
          <a:ln w="9360">
            <a:solidFill>
              <a:schemeClr val="bg1">
                <a:lumMod val="7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" name="CustomShape 13"/>
          <p:cNvSpPr/>
          <p:nvPr/>
        </p:nvSpPr>
        <p:spPr>
          <a:xfrm>
            <a:off x="6891840" y="0"/>
            <a:ext cx="2257920" cy="6855120"/>
          </a:xfrm>
          <a:custGeom>
            <a:avLst/>
            <a:gdLst/>
            <a:ahLst/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3" name="CustomShape 14"/>
          <p:cNvSpPr/>
          <p:nvPr/>
        </p:nvSpPr>
        <p:spPr>
          <a:xfrm>
            <a:off x="7205040" y="-8640"/>
            <a:ext cx="1936800" cy="6855120"/>
          </a:xfrm>
          <a:custGeom>
            <a:avLst/>
            <a:gdLst/>
            <a:ahLst/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4" name="CustomShape 15"/>
          <p:cNvSpPr/>
          <p:nvPr/>
        </p:nvSpPr>
        <p:spPr>
          <a:xfrm>
            <a:off x="6638040" y="3920040"/>
            <a:ext cx="2502000" cy="2926440"/>
          </a:xfrm>
          <a:custGeom>
            <a:avLst/>
            <a:gdLst/>
            <a:ahLst/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5" name="CustomShape 16"/>
          <p:cNvSpPr/>
          <p:nvPr/>
        </p:nvSpPr>
        <p:spPr>
          <a:xfrm>
            <a:off x="7010280" y="-8640"/>
            <a:ext cx="2131200" cy="6855120"/>
          </a:xfrm>
          <a:custGeom>
            <a:avLst/>
            <a:gdLst/>
            <a:ahLst/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6" name="CustomShape 17"/>
          <p:cNvSpPr/>
          <p:nvPr/>
        </p:nvSpPr>
        <p:spPr>
          <a:xfrm>
            <a:off x="8295840" y="-8640"/>
            <a:ext cx="846000" cy="6855120"/>
          </a:xfrm>
          <a:custGeom>
            <a:avLst/>
            <a:gdLst/>
            <a:ahLst/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7" name="CustomShape 18"/>
          <p:cNvSpPr/>
          <p:nvPr/>
        </p:nvSpPr>
        <p:spPr>
          <a:xfrm>
            <a:off x="8077320" y="-8640"/>
            <a:ext cx="1055160" cy="6855120"/>
          </a:xfrm>
          <a:custGeom>
            <a:avLst/>
            <a:gdLst/>
            <a:ahLst/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8" name="CustomShape 19"/>
          <p:cNvSpPr/>
          <p:nvPr/>
        </p:nvSpPr>
        <p:spPr>
          <a:xfrm>
            <a:off x="8060400" y="4893840"/>
            <a:ext cx="1082520" cy="1952640"/>
          </a:xfrm>
          <a:custGeom>
            <a:avLst/>
            <a:gdLst/>
            <a:ahLst/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9" name="CustomShape 20"/>
          <p:cNvSpPr/>
          <p:nvPr/>
        </p:nvSpPr>
        <p:spPr>
          <a:xfrm>
            <a:off x="-8640" y="-8640"/>
            <a:ext cx="852120" cy="5686560"/>
          </a:xfrm>
          <a:custGeom>
            <a:avLst/>
            <a:gdLst/>
            <a:ahLst/>
            <a:rect l="l" t="t" r="r" b="b"/>
            <a:pathLst>
              <a:path w="863600" h="5698067">
                <a:moveTo>
                  <a:pt x="0" y="8467"/>
                </a:moveTo>
                <a:lnTo>
                  <a:pt x="863600" y="0"/>
                </a:lnTo>
                <a:lnTo>
                  <a:pt x="863600" y="16934"/>
                </a:lnTo>
                <a:lnTo>
                  <a:pt x="0" y="5698067"/>
                </a:lnTo>
                <a:lnTo>
                  <a:pt x="0" y="8467"/>
                </a:ln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0" name="PlaceHolder 2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pl-PL" sz="4400" spc="-1" strike="noStrike">
                <a:latin typeface="Arial"/>
              </a:rPr>
              <a:t>Kliknij, aby edytować format tekstu tytułu</a:t>
            </a:r>
            <a:endParaRPr b="0" lang="pl-PL" sz="4400" spc="-1" strike="noStrike">
              <a:latin typeface="Arial"/>
            </a:endParaRPr>
          </a:p>
        </p:txBody>
      </p:sp>
      <p:sp>
        <p:nvSpPr>
          <p:cNvPr id="21" name="PlaceHolder 2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latin typeface="Arial"/>
              </a:rPr>
              <a:t>Kliknij, aby edytować format tekstu konspektu</a:t>
            </a:r>
            <a:endParaRPr b="0" lang="pl-PL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800" spc="-1" strike="noStrike">
                <a:latin typeface="Arial"/>
              </a:rPr>
              <a:t>Drugi poziom konspektu</a:t>
            </a:r>
            <a:endParaRPr b="0" lang="pl-PL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latin typeface="Arial"/>
              </a:rPr>
              <a:t>Trzeci poziom konspektu</a:t>
            </a:r>
            <a:endParaRPr b="0" lang="pl-PL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latin typeface="Arial"/>
              </a:rPr>
              <a:t>Czwarty poziom konspektu</a:t>
            </a:r>
            <a:endParaRPr b="0" lang="pl-PL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Piąty poziom konspektu</a:t>
            </a:r>
            <a:endParaRPr b="0" lang="pl-PL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Szósty poziom konspektu</a:t>
            </a:r>
            <a:endParaRPr b="0" lang="pl-PL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Siódmy poziom konspektu</a:t>
            </a:r>
            <a:endParaRPr b="0" lang="pl-PL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/>
          <p:nvPr/>
        </p:nvSpPr>
        <p:spPr>
          <a:xfrm>
            <a:off x="-8640" y="4013280"/>
            <a:ext cx="445680" cy="2841840"/>
          </a:xfrm>
          <a:custGeom>
            <a:avLst/>
            <a:gdLst/>
            <a:ahLst/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9" name="Line 2"/>
          <p:cNvSpPr/>
          <p:nvPr/>
        </p:nvSpPr>
        <p:spPr>
          <a:xfrm flipV="1">
            <a:off x="5130720" y="4175280"/>
            <a:ext cx="4022280" cy="2682720"/>
          </a:xfrm>
          <a:prstGeom prst="line">
            <a:avLst/>
          </a:prstGeom>
          <a:ln w="9360">
            <a:solidFill>
              <a:schemeClr val="bg1">
                <a:lumMod val="8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0" name="Line 3"/>
          <p:cNvSpPr/>
          <p:nvPr/>
        </p:nvSpPr>
        <p:spPr>
          <a:xfrm>
            <a:off x="7042680" y="0"/>
            <a:ext cx="1218960" cy="6858000"/>
          </a:xfrm>
          <a:prstGeom prst="line">
            <a:avLst/>
          </a:prstGeom>
          <a:ln w="9360">
            <a:solidFill>
              <a:schemeClr val="bg1">
                <a:lumMod val="7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1" name="CustomShape 4"/>
          <p:cNvSpPr/>
          <p:nvPr/>
        </p:nvSpPr>
        <p:spPr>
          <a:xfrm>
            <a:off x="6891840" y="0"/>
            <a:ext cx="2257920" cy="6855120"/>
          </a:xfrm>
          <a:custGeom>
            <a:avLst/>
            <a:gdLst/>
            <a:ahLst/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2" name="CustomShape 5"/>
          <p:cNvSpPr/>
          <p:nvPr/>
        </p:nvSpPr>
        <p:spPr>
          <a:xfrm>
            <a:off x="7205040" y="-8640"/>
            <a:ext cx="1936800" cy="6855120"/>
          </a:xfrm>
          <a:custGeom>
            <a:avLst/>
            <a:gdLst/>
            <a:ahLst/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3" name="CustomShape 6"/>
          <p:cNvSpPr/>
          <p:nvPr/>
        </p:nvSpPr>
        <p:spPr>
          <a:xfrm>
            <a:off x="6638040" y="3920040"/>
            <a:ext cx="2502000" cy="2926440"/>
          </a:xfrm>
          <a:custGeom>
            <a:avLst/>
            <a:gdLst/>
            <a:ahLst/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4" name="CustomShape 7"/>
          <p:cNvSpPr/>
          <p:nvPr/>
        </p:nvSpPr>
        <p:spPr>
          <a:xfrm>
            <a:off x="7010280" y="-8640"/>
            <a:ext cx="2131200" cy="6855120"/>
          </a:xfrm>
          <a:custGeom>
            <a:avLst/>
            <a:gdLst/>
            <a:ahLst/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5" name="CustomShape 8"/>
          <p:cNvSpPr/>
          <p:nvPr/>
        </p:nvSpPr>
        <p:spPr>
          <a:xfrm>
            <a:off x="8295840" y="-8640"/>
            <a:ext cx="846000" cy="6855120"/>
          </a:xfrm>
          <a:custGeom>
            <a:avLst/>
            <a:gdLst/>
            <a:ahLst/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6" name="CustomShape 9"/>
          <p:cNvSpPr/>
          <p:nvPr/>
        </p:nvSpPr>
        <p:spPr>
          <a:xfrm>
            <a:off x="8077320" y="-8640"/>
            <a:ext cx="1055160" cy="6855120"/>
          </a:xfrm>
          <a:custGeom>
            <a:avLst/>
            <a:gdLst/>
            <a:ahLst/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7" name="CustomShape 10"/>
          <p:cNvSpPr/>
          <p:nvPr/>
        </p:nvSpPr>
        <p:spPr>
          <a:xfrm>
            <a:off x="8060400" y="4893840"/>
            <a:ext cx="1082520" cy="1952640"/>
          </a:xfrm>
          <a:custGeom>
            <a:avLst/>
            <a:gdLst/>
            <a:ahLst/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8" name="PlaceHolder 1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pl-PL" sz="4400" spc="-1" strike="noStrike">
                <a:latin typeface="Arial"/>
              </a:rPr>
              <a:t>Kliknij, aby edytować format tekstu tytułu</a:t>
            </a:r>
            <a:endParaRPr b="0" lang="pl-PL" sz="4400" spc="-1" strike="noStrike">
              <a:latin typeface="Arial"/>
            </a:endParaRPr>
          </a:p>
        </p:txBody>
      </p:sp>
      <p:sp>
        <p:nvSpPr>
          <p:cNvPr id="69" name="PlaceHolder 1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latin typeface="Arial"/>
              </a:rPr>
              <a:t>Kliknij, aby edytować format tekstu konspektu</a:t>
            </a:r>
            <a:endParaRPr b="0" lang="pl-PL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800" spc="-1" strike="noStrike">
                <a:latin typeface="Arial"/>
              </a:rPr>
              <a:t>Drugi poziom konspektu</a:t>
            </a:r>
            <a:endParaRPr b="0" lang="pl-PL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latin typeface="Arial"/>
              </a:rPr>
              <a:t>Trzeci poziom konspektu</a:t>
            </a:r>
            <a:endParaRPr b="0" lang="pl-PL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latin typeface="Arial"/>
              </a:rPr>
              <a:t>Czwarty poziom konspektu</a:t>
            </a:r>
            <a:endParaRPr b="0" lang="pl-PL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Piąty poziom konspektu</a:t>
            </a:r>
            <a:endParaRPr b="0" lang="pl-PL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Szósty poziom konspektu</a:t>
            </a:r>
            <a:endParaRPr b="0" lang="pl-PL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Siódmy poziom konspektu</a:t>
            </a:r>
            <a:endParaRPr b="0" lang="pl-PL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hyperlink" Target="http://www.men.gov.pl/" TargetMode="External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hyperlink" Target="http://www.przedszkole6.edupage.org/" TargetMode="External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-1836720" y="980640"/>
            <a:ext cx="7760880" cy="1458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/>
          </a:bodyPr>
          <a:p>
            <a:pPr algn="r">
              <a:lnSpc>
                <a:spcPct val="100000"/>
              </a:lnSpc>
            </a:pPr>
            <a:br/>
            <a:br/>
            <a:br/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         </a:t>
            </a:r>
            <a:r>
              <a:rPr b="1" lang="pl-PL" sz="5400" spc="-1" strike="noStrike">
                <a:solidFill>
                  <a:srgbClr val="7030a0"/>
                </a:solidFill>
                <a:latin typeface="Times New Roman"/>
                <a:ea typeface="DejaVu Sans"/>
              </a:rPr>
              <a:t>ZEBRANIE  Z RODZICAMI</a:t>
            </a:r>
            <a:br/>
            <a:r>
              <a:rPr b="1" lang="pl-PL" sz="5400" spc="-1" strike="noStrike">
                <a:solidFill>
                  <a:srgbClr val="7030a0"/>
                </a:solidFill>
                <a:latin typeface="Times New Roman"/>
                <a:ea typeface="DejaVu Sans"/>
              </a:rPr>
              <a:t>sierpień 2023</a:t>
            </a:r>
            <a:endParaRPr b="0" lang="pl-PL" sz="5400" spc="-1" strike="noStrike">
              <a:latin typeface="Arial"/>
            </a:endParaRPr>
          </a:p>
        </p:txBody>
      </p:sp>
      <p:sp>
        <p:nvSpPr>
          <p:cNvPr id="107" name="CustomShape 2"/>
          <p:cNvSpPr/>
          <p:nvPr/>
        </p:nvSpPr>
        <p:spPr>
          <a:xfrm>
            <a:off x="1130760" y="4050720"/>
            <a:ext cx="5815080" cy="108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r">
              <a:lnSpc>
                <a:spcPct val="100000"/>
              </a:lnSpc>
              <a:spcBef>
                <a:spcPts val="1001"/>
              </a:spcBef>
            </a:pPr>
            <a:r>
              <a:rPr b="1" lang="pl-PL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Przedszkole nr 6 „Zdrowe Jagódki” </a:t>
            </a:r>
            <a:endParaRPr b="0" lang="pl-PL" sz="28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</a:pPr>
            <a:r>
              <a:rPr b="1" lang="pl-PL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Rok szkolny  2023/2024</a:t>
            </a:r>
            <a:endParaRPr b="0" lang="pl-PL" sz="28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609480" y="609480"/>
            <a:ext cx="6336360" cy="107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pl-PL" sz="2400" spc="-1" strike="noStrike">
                <a:solidFill>
                  <a:srgbClr val="7030a0"/>
                </a:solidFill>
                <a:latin typeface="Times New Roman"/>
                <a:ea typeface="DejaVu Sans"/>
              </a:rPr>
              <a:t>Strategie działań związane z zapewnieniem bezpieczeństwa w naszym przedszkolu</a:t>
            </a:r>
            <a:endParaRPr b="0" lang="pl-PL" sz="2400" spc="-1" strike="noStrike">
              <a:latin typeface="Arial"/>
            </a:endParaRPr>
          </a:p>
        </p:txBody>
      </p:sp>
      <p:sp>
        <p:nvSpPr>
          <p:cNvPr id="125" name="CustomShape 2"/>
          <p:cNvSpPr/>
          <p:nvPr/>
        </p:nvSpPr>
        <p:spPr>
          <a:xfrm>
            <a:off x="609480" y="1556640"/>
            <a:ext cx="7119360" cy="447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74320" indent="-262800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Wingdings 2" charset="2"/>
              <a:buChar char=""/>
            </a:pPr>
            <a:r>
              <a:rPr b="1" lang="pl-PL" sz="6400" spc="-1" strike="noStrike">
                <a:solidFill>
                  <a:srgbClr val="00b050"/>
                </a:solidFill>
                <a:latin typeface="Times New Roman"/>
                <a:ea typeface="DejaVu Sans"/>
              </a:rPr>
              <a:t>procedura I</a:t>
            </a:r>
            <a:r>
              <a:rPr b="0" lang="pl-PL" sz="6400" spc="-1" strike="noStrike">
                <a:solidFill>
                  <a:srgbClr val="00b050"/>
                </a:solidFill>
                <a:latin typeface="Times New Roman"/>
                <a:ea typeface="DejaVu Sans"/>
              </a:rPr>
              <a:t> – </a:t>
            </a:r>
            <a:r>
              <a:rPr b="0" lang="pl-PL" sz="64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„Obowiązki w zakresie bezpieczeństwa dziecka w Przedszkolu Nr 6 „Zdrowe Jagódki” w Orzeszu-Zawiści”</a:t>
            </a:r>
            <a:endParaRPr b="0" lang="pl-PL" sz="6400" spc="-1" strike="noStrike">
              <a:latin typeface="Arial"/>
            </a:endParaRPr>
          </a:p>
          <a:p>
            <a:pPr marL="274320" indent="-262800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Wingdings 2" charset="2"/>
              <a:buChar char=""/>
            </a:pPr>
            <a:r>
              <a:rPr b="1" lang="pl-PL" sz="6400" spc="-1" strike="noStrike">
                <a:solidFill>
                  <a:srgbClr val="00b050"/>
                </a:solidFill>
                <a:latin typeface="Times New Roman"/>
                <a:ea typeface="DejaVu Sans"/>
              </a:rPr>
              <a:t>procedura II </a:t>
            </a:r>
            <a:r>
              <a:rPr b="0" lang="pl-PL" sz="64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- „Przyprowadzanie dziecka do przedszkola i odbieranie go w Przedszkolu Nr 6 „Zdrowe Jagódki” w Orzeszu-Zawiści”</a:t>
            </a:r>
            <a:endParaRPr b="0" lang="pl-PL" sz="6400" spc="-1" strike="noStrike">
              <a:latin typeface="Arial"/>
            </a:endParaRPr>
          </a:p>
          <a:p>
            <a:pPr marL="274320" indent="-262800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Wingdings 2" charset="2"/>
              <a:buChar char=""/>
            </a:pPr>
            <a:r>
              <a:rPr b="1" lang="pl-PL" sz="6400" spc="-1" strike="noStrike">
                <a:solidFill>
                  <a:srgbClr val="00b050"/>
                </a:solidFill>
                <a:latin typeface="Times New Roman"/>
                <a:ea typeface="DejaVu Sans"/>
              </a:rPr>
              <a:t>procedura III </a:t>
            </a:r>
            <a:r>
              <a:rPr b="0" lang="pl-PL" sz="64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- „Bezpieczeństwo zabaw w ogrodzie, podczas spacerów i wycieczek organizowanych poza terenem przedszkola – Przedszkole nr 6 „Zdrowe Jagódki” w Orzeszu-Zawiści”</a:t>
            </a:r>
            <a:endParaRPr b="0" lang="pl-PL" sz="6400" spc="-1" strike="noStrike">
              <a:latin typeface="Arial"/>
            </a:endParaRPr>
          </a:p>
          <a:p>
            <a:pPr marL="274320" indent="-262800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Wingdings 2" charset="2"/>
              <a:buChar char=""/>
            </a:pPr>
            <a:r>
              <a:rPr b="1" lang="pl-PL" sz="6400" spc="-1" strike="noStrike">
                <a:solidFill>
                  <a:srgbClr val="00b050"/>
                </a:solidFill>
                <a:latin typeface="Times New Roman"/>
                <a:ea typeface="DejaVu Sans"/>
              </a:rPr>
              <a:t>procedura IV </a:t>
            </a:r>
            <a:r>
              <a:rPr b="0" lang="pl-PL" sz="64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- „Postępowanie nauczycieli i personelu przedszkola w sytuacji, gdy na terenie przedszkola zdarzy się nieszczęśliwy wypadek z udziałem dziecka z Przedszkola nr 6 „Zdrowe Jagódki” w Orzeszu-Zawiści”</a:t>
            </a:r>
            <a:endParaRPr b="0" lang="pl-PL" sz="6400" spc="-1" strike="noStrike">
              <a:latin typeface="Arial"/>
            </a:endParaRPr>
          </a:p>
          <a:p>
            <a:pPr marL="274320" indent="-262800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Wingdings 2" charset="2"/>
              <a:buChar char=""/>
            </a:pPr>
            <a:r>
              <a:rPr b="1" lang="pl-PL" sz="6400" spc="-1" strike="noStrike">
                <a:solidFill>
                  <a:srgbClr val="00b050"/>
                </a:solidFill>
                <a:latin typeface="Times New Roman"/>
                <a:ea typeface="DejaVu Sans"/>
              </a:rPr>
              <a:t>procedura V</a:t>
            </a:r>
            <a:r>
              <a:rPr b="0" lang="pl-PL" sz="64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 – „Organizacja pierwszej pomocy – postępowanie w przypadku konieczności udzielenia pierwszej pomocy wychowankom Przedszkola nr 6 „Zdrowe Jagódki” w Orzeszu-Zawiści”</a:t>
            </a:r>
            <a:endParaRPr b="0" lang="pl-PL" sz="6400" spc="-1" strike="noStrike">
              <a:latin typeface="Arial"/>
            </a:endParaRPr>
          </a:p>
          <a:p>
            <a:pPr marL="274320" indent="-262800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Wingdings 2" charset="2"/>
              <a:buChar char=""/>
            </a:pPr>
            <a:r>
              <a:rPr b="1" lang="pl-PL" sz="6400" spc="-1" strike="noStrike">
                <a:solidFill>
                  <a:srgbClr val="00b050"/>
                </a:solidFill>
                <a:latin typeface="Times New Roman"/>
                <a:ea typeface="DejaVu Sans"/>
              </a:rPr>
              <a:t>procedura VI </a:t>
            </a:r>
            <a:r>
              <a:rPr b="0" lang="pl-PL" sz="6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– „Postępowanie z dzieckiem sprawiającym trudności wychowawcze i przejawiającym agresję w Przedszkolu nr 6 „Zdrowe Jagódki” w Orzeszu-Zawiści”</a:t>
            </a:r>
            <a:endParaRPr b="0" lang="pl-PL" sz="6400" spc="-1" strike="noStrike">
              <a:latin typeface="Arial"/>
            </a:endParaRPr>
          </a:p>
          <a:p>
            <a:pPr marL="274320" indent="-262800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Wingdings 2" charset="2"/>
              <a:buChar char=""/>
            </a:pPr>
            <a:r>
              <a:rPr b="1" lang="pl-PL" sz="6400" spc="-1" strike="noStrike">
                <a:solidFill>
                  <a:srgbClr val="00b050"/>
                </a:solidFill>
                <a:latin typeface="Times New Roman"/>
                <a:ea typeface="DejaVu Sans"/>
              </a:rPr>
              <a:t>procedura VII </a:t>
            </a:r>
            <a:r>
              <a:rPr b="0" lang="pl-PL" sz="6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– „Postępowanie w przypadku stwierdzenia wszawicy w Przedszkolu nr 6 „Zdrowe Jagódki” w Orzeszu-Zawiści”</a:t>
            </a:r>
            <a:endParaRPr b="0" lang="pl-PL" sz="6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pl-PL" sz="6400" spc="-1" strike="noStrike"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609480" y="609480"/>
            <a:ext cx="6336360" cy="100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ctr">
              <a:lnSpc>
                <a:spcPct val="100000"/>
              </a:lnSpc>
            </a:pPr>
            <a:r>
              <a:rPr b="1" lang="pl-PL" sz="3600" spc="-1" strike="noStrike">
                <a:solidFill>
                  <a:srgbClr val="7030a0"/>
                </a:solidFill>
                <a:latin typeface="Times New Roman"/>
                <a:ea typeface="DejaVu Sans"/>
              </a:rPr>
              <a:t>PROCEDURY</a:t>
            </a:r>
            <a:endParaRPr b="0" lang="pl-PL" sz="3600" spc="-1" strike="noStrike">
              <a:latin typeface="Arial"/>
            </a:endParaRPr>
          </a:p>
        </p:txBody>
      </p:sp>
      <p:sp>
        <p:nvSpPr>
          <p:cNvPr id="127" name="CustomShape 2"/>
          <p:cNvSpPr/>
          <p:nvPr/>
        </p:nvSpPr>
        <p:spPr>
          <a:xfrm>
            <a:off x="609480" y="1008000"/>
            <a:ext cx="6336360" cy="5022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pl-PL" sz="36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Prosimy rodziców o zapoznanie się z powyższymi procedurami, które są stronie internetowej naszego przedszkola i podpisanie stosownego oświadczenia o zapoznaniu się z nimi.</a:t>
            </a:r>
            <a:endParaRPr b="0" lang="pl-PL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pl-PL" sz="3600" spc="-1" strike="noStrike">
                <a:solidFill>
                  <a:srgbClr val="ff0000"/>
                </a:solidFill>
                <a:latin typeface="Times New Roman"/>
                <a:ea typeface="DejaVu Sans"/>
              </a:rPr>
              <a:t>Prośba dotyczy rodziców dzieci nowo przyjętych.</a:t>
            </a:r>
            <a:endParaRPr b="0" lang="pl-PL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pl-PL" sz="3600" spc="-1" strike="noStrike">
                <a:solidFill>
                  <a:srgbClr val="ff0000"/>
                </a:solidFill>
                <a:latin typeface="Times New Roman"/>
                <a:ea typeface="DejaVu Sans"/>
              </a:rPr>
              <a:t>Pozostałych rodziców prosimy o przypomnienie treści poszczególnych procedur.</a:t>
            </a:r>
            <a:endParaRPr b="0" lang="pl-PL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pl-PL" sz="36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Oświadczenia rozdają wychowawcy na zebraniach grupowych. </a:t>
            </a:r>
            <a:endParaRPr b="0" lang="pl-PL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pl-PL" sz="36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Do lutego 2024r. powstanie procedura postępowania związana z ochroną dzieci przed przemocą </a:t>
            </a:r>
            <a:endParaRPr b="0" lang="pl-PL" sz="3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pl-PL" sz="3600" spc="-1" strike="noStrike">
              <a:latin typeface="Arial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428760" y="642960"/>
            <a:ext cx="8218080" cy="1131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ctr">
              <a:lnSpc>
                <a:spcPct val="100000"/>
              </a:lnSpc>
            </a:pPr>
            <a:r>
              <a:rPr b="1" lang="pl-PL" sz="3200" spc="-1" strike="noStrike">
                <a:solidFill>
                  <a:srgbClr val="7030a0"/>
                </a:solidFill>
                <a:latin typeface="Times New Roman"/>
                <a:ea typeface="DejaVu Sans"/>
              </a:rPr>
              <a:t>Czas pracy przedszkola</a:t>
            </a:r>
            <a:br/>
            <a:r>
              <a:rPr b="1" lang="pl-PL" sz="3200" spc="-1" strike="noStrike">
                <a:solidFill>
                  <a:srgbClr val="7030a0"/>
                </a:solidFill>
                <a:latin typeface="Times New Roman"/>
                <a:ea typeface="DejaVu Sans"/>
              </a:rPr>
              <a:t>6:00 – 17:00</a:t>
            </a:r>
            <a:endParaRPr b="0" lang="pl-PL" sz="3200" spc="-1" strike="noStrike">
              <a:latin typeface="Arial"/>
            </a:endParaRPr>
          </a:p>
        </p:txBody>
      </p:sp>
      <p:sp>
        <p:nvSpPr>
          <p:cNvPr id="129" name="CustomShape 2"/>
          <p:cNvSpPr/>
          <p:nvPr/>
        </p:nvSpPr>
        <p:spPr>
          <a:xfrm>
            <a:off x="214200" y="1785960"/>
            <a:ext cx="8218080" cy="4514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74320" indent="-262800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Wingdings 2" charset="2"/>
              <a:buChar char=""/>
            </a:pPr>
            <a:r>
              <a:rPr b="0" lang="pl-PL" sz="1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Czas posiłków w poszczególnych grupach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pl-PL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pl-PL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pl-PL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pl-PL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pl-PL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endParaRPr b="0" lang="pl-PL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pl-PL" sz="1800" spc="-1" strike="noStrike">
              <a:latin typeface="Arial"/>
            </a:endParaRPr>
          </a:p>
        </p:txBody>
      </p:sp>
      <p:graphicFrame>
        <p:nvGraphicFramePr>
          <p:cNvPr id="130" name="Table 3"/>
          <p:cNvGraphicFramePr/>
          <p:nvPr/>
        </p:nvGraphicFramePr>
        <p:xfrm>
          <a:off x="232560" y="2660760"/>
          <a:ext cx="8453520" cy="2375640"/>
        </p:xfrm>
        <a:graphic>
          <a:graphicData uri="http://schemas.openxmlformats.org/drawingml/2006/table">
            <a:tbl>
              <a:tblPr/>
              <a:tblGrid>
                <a:gridCol w="1767600"/>
                <a:gridCol w="857160"/>
                <a:gridCol w="1214280"/>
                <a:gridCol w="1428480"/>
                <a:gridCol w="3186360"/>
              </a:tblGrid>
              <a:tr h="647640"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pl-PL" sz="20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 </a:t>
                      </a:r>
                      <a:endParaRPr b="0" lang="pl-PL" sz="20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pl-PL" sz="20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Gr. I</a:t>
                      </a:r>
                      <a:endParaRPr b="0" lang="pl-PL" sz="20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pl-PL" sz="20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Gr. II</a:t>
                      </a:r>
                      <a:endParaRPr b="0" lang="pl-PL" sz="20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pl-PL" sz="20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Gr. III</a:t>
                      </a:r>
                      <a:endParaRPr b="0" lang="pl-PL" sz="20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pl-PL" sz="2000" spc="-1" strike="noStrike">
                          <a:solidFill>
                            <a:srgbClr val="ffffff"/>
                          </a:solidFill>
                          <a:latin typeface="Trebuchet MS"/>
                          <a:ea typeface="Damascus"/>
                        </a:rPr>
                        <a:t>Gr. IV         Gr. V</a:t>
                      </a:r>
                      <a:endParaRPr b="0" lang="pl-PL" sz="20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</a:tr>
              <a:tr h="575640"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pl-PL" sz="2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Śniadanie</a:t>
                      </a:r>
                      <a:endParaRPr b="0" lang="pl-PL" sz="20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8:30</a:t>
                      </a:r>
                      <a:endParaRPr b="0" lang="pl-PL" sz="20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8:30</a:t>
                      </a:r>
                      <a:endParaRPr b="0" lang="pl-PL" sz="20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8:30</a:t>
                      </a:r>
                      <a:endParaRPr b="0" lang="pl-PL" sz="20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Trebuchet MS"/>
                          <a:ea typeface="Damascus"/>
                        </a:rPr>
                        <a:t>8:30          8:15         </a:t>
                      </a:r>
                      <a:endParaRPr b="0" lang="pl-PL" sz="20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</a:tr>
              <a:tr h="575640"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pl-PL" sz="2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Obiad</a:t>
                      </a:r>
                      <a:endParaRPr b="0" lang="pl-PL" sz="20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12:00</a:t>
                      </a:r>
                      <a:endParaRPr b="0" lang="pl-PL" sz="20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12:00</a:t>
                      </a:r>
                      <a:endParaRPr b="0" lang="pl-PL" sz="20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12:00</a:t>
                      </a:r>
                      <a:endParaRPr b="0" lang="pl-PL" sz="20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Trebuchet MS"/>
                          <a:ea typeface="Damascus"/>
                        </a:rPr>
                        <a:t>12:00        11:40    </a:t>
                      </a:r>
                      <a:endParaRPr b="0" lang="pl-PL" sz="20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</a:tr>
              <a:tr h="577080"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pl-PL" sz="20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Podwieczorek</a:t>
                      </a:r>
                      <a:endParaRPr b="0" lang="pl-PL" sz="20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14:30</a:t>
                      </a:r>
                      <a:endParaRPr b="0" lang="pl-PL" sz="20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14:00</a:t>
                      </a:r>
                      <a:endParaRPr b="0" lang="pl-PL" sz="20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14:00</a:t>
                      </a:r>
                      <a:endParaRPr b="0" lang="pl-PL" sz="20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 lIns="68400" rIns="6840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Trebuchet MS"/>
                          <a:ea typeface="Damascus"/>
                        </a:rPr>
                        <a:t>14:00        14:00         </a:t>
                      </a:r>
                      <a:endParaRPr b="0" lang="pl-PL" sz="20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468360" y="404640"/>
            <a:ext cx="8218080" cy="1131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ctr">
              <a:lnSpc>
                <a:spcPct val="100000"/>
              </a:lnSpc>
            </a:pPr>
            <a:r>
              <a:rPr b="1" lang="pl-PL" sz="4000" spc="-1" strike="noStrike">
                <a:solidFill>
                  <a:srgbClr val="7030a0"/>
                </a:solidFill>
                <a:latin typeface="Times New Roman"/>
                <a:ea typeface="DejaVu Sans"/>
              </a:rPr>
              <a:t>Organizacja dnia</a:t>
            </a:r>
            <a:endParaRPr b="0" lang="pl-PL" sz="4000" spc="-1" strike="noStrike"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468360" y="1484280"/>
            <a:ext cx="8218080" cy="4514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endParaRPr b="0" lang="pl-PL" sz="1800" spc="-1" strike="noStrike">
              <a:latin typeface="Arial"/>
            </a:endParaRPr>
          </a:p>
          <a:p>
            <a:pPr marL="274320" indent="-262800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Wingdings 2" charset="2"/>
              <a:buChar char=""/>
            </a:pPr>
            <a:r>
              <a:rPr b="1" lang="pl-PL" sz="1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Ramowy rozkład dnia</a:t>
            </a:r>
            <a:endParaRPr b="0" lang="pl-PL" sz="1800" spc="-1" strike="noStrike">
              <a:latin typeface="Arial"/>
            </a:endParaRPr>
          </a:p>
        </p:txBody>
      </p:sp>
      <p:graphicFrame>
        <p:nvGraphicFramePr>
          <p:cNvPr id="133" name="Table 3"/>
          <p:cNvGraphicFramePr/>
          <p:nvPr/>
        </p:nvGraphicFramePr>
        <p:xfrm>
          <a:off x="395280" y="2565360"/>
          <a:ext cx="8352720" cy="2669760"/>
        </p:xfrm>
        <a:graphic>
          <a:graphicData uri="http://schemas.openxmlformats.org/drawingml/2006/table">
            <a:tbl>
              <a:tblPr/>
              <a:tblGrid>
                <a:gridCol w="1860840"/>
                <a:gridCol w="6492240"/>
              </a:tblGrid>
              <a:tr h="2670120"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l-PL" sz="20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I</a:t>
                      </a:r>
                      <a:br/>
                      <a:r>
                        <a:rPr b="1" lang="pl-PL" sz="20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(czas od  6.00 </a:t>
                      </a:r>
                      <a:br/>
                      <a:r>
                        <a:rPr b="1" lang="pl-PL" sz="20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do śniadania)</a:t>
                      </a:r>
                      <a:endParaRPr b="0" lang="pl-PL" sz="20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 lIns="9360" rIns="936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pl-PL" sz="12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 </a:t>
                      </a:r>
                      <a:endParaRPr b="0" lang="pl-PL" sz="1200" spc="-1" strike="noStrike">
                        <a:latin typeface="Arial"/>
                      </a:endParaRPr>
                    </a:p>
                    <a:p>
                      <a:pPr marL="343080" indent="-331560">
                        <a:lnSpc>
                          <a:spcPct val="100000"/>
                        </a:lnSpc>
                        <a:buClr>
                          <a:srgbClr val="ffffff"/>
                        </a:buClr>
                        <a:buFont typeface="Symbol"/>
                        <a:buChar char=""/>
                      </a:pPr>
                      <a:r>
                        <a:rPr b="1" lang="pl-PL" sz="18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schodzenie się dzieci, religia w grupie ,gdzie rodzice wyrazili życzenie uczęszczania dziecka na te zajęcia</a:t>
                      </a:r>
                      <a:endParaRPr b="0" lang="pl-PL" sz="1800" spc="-1" strike="noStrike">
                        <a:latin typeface="Arial"/>
                      </a:endParaRPr>
                    </a:p>
                    <a:p>
                      <a:pPr marL="343080" indent="-331560">
                        <a:lnSpc>
                          <a:spcPct val="100000"/>
                        </a:lnSpc>
                        <a:buClr>
                          <a:srgbClr val="ffffff"/>
                        </a:buClr>
                        <a:buFont typeface="Symbol"/>
                        <a:buChar char=""/>
                      </a:pPr>
                      <a:r>
                        <a:rPr b="1" lang="pl-PL" sz="18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zabawy spontaniczne podejmowane przez dzieci, zabawy kołowe, ruchowe, śpiewanie ,zabawy z użyciem Magicznego dywanu</a:t>
                      </a:r>
                      <a:endParaRPr b="0" lang="pl-PL" sz="1800" spc="-1" strike="noStrike">
                        <a:latin typeface="Arial"/>
                      </a:endParaRPr>
                    </a:p>
                    <a:p>
                      <a:pPr marL="343080" indent="-331560">
                        <a:lnSpc>
                          <a:spcPct val="100000"/>
                        </a:lnSpc>
                        <a:buClr>
                          <a:srgbClr val="ffffff"/>
                        </a:buClr>
                        <a:buFont typeface="Symbol"/>
                        <a:buChar char=""/>
                      </a:pPr>
                      <a:r>
                        <a:rPr b="1" lang="pl-PL" sz="18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zajęcia wspomagające rozwój dzieci </a:t>
                      </a:r>
                      <a:endParaRPr b="0" lang="pl-PL" sz="1800" spc="-1" strike="noStrike">
                        <a:latin typeface="Arial"/>
                      </a:endParaRPr>
                    </a:p>
                    <a:p>
                      <a:pPr marL="343080" indent="-331560">
                        <a:lnSpc>
                          <a:spcPct val="100000"/>
                        </a:lnSpc>
                        <a:buClr>
                          <a:srgbClr val="ffffff"/>
                        </a:buClr>
                        <a:buFont typeface="Symbol"/>
                        <a:buChar char=""/>
                      </a:pPr>
                      <a:r>
                        <a:rPr b="1" lang="pl-PL" sz="18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 </a:t>
                      </a:r>
                      <a:r>
                        <a:rPr b="1" lang="pl-PL" sz="18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Zabawy i ćwiczenia ruchowe poranne, czynności higieniczne przed śniadaniem, śniadanie</a:t>
                      </a:r>
                      <a:endParaRPr b="0" lang="pl-PL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pl-PL" sz="18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       </a:t>
                      </a:r>
                      <a:endParaRPr b="0" lang="pl-PL" sz="1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4" name="Table 1"/>
          <p:cNvGraphicFramePr/>
          <p:nvPr/>
        </p:nvGraphicFramePr>
        <p:xfrm>
          <a:off x="468360" y="404640"/>
          <a:ext cx="8064000" cy="6145920"/>
        </p:xfrm>
        <a:graphic>
          <a:graphicData uri="http://schemas.openxmlformats.org/drawingml/2006/table">
            <a:tbl>
              <a:tblPr/>
              <a:tblGrid>
                <a:gridCol w="1909080"/>
                <a:gridCol w="6155280"/>
              </a:tblGrid>
              <a:tr h="3305160"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l-PL" sz="20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II</a:t>
                      </a:r>
                      <a:br/>
                      <a:r>
                        <a:rPr b="1" lang="pl-PL" sz="20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(czas po śniadaniu </a:t>
                      </a:r>
                      <a:br/>
                      <a:r>
                        <a:rPr b="1" lang="pl-PL" sz="20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do obiadu)</a:t>
                      </a:r>
                      <a:endParaRPr b="0" lang="pl-PL" sz="20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 lIns="9360" rIns="9360"/>
                    <a:p>
                      <a:pPr marL="343080" indent="-331560">
                        <a:lnSpc>
                          <a:spcPct val="100000"/>
                        </a:lnSpc>
                        <a:buClr>
                          <a:srgbClr val="ffffff"/>
                        </a:buClr>
                        <a:buFont typeface="Symbol"/>
                        <a:buChar char=""/>
                      </a:pPr>
                      <a:r>
                        <a:rPr b="1" lang="pl-PL" sz="18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zajęcia dydaktyczne organizowane przez nauczyciela - realizacja programów wychowania przedszkolnego z przedszkolnego zestawu programów ( we wtorki i czwartki czas realizacji zajęć w gr. I, II, V wydłużony z powodu j. ang.)</a:t>
                      </a:r>
                      <a:endParaRPr b="0" lang="pl-PL" sz="1800" spc="-1" strike="noStrike">
                        <a:latin typeface="Arial"/>
                      </a:endParaRPr>
                    </a:p>
                    <a:p>
                      <a:pPr marL="343080" indent="-331560">
                        <a:lnSpc>
                          <a:spcPct val="100000"/>
                        </a:lnSpc>
                        <a:buClr>
                          <a:srgbClr val="ffffff"/>
                        </a:buClr>
                        <a:buFont typeface="Symbol"/>
                        <a:buChar char=""/>
                      </a:pPr>
                      <a:r>
                        <a:rPr b="1" lang="pl-PL" sz="18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zabawy ruchowe,</a:t>
                      </a:r>
                      <a:endParaRPr b="0" lang="pl-PL" sz="1800" spc="-1" strike="noStrike">
                        <a:latin typeface="Arial"/>
                      </a:endParaRPr>
                    </a:p>
                    <a:p>
                      <a:pPr marL="343080" indent="-331560">
                        <a:lnSpc>
                          <a:spcPct val="100000"/>
                        </a:lnSpc>
                        <a:buClr>
                          <a:srgbClr val="ffffff"/>
                        </a:buClr>
                        <a:buFont typeface="Symbol"/>
                        <a:buChar char=""/>
                      </a:pPr>
                      <a:r>
                        <a:rPr b="1" lang="pl-PL" sz="18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zabawy spontaniczne dzieci</a:t>
                      </a:r>
                      <a:endParaRPr b="0" lang="pl-PL" sz="1800" spc="-1" strike="noStrike">
                        <a:latin typeface="Arial"/>
                      </a:endParaRPr>
                    </a:p>
                    <a:p>
                      <a:pPr marL="343080" indent="-331560">
                        <a:lnSpc>
                          <a:spcPct val="100000"/>
                        </a:lnSpc>
                        <a:buClr>
                          <a:srgbClr val="ffffff"/>
                        </a:buClr>
                        <a:buFont typeface="Symbol"/>
                        <a:buChar char=""/>
                      </a:pPr>
                      <a:r>
                        <a:rPr b="1" lang="pl-PL" sz="18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pobyt w ogrodzie przedszkolnym - zabawy ruchowe organizowane  przez nauczyciela, zabawy spontaniczne dzieci wycieczki, spacery</a:t>
                      </a:r>
                      <a:endParaRPr b="0" lang="pl-PL" sz="1800" spc="-1" strike="noStrike">
                        <a:latin typeface="Arial"/>
                      </a:endParaRPr>
                    </a:p>
                    <a:p>
                      <a:pPr marL="343080" indent="-331560">
                        <a:lnSpc>
                          <a:spcPct val="100000"/>
                        </a:lnSpc>
                        <a:buClr>
                          <a:srgbClr val="ffffff"/>
                        </a:buClr>
                        <a:buFont typeface="Symbol"/>
                        <a:buChar char=""/>
                      </a:pPr>
                      <a:r>
                        <a:rPr b="1" lang="pl-PL" sz="18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W razie niepogody : gry i zabawy  ruchowe w sali , zabawy rytmiczne</a:t>
                      </a:r>
                      <a:endParaRPr b="0" lang="pl-PL" sz="1800" spc="-1" strike="noStrike">
                        <a:latin typeface="Arial"/>
                      </a:endParaRPr>
                    </a:p>
                    <a:p>
                      <a:pPr marL="343080" indent="-331560">
                        <a:lnSpc>
                          <a:spcPct val="100000"/>
                        </a:lnSpc>
                        <a:buClr>
                          <a:srgbClr val="ffffff"/>
                        </a:buClr>
                        <a:buFont typeface="Symbol"/>
                        <a:buChar char=""/>
                      </a:pPr>
                      <a:r>
                        <a:rPr b="1" lang="pl-PL" sz="18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zajęcia wspomagające rozwój  gr. I</a:t>
                      </a:r>
                      <a:endParaRPr b="0" lang="pl-PL" sz="1800" spc="-1" strike="noStrike">
                        <a:latin typeface="Arial"/>
                      </a:endParaRPr>
                    </a:p>
                    <a:p>
                      <a:pPr marL="343080" indent="-331560">
                        <a:lnSpc>
                          <a:spcPct val="100000"/>
                        </a:lnSpc>
                        <a:buClr>
                          <a:srgbClr val="ffffff"/>
                        </a:buClr>
                        <a:buFont typeface="Symbol"/>
                        <a:buChar char=""/>
                      </a:pPr>
                      <a:r>
                        <a:rPr b="1" lang="pl-PL" sz="18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czynności higieniczne przed obiadem, obiad</a:t>
                      </a:r>
                      <a:endParaRPr b="0" lang="pl-PL" sz="1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</a:tr>
              <a:tr h="387720"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l-PL" sz="20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  <a:endParaRPr b="0" lang="pl-PL" sz="20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 lIns="9360" rIns="9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  <a:endParaRPr b="0" lang="pl-PL" sz="20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</a:tr>
              <a:tr h="2453400"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l-PL" sz="20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III</a:t>
                      </a:r>
                      <a:br/>
                      <a:r>
                        <a:rPr b="1" lang="pl-PL" sz="20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(czas po obiedzie </a:t>
                      </a:r>
                      <a:br/>
                      <a:r>
                        <a:rPr b="1" lang="pl-PL" sz="20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do godz. 17.00)</a:t>
                      </a:r>
                      <a:endParaRPr b="0" lang="pl-PL" sz="20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 lIns="9360" rIns="9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l-PL" sz="16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   „ </a:t>
                      </a:r>
                      <a:r>
                        <a:rPr b="0" lang="pl-PL" sz="16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Czytające przedszkole  - czytanie dzieciom literatury dziecięce</a:t>
                      </a:r>
                      <a:endParaRPr b="0" lang="pl-PL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l-PL" sz="16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      </a:t>
                      </a:r>
                      <a:r>
                        <a:rPr b="0" lang="pl-PL" sz="16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odpoczynek po obiedzie – leżakowanie (gr. I),</a:t>
                      </a:r>
                      <a:endParaRPr b="0" lang="pl-PL" sz="1600" spc="-1" strike="noStrike">
                        <a:latin typeface="Arial"/>
                      </a:endParaRPr>
                    </a:p>
                    <a:p>
                      <a:pPr marL="343080" indent="-3315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pl-PL" sz="16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zajęcia rozwijające zainteresowania dzieci – realizacja projektów, zabawa ruchowa, </a:t>
                      </a:r>
                      <a:endParaRPr b="0" lang="pl-PL" sz="1600" spc="-1" strike="noStrike">
                        <a:latin typeface="Arial"/>
                      </a:endParaRPr>
                    </a:p>
                    <a:p>
                      <a:pPr marL="343080" indent="-3315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pl-PL" sz="16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czynności higieniczne przed podwieczorkiem, podwieczorek</a:t>
                      </a:r>
                      <a:endParaRPr b="0" lang="pl-PL" sz="1600" spc="-1" strike="noStrike">
                        <a:latin typeface="Arial"/>
                      </a:endParaRPr>
                    </a:p>
                    <a:p>
                      <a:pPr marL="343080" indent="-3315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</a:pPr>
                      <a:r>
                        <a:rPr b="0" lang="pl-PL" sz="16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ćwiczenia utrwalające,  zajęcia wspomagające rozwój dzieci, zabawy kołowe, muzyczno-ruchowe, gry i zabawy stolikowe, zabawy spontaniczne dzieci w sali, w ogrodzie przeplatane zabawami ruchowymi,  czytanie na pożegnanie – czytanie dzieciom  pozycji z kącika książek, rozchodzenie się dzieci </a:t>
                      </a:r>
                      <a:endParaRPr b="0" lang="pl-PL" sz="16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609480" y="609480"/>
            <a:ext cx="7047360" cy="863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</a:pPr>
            <a:r>
              <a:rPr b="1" lang="pl-PL" sz="4000" spc="-1" strike="noStrike">
                <a:solidFill>
                  <a:srgbClr val="7030a0"/>
                </a:solidFill>
                <a:latin typeface="Times New Roman"/>
                <a:ea typeface="DejaVu Sans"/>
              </a:rPr>
              <a:t>RAMOWY ROZKŁAD DNIA</a:t>
            </a:r>
            <a:endParaRPr b="0" lang="pl-PL" sz="4000" spc="-1" strike="noStrike"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965160" y="1772640"/>
            <a:ext cx="6691680" cy="4353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pl-PL" sz="72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Na podstawie ramowego rozkładu dnia wychowawcy ustalają dla swojej grupy </a:t>
            </a:r>
            <a:r>
              <a:rPr b="1" lang="pl-PL" sz="7200" spc="-1" strike="noStrike" u="sng">
                <a:solidFill>
                  <a:srgbClr val="404040"/>
                </a:solidFill>
                <a:uFillTx/>
                <a:latin typeface="Times New Roman"/>
                <a:ea typeface="DejaVu Sans"/>
              </a:rPr>
              <a:t>szczegółowy rozkład dnia</a:t>
            </a:r>
            <a:r>
              <a:rPr b="1" lang="pl-PL" sz="72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 </a:t>
            </a:r>
            <a:r>
              <a:rPr b="0" lang="pl-PL" sz="72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z uwzględnieniem potrzeb i zainteresowań dzieci.</a:t>
            </a:r>
            <a:endParaRPr b="0" lang="pl-PL" sz="7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pl-PL" sz="72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Szczegółowe rozkłady dnia każdej grupy  będą zamieszczone na stronie internetowej przedszkola i na komunikatorach  grupowych.</a:t>
            </a:r>
            <a:endParaRPr b="0" lang="pl-PL" sz="7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pl-PL" sz="7200" spc="-1" strike="noStrike">
                <a:solidFill>
                  <a:srgbClr val="ff0000"/>
                </a:solidFill>
                <a:latin typeface="Times New Roman"/>
                <a:ea typeface="DejaVu Sans"/>
              </a:rPr>
              <a:t>Prosimy o przestrzeganie ramowych rozkładów dnia i przyprowadzać dzieci na godz. 8:00 do przedszkola, gdyż godziny 8:00-13:00 to bezpłatny czas pobytu dziecka w przedszkolu przeznaczony na realizację podstawy programowej</a:t>
            </a:r>
            <a:r>
              <a:rPr b="0" lang="pl-PL" sz="72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.</a:t>
            </a:r>
            <a:endParaRPr b="0" lang="pl-PL" sz="7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pl-PL" sz="72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Do przedszkola należy przyprowadzać i odbierać dzieci nieprzekraczalnie w godzinach określonych przy zapisach czy powtórzeniu kontynuacji , gdyż na tej podstawie został określony czas pracy każdej grupy.</a:t>
            </a:r>
            <a:endParaRPr b="0" lang="pl-PL" sz="7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pl-PL" sz="72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Nieodebranie dziecka w określonym czasie , czy przyprowadzenie wcześniej może skutkować  tym ,iż będzie przekroczona dopuszczalna liczba dzieci w grupie pod opieką jednego nauczyciela co stwarza zagrożenie bezpieczeństwa dzieci .</a:t>
            </a:r>
            <a:endParaRPr b="0" lang="pl-PL" sz="7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endParaRPr b="0" lang="pl-PL" sz="7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pl-PL" sz="7200" spc="-1" strike="noStrike">
              <a:latin typeface="Arial"/>
            </a:endParaRPr>
          </a:p>
        </p:txBody>
      </p:sp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609480" y="609480"/>
            <a:ext cx="6336360" cy="1309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</a:pPr>
            <a:r>
              <a:rPr b="1" lang="pl-PL" sz="3600" spc="-1" strike="noStrike">
                <a:solidFill>
                  <a:srgbClr val="7030a0"/>
                </a:solidFill>
                <a:latin typeface="Times New Roman"/>
                <a:ea typeface="DejaVu Sans"/>
              </a:rPr>
              <a:t>Zajęcia dodatkowe w przedszkolu (bezpłatne</a:t>
            </a:r>
            <a:r>
              <a:rPr b="0" lang="pl-PL" sz="3600" spc="-1" strike="noStrike">
                <a:solidFill>
                  <a:srgbClr val="90c226"/>
                </a:solidFill>
                <a:latin typeface="Times New Roman"/>
                <a:ea typeface="DejaVu Sans"/>
              </a:rPr>
              <a:t>)</a:t>
            </a:r>
            <a:endParaRPr b="0" lang="pl-PL" sz="3600" spc="-1" strike="noStrike">
              <a:latin typeface="Arial"/>
            </a:endParaRPr>
          </a:p>
        </p:txBody>
      </p:sp>
      <p:sp>
        <p:nvSpPr>
          <p:cNvPr id="138" name="CustomShape 2"/>
          <p:cNvSpPr/>
          <p:nvPr/>
        </p:nvSpPr>
        <p:spPr>
          <a:xfrm>
            <a:off x="609480" y="2160720"/>
            <a:ext cx="6336360" cy="386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74320" indent="-262800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Wingdings 2" charset="2"/>
              <a:buChar char=""/>
            </a:pPr>
            <a:r>
              <a:rPr b="1" lang="pl-PL" sz="55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Religia</a:t>
            </a:r>
            <a:r>
              <a:rPr b="0" lang="pl-PL" sz="55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 organizowana na </a:t>
            </a:r>
            <a:r>
              <a:rPr b="1" lang="pl-PL" sz="5500" spc="-1" strike="noStrike" u="sng">
                <a:solidFill>
                  <a:srgbClr val="ff0000"/>
                </a:solidFill>
                <a:uFillTx/>
                <a:latin typeface="Times New Roman"/>
                <a:ea typeface="DejaVu Sans"/>
              </a:rPr>
              <a:t>życzenie</a:t>
            </a:r>
            <a:r>
              <a:rPr b="0" lang="pl-PL" sz="55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 rodziców </a:t>
            </a:r>
            <a:r>
              <a:rPr b="1" lang="pl-PL" sz="55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5,6 latków .</a:t>
            </a:r>
            <a:endParaRPr b="0" lang="pl-PL" sz="5500" spc="-1" strike="noStrike">
              <a:latin typeface="Arial"/>
            </a:endParaRPr>
          </a:p>
          <a:p>
            <a:pPr marL="274320" indent="-262800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Wingdings 2" charset="2"/>
              <a:buChar char=""/>
            </a:pPr>
            <a:r>
              <a:rPr b="1" lang="pl-PL" sz="55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Życzenie rodziców dotyczące uczęszczania dziecka na zajęcia z religii jest wyrażone na piśmie.</a:t>
            </a:r>
            <a:endParaRPr b="0" lang="pl-PL" sz="5500" spc="-1" strike="noStrike">
              <a:latin typeface="Arial"/>
            </a:endParaRPr>
          </a:p>
          <a:p>
            <a:pPr marL="274320" indent="-262800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Wingdings 2" charset="2"/>
              <a:buChar char=""/>
            </a:pPr>
            <a:r>
              <a:rPr b="1" lang="pl-PL" sz="55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Dzieci nie korzystające z zajęć z religii mają zapewnioną opiekę  nauczyciela</a:t>
            </a:r>
            <a:endParaRPr b="0" lang="pl-PL" sz="5500" spc="-1" strike="noStrike">
              <a:latin typeface="Arial"/>
            </a:endParaRPr>
          </a:p>
          <a:p>
            <a:pPr marL="274320" indent="-262800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Wingdings 2" charset="2"/>
              <a:buChar char=""/>
            </a:pPr>
            <a:r>
              <a:rPr b="1" lang="pl-PL" sz="55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  </a:t>
            </a:r>
            <a:r>
              <a:rPr b="1" lang="pl-PL" sz="55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RELIGIA W GRUPACH : </a:t>
            </a:r>
            <a:endParaRPr b="0" lang="pl-PL" sz="5500" spc="-1" strike="noStrike">
              <a:latin typeface="Arial"/>
            </a:endParaRPr>
          </a:p>
          <a:p>
            <a:pPr marL="274320" indent="-262800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Wingdings 2" charset="2"/>
              <a:buChar char=""/>
            </a:pPr>
            <a:r>
              <a:rPr b="1" lang="pl-PL" sz="55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Grupa III wtorek i czwartek  13.00-13.30</a:t>
            </a:r>
            <a:endParaRPr b="0" lang="pl-PL" sz="5500" spc="-1" strike="noStrike">
              <a:latin typeface="Arial"/>
            </a:endParaRPr>
          </a:p>
          <a:p>
            <a:pPr marL="274320" indent="-262800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Wingdings 2" charset="2"/>
              <a:buChar char=""/>
            </a:pPr>
            <a:r>
              <a:rPr b="1" lang="pl-PL" sz="55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Grupa IV  poniedziałek i środa 7.30 -8.00 ( UWAGA ! Dzieci przyprowadzone po godz. 7.30 zostają w grupie łączonej w sali 1 do godz. 8.00, gdy z ciągłe dochodzenie dzieci  na religię uniemożliwia prowadzenie  tych zajęć.)</a:t>
            </a:r>
            <a:endParaRPr b="0" lang="pl-PL" sz="5500" spc="-1" strike="noStrike">
              <a:latin typeface="Arial"/>
            </a:endParaRPr>
          </a:p>
          <a:p>
            <a:pPr marL="274320" indent="-262800">
              <a:lnSpc>
                <a:spcPct val="100000"/>
              </a:lnSpc>
              <a:spcBef>
                <a:spcPts val="1001"/>
              </a:spcBef>
            </a:pPr>
            <a:r>
              <a:rPr b="1" lang="pl-PL" sz="55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    </a:t>
            </a:r>
            <a:r>
              <a:rPr b="0" lang="pl-PL" sz="55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W gr. III rodzice 4 latków  wybierają czy dziecko  będzie  uczęszczało na zajęcia z religii z 5 latkami , które są w ich grupie, czy  będzie pod opieką nauczyciela .</a:t>
            </a:r>
            <a:endParaRPr b="0" lang="pl-PL" sz="55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Wingdings 3" charset="2"/>
              <a:buChar char=""/>
            </a:pPr>
            <a:r>
              <a:rPr b="1" lang="pl-PL" sz="55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Język angielski  </a:t>
            </a:r>
            <a:r>
              <a:rPr b="0" lang="pl-PL" sz="55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odbywa się w każdej z grup.</a:t>
            </a:r>
            <a:endParaRPr b="0" lang="pl-PL" sz="55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</a:pPr>
            <a:r>
              <a:rPr b="0" lang="pl-PL" sz="55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     </a:t>
            </a:r>
            <a:r>
              <a:rPr b="0" lang="pl-PL" sz="55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Zajęcia odbywają się we wtorki i czwartki.</a:t>
            </a:r>
            <a:endParaRPr b="0" lang="pl-PL" sz="55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Wingdings 3" charset="2"/>
              <a:buChar char=""/>
            </a:pPr>
            <a:r>
              <a:rPr b="1" lang="pl-PL" sz="55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Zajęcia płatne dodatkowe  </a:t>
            </a:r>
            <a:r>
              <a:rPr b="0" lang="pl-PL" sz="55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–  przedszkole  organizuje jeśli jest zapotrzebowanie na określone zajęcia ze strony rodziców a warunki przedszkola na to pozwalają.</a:t>
            </a:r>
            <a:endParaRPr b="0" lang="pl-PL" sz="55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Wingdings 3" charset="2"/>
              <a:buChar char=""/>
            </a:pPr>
            <a:r>
              <a:rPr b="0" lang="pl-PL" sz="55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Zajęcia te mogą odbywać się po godzinach pracy przedszkola czyli o 17. </a:t>
            </a:r>
            <a:endParaRPr b="0" lang="pl-PL" sz="55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pl-PL" sz="2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                 </a:t>
            </a:r>
            <a:endParaRPr b="0" lang="pl-PL" sz="28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</a:pPr>
            <a:endParaRPr b="0" lang="pl-PL" sz="28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</a:pPr>
            <a:r>
              <a:rPr b="0" lang="pl-PL" sz="2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    </a:t>
            </a:r>
            <a:endParaRPr b="0" lang="pl-PL" sz="2800" spc="-1" strike="noStrike">
              <a:latin typeface="Arial"/>
            </a:endParaRPr>
          </a:p>
        </p:txBody>
      </p:sp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395280" y="189000"/>
            <a:ext cx="8218080" cy="1131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ctr">
              <a:lnSpc>
                <a:spcPct val="100000"/>
              </a:lnSpc>
            </a:pPr>
            <a:r>
              <a:rPr b="1" lang="pl-PL" sz="4000" spc="-1" strike="noStrike">
                <a:solidFill>
                  <a:srgbClr val="7030a0"/>
                </a:solidFill>
                <a:latin typeface="Times New Roman"/>
                <a:ea typeface="DejaVu Sans"/>
              </a:rPr>
              <a:t>OPŁATY</a:t>
            </a:r>
            <a:endParaRPr b="0" lang="pl-PL" sz="4000" spc="-1" strike="noStrike">
              <a:latin typeface="Arial"/>
            </a:endParaRPr>
          </a:p>
        </p:txBody>
      </p:sp>
      <p:sp>
        <p:nvSpPr>
          <p:cNvPr id="140" name="CustomShape 2"/>
          <p:cNvSpPr/>
          <p:nvPr/>
        </p:nvSpPr>
        <p:spPr>
          <a:xfrm>
            <a:off x="395280" y="908640"/>
            <a:ext cx="7693560" cy="5749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74320" indent="-262800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Wingdings 2" charset="2"/>
              <a:buChar char=""/>
            </a:pPr>
            <a:r>
              <a:rPr b="0" lang="pl-PL" sz="1800" spc="-1" strike="noStrike" u="sng">
                <a:solidFill>
                  <a:srgbClr val="404040"/>
                </a:solidFill>
                <a:uFillTx/>
                <a:latin typeface="Times New Roman"/>
                <a:ea typeface="DejaVu Sans"/>
              </a:rPr>
              <a:t>Opłaty za żywienie: (obowiązują od 01.09.2022r)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pl-PL" sz="1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3 posiłki ( śniadanie, obiad, podwieczorek) – 10,00 zł codziennie</a:t>
            </a:r>
            <a:endParaRPr b="0" lang="pl-PL" sz="1800" spc="-1" strike="noStrike">
              <a:latin typeface="Arial"/>
            </a:endParaRPr>
          </a:p>
          <a:p>
            <a:pPr marL="274320" indent="-262800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Wingdings 3" charset="2"/>
              <a:buChar char=""/>
            </a:pPr>
            <a:r>
              <a:rPr b="0" lang="pl-PL" sz="1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 </a:t>
            </a:r>
            <a:r>
              <a:rPr b="0" lang="pl-PL" sz="1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śniadanie– 3,00, zł      codziennie</a:t>
            </a:r>
            <a:endParaRPr b="0" lang="pl-PL" sz="1800" spc="-1" strike="noStrike">
              <a:latin typeface="Arial"/>
            </a:endParaRPr>
          </a:p>
          <a:p>
            <a:pPr marL="274320" indent="-262800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Wingdings 3" charset="2"/>
              <a:buChar char=""/>
            </a:pPr>
            <a:r>
              <a:rPr b="0" lang="pl-PL" sz="1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 </a:t>
            </a:r>
            <a:r>
              <a:rPr b="0" lang="pl-PL" sz="1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obiad –5,00 zł     codziennie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pl-PL" sz="1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 </a:t>
            </a:r>
            <a:r>
              <a:rPr b="0" lang="pl-PL" sz="1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podwieczorek- 2,00  codziennie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pl-PL" sz="1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Przedszkole informuje,iż w przypadku znacznego wzrostu cen żywności dzienna stawka zostanie podwyższona  o czym poinformujemy z odpowiednim wyprzedzeniem.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pl-PL" sz="1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Płatne z „dołu”  na wskazane konto po otrzymaniu informacji (po zakończeniu danego miesiąca)  na maila. Na swojego maila otrzymacie Państwo  we wrześniu informację z portalu WizjaNet, gdzie będzie zamieszczona instrukcja krok po kroku jak zarejestrować się na tym portalu. Od tego momentu będziecie Państwo mogli śledzić odbicia kartą u swojego dziecka a na koniec miesiąca odczytać informację o wysokości  zapłaty za świadczenia i żywienie swojego dziecka. Portal nie jest połączony z bankiem – trzeba zrobić  samodzielnie przelew . Prosimy więc we wrześniu uważnie śledzić informację na poczcie aby nie wykasować tego ważnego maila. </a:t>
            </a:r>
            <a:endParaRPr b="0" lang="pl-PL" sz="1800" spc="-1" strike="noStrike">
              <a:latin typeface="Arial"/>
            </a:endParaRPr>
          </a:p>
        </p:txBody>
      </p:sp>
    </p:spTree>
  </p:cSld>
  <p:timing>
    <p:tnLst>
      <p:par>
        <p:cTn id="33" dur="indefinite" restart="never" nodeType="tmRoot">
          <p:childTnLst>
            <p:seq>
              <p:cTn id="3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609480" y="609480"/>
            <a:ext cx="6336360" cy="143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2" name="CustomShape 2"/>
          <p:cNvSpPr/>
          <p:nvPr/>
        </p:nvSpPr>
        <p:spPr>
          <a:xfrm>
            <a:off x="609480" y="1412640"/>
            <a:ext cx="7119360" cy="4617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1" lang="pl-PL" sz="1800" spc="-1" strike="noStrike">
                <a:solidFill>
                  <a:srgbClr val="00b050"/>
                </a:solidFill>
                <a:latin typeface="Times New Roman"/>
                <a:ea typeface="DejaVu Sans"/>
              </a:rPr>
              <a:t>Odpłatność za żywienie naliczana jest za dni obecności dziecka</a:t>
            </a:r>
            <a:r>
              <a:rPr b="0" lang="pl-PL" sz="1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.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pl-PL" sz="1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Podstawa prawna: Zarządzenie dyrektora przedszkola Nr 6/P/2023 sprawie ustalenia warunków opłat za żywienie i pobyt dziecka  w Przedszkolu nr 6 „ Zdrowe Jagódki ‘ w Orzeszu.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pl-PL" sz="1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Do wypełnienia otrzymacie  Państwo  na zebraniach grupowych oświadczenie dotyczące  zasad  świadczenia usług przez przedszkole</a:t>
            </a:r>
            <a:r>
              <a:rPr b="0" lang="pl-PL" sz="1800" spc="-1" strike="noStrike">
                <a:solidFill>
                  <a:srgbClr val="ff0000"/>
                </a:solidFill>
                <a:latin typeface="Times New Roman"/>
                <a:ea typeface="DejaVu Sans"/>
              </a:rPr>
              <a:t>.  Prosimy  tam wpisać wcześniej zadeklarowane posiłki spożywane przez dziecko i maksymalny czas pobytu dziecka w przedszkolu , określony na wniosku lub na kontynuacji .</a:t>
            </a:r>
            <a:endParaRPr b="0" lang="pl-PL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pl-PL" sz="1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UWAGA !</a:t>
            </a:r>
            <a:endParaRPr b="0" lang="pl-PL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pl-PL" sz="1800" spc="-1" strike="noStrike">
                <a:solidFill>
                  <a:srgbClr val="ff0000"/>
                </a:solidFill>
                <a:latin typeface="Times New Roman"/>
                <a:ea typeface="DejaVu Sans"/>
              </a:rPr>
              <a:t>Nie   ma możliwości ciągłych  zmian godzin pobytu dzieci w przedszkolu, gdyż na podstawie określonych wcześniej godzin pobytu ułożyliśmy siatkę godzin i czas pracy poszczególnych oddziałów. Zmiany będą uwzględniane tylko w wyjątkowych przypadkach , po wcześniejszym ustaleniu z dyrektorem przedszkola i po wprowadzeniu aneksu do porozumienia w miesiącu poprzedzającym zmiany.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pl-PL" sz="1800" spc="-1" strike="noStrike">
              <a:latin typeface="Arial"/>
            </a:endParaRPr>
          </a:p>
        </p:txBody>
      </p:sp>
    </p:spTree>
  </p:cSld>
  <p:timing>
    <p:tnLst>
      <p:par>
        <p:cTn id="35" dur="indefinite" restart="never" nodeType="tmRoot">
          <p:childTnLst>
            <p:seq>
              <p:cTn id="3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457200" y="692280"/>
            <a:ext cx="7415640" cy="5621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74320" indent="-262800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Wingdings 2" charset="2"/>
              <a:buChar char=""/>
            </a:pPr>
            <a:r>
              <a:rPr b="0" lang="pl-PL" sz="1800" spc="-1" strike="noStrike" u="sng">
                <a:solidFill>
                  <a:srgbClr val="404040"/>
                </a:solidFill>
                <a:uFillTx/>
                <a:latin typeface="Times New Roman"/>
                <a:ea typeface="DejaVu Sans"/>
              </a:rPr>
              <a:t>Świadczenia: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pl-PL" sz="1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 </a:t>
            </a:r>
            <a:r>
              <a:rPr b="0" lang="pl-PL" sz="1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(czyli godziny pobytu dziecka w przedszkolu poza 5 h przeznaczonymi        na bezpłatne realizowanie podstawy programowej)</a:t>
            </a:r>
            <a:endParaRPr b="0" lang="pl-PL" sz="1800" spc="-1" strike="noStrike">
              <a:latin typeface="Arial"/>
            </a:endParaRPr>
          </a:p>
          <a:p>
            <a:pPr marL="274320" indent="-262800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Courier New"/>
              <a:buChar char="o"/>
            </a:pPr>
            <a:r>
              <a:rPr b="0" lang="pl-PL" sz="1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1 ,14 zł za każdą rozpoczętą godzinę 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pl-PL" sz="1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	</a:t>
            </a:r>
            <a:r>
              <a:rPr b="0" lang="pl-PL" sz="1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Podstawa prawna: </a:t>
            </a:r>
            <a:r>
              <a:rPr b="0" lang="pl-PL" sz="1800" spc="-1" strike="noStrike">
                <a:solidFill>
                  <a:srgbClr val="ff0000"/>
                </a:solidFill>
                <a:latin typeface="Times New Roman"/>
                <a:ea typeface="DejaVu Sans"/>
              </a:rPr>
              <a:t>Uchwała nr  L/635/22 Rady Miejskiej Orzesze </a:t>
            </a:r>
            <a:r>
              <a:rPr b="0" lang="pl-PL" sz="1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	</a:t>
            </a:r>
            <a:r>
              <a:rPr b="0" lang="pl-PL" sz="1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z dnia 15 grudnia  2022 r. w sprawie określenia wysokości  opłaty za korzystanie  z wychowania przedszkolnego  w przedszkolach  i oddziałach  przedszkolnych przy szkołach podstawowych  prowadzonych przez Miasto Orzesze</a:t>
            </a:r>
            <a:r>
              <a:rPr b="0" lang="pl-PL" sz="1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	</a:t>
            </a:r>
            <a:endParaRPr b="0" lang="pl-PL" sz="1800" spc="-1" strike="noStrike">
              <a:latin typeface="Arial"/>
            </a:endParaRPr>
          </a:p>
          <a:p>
            <a:pPr marL="274320" indent="-262800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Courier New"/>
              <a:buChar char="o"/>
            </a:pPr>
            <a:r>
              <a:rPr b="0" lang="pl-PL" sz="1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Opłata naliczana z dołu, za faktyczne godziny pobytu dziecka                          w przedszkolu, naliczone wg odbić na czytniku kart </a:t>
            </a:r>
            <a:endParaRPr b="0" lang="pl-PL" sz="1800" spc="-1" strike="noStrike">
              <a:latin typeface="Arial"/>
            </a:endParaRPr>
          </a:p>
          <a:p>
            <a:pPr marL="274320" indent="-262800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Courier New"/>
              <a:buChar char="o"/>
            </a:pPr>
            <a:r>
              <a:rPr b="0" lang="pl-PL" sz="1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Płatność na wskazane konto bankowe do 10 dnia miesiąca po otrzymaniu informacji na maila ( wraz z opłatą za żywienie)</a:t>
            </a:r>
            <a:endParaRPr b="0" lang="pl-PL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endParaRPr b="0" lang="pl-PL" sz="1800" spc="-1" strike="noStrike">
              <a:latin typeface="Arial"/>
            </a:endParaRPr>
          </a:p>
        </p:txBody>
      </p:sp>
    </p:spTree>
  </p:cSld>
  <p:timing>
    <p:tnLst>
      <p:par>
        <p:cTn id="37" dur="indefinite" restart="never" nodeType="tmRoot">
          <p:childTnLst>
            <p:seq>
              <p:cTn id="3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609480" y="609480"/>
            <a:ext cx="6759360" cy="1309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</a:pPr>
            <a:r>
              <a:rPr b="1" lang="pl-PL" sz="4000" spc="-1" strike="noStrike">
                <a:solidFill>
                  <a:srgbClr val="7030a0"/>
                </a:solidFill>
                <a:latin typeface="Times New Roman"/>
                <a:ea typeface="DejaVu Sans"/>
              </a:rPr>
              <a:t>Aktywność !  Zdrowie !  Radość!</a:t>
            </a:r>
            <a:br/>
            <a:endParaRPr b="0" lang="pl-PL" sz="4000" spc="-1" strike="noStrike">
              <a:latin typeface="Arial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609480" y="2160720"/>
            <a:ext cx="6336360" cy="386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343080" indent="-331560">
              <a:lnSpc>
                <a:spcPct val="100000"/>
              </a:lnSpc>
              <a:spcBef>
                <a:spcPts val="1001"/>
              </a:spcBef>
            </a:pPr>
            <a:r>
              <a:rPr b="1" lang="pl-PL" sz="2800" spc="-1" strike="noStrike">
                <a:solidFill>
                  <a:srgbClr val="7030a0"/>
                </a:solidFill>
                <a:latin typeface="Times New Roman"/>
                <a:ea typeface="DejaVu Sans"/>
              </a:rPr>
              <a:t>W r. szk. 2023/2024   realizowany będzie program własny Rady Pedagogicznej naszego przedszkola </a:t>
            </a:r>
            <a:endParaRPr b="0" lang="pl-PL" sz="28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</a:pPr>
            <a:r>
              <a:rPr b="1" lang="pl-PL" sz="2800" spc="-1" strike="noStrike">
                <a:solidFill>
                  <a:srgbClr val="7030a0"/>
                </a:solidFill>
                <a:latin typeface="Times New Roman"/>
                <a:ea typeface="DejaVu Sans"/>
              </a:rPr>
              <a:t>Jagódka Ci podpowie jak dbać o zdrowie : sport i zabawa to fajna sprawa.</a:t>
            </a:r>
            <a:endParaRPr b="0" lang="pl-PL" sz="28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</a:pPr>
            <a:r>
              <a:rPr b="1" lang="pl-PL" sz="2800" spc="-1" strike="noStrike">
                <a:solidFill>
                  <a:srgbClr val="7030a0"/>
                </a:solidFill>
                <a:latin typeface="Times New Roman"/>
                <a:ea typeface="DejaVu Sans"/>
              </a:rPr>
              <a:t>Program zawiera treści i działania związane ze zdrowym i sportowym stylem życia.</a:t>
            </a:r>
            <a:endParaRPr b="0" lang="pl-PL" sz="28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endParaRPr b="0" lang="pl-PL" sz="18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457200" y="908640"/>
            <a:ext cx="7127640" cy="540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r>
              <a:rPr b="0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Od 01.09.2015r. w naszym przedszkolu obowiązuje system rejestracji czasu pobytu dziecka w przedszkolu poprzez karty czytnikowe</a:t>
            </a:r>
            <a:endParaRPr b="0" lang="pl-PL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- </a:t>
            </a:r>
            <a:r>
              <a:rPr b="0" lang="pl-PL" sz="2000" spc="-1" strike="noStrike">
                <a:solidFill>
                  <a:srgbClr val="ff0000"/>
                </a:solidFill>
                <a:latin typeface="Times New Roman"/>
                <a:ea typeface="DejaVu Sans"/>
              </a:rPr>
              <a:t>karty czytnikowe do nabycia  na zebraniach grupowych oraz w sekretariacie po wpłaceniu kaucji w wysokości 10 zł </a:t>
            </a:r>
            <a:endParaRPr b="0" lang="pl-PL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pl-PL" sz="2000" spc="-1" strike="noStrike">
                <a:solidFill>
                  <a:srgbClr val="ff0000"/>
                </a:solidFill>
                <a:latin typeface="Times New Roman"/>
                <a:ea typeface="DejaVu Sans"/>
              </a:rPr>
              <a:t>-kaucja zostaje zwrócona po oddaniu karty </a:t>
            </a:r>
            <a:endParaRPr b="0" lang="pl-PL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pl-PL" sz="2000" spc="-1" strike="noStrike">
                <a:solidFill>
                  <a:srgbClr val="ff0000"/>
                </a:solidFill>
                <a:latin typeface="Times New Roman"/>
                <a:ea typeface="DejaVu Sans"/>
              </a:rPr>
              <a:t>- kartę należy dziennie odbijać przy przyjściu i wyjściu z przedszkola</a:t>
            </a:r>
            <a:endParaRPr b="0" lang="pl-PL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pl-PL" sz="2000" spc="-1" strike="noStrike">
                <a:solidFill>
                  <a:srgbClr val="ff0000"/>
                </a:solidFill>
                <a:latin typeface="Times New Roman"/>
                <a:ea typeface="DejaVu Sans"/>
              </a:rPr>
              <a:t>Wpisywanie ręczne godzin przyjścia czy wyjścia przez p. intendentkę prosimy stosować w sytuacjach okazjonalnych lub w przypadku zgubienia karty. </a:t>
            </a:r>
            <a:endParaRPr b="0" lang="pl-PL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1" lang="pl-PL" sz="2000" spc="-1" strike="noStrike">
                <a:solidFill>
                  <a:srgbClr val="ff0000"/>
                </a:solidFill>
                <a:latin typeface="Times New Roman"/>
                <a:ea typeface="DejaVu Sans"/>
              </a:rPr>
              <a:t>UWAGA !</a:t>
            </a:r>
            <a:endParaRPr b="0" lang="pl-PL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pl-PL" sz="2000" spc="-1" strike="noStrike">
                <a:solidFill>
                  <a:srgbClr val="ff0000"/>
                </a:solidFill>
                <a:latin typeface="Times New Roman"/>
                <a:ea typeface="DejaVu Sans"/>
              </a:rPr>
              <a:t>W przypadku braku odbicia system nalicza maksymalną liczbę godzin pobytu dziecka w przedszkolu.</a:t>
            </a:r>
            <a:endParaRPr b="0" lang="pl-PL" sz="2000" spc="-1" strike="noStrike">
              <a:latin typeface="Arial"/>
            </a:endParaRPr>
          </a:p>
        </p:txBody>
      </p:sp>
    </p:spTree>
  </p:cSld>
  <p:timing>
    <p:tnLst>
      <p:par>
        <p:cTn id="39" dur="indefinite" restart="never" nodeType="tmRoot">
          <p:childTnLst>
            <p:seq>
              <p:cTn id="4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468360" y="981000"/>
            <a:ext cx="8218080" cy="5692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1" lang="pl-PL" sz="2800" spc="-1" strike="noStrike">
                <a:solidFill>
                  <a:srgbClr val="7030a0"/>
                </a:solidFill>
                <a:latin typeface="Times New Roman"/>
                <a:ea typeface="DejaVu Sans"/>
              </a:rPr>
              <a:t>NALICZENIA ZA ŻYWIENIE I ŚWIADCZENIA </a:t>
            </a:r>
            <a:r>
              <a:rPr b="0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dokonuje </a:t>
            </a:r>
            <a:endParaRPr b="0" lang="pl-PL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P. Barbara Geisler – intendent przedszkola</a:t>
            </a:r>
            <a:endParaRPr b="0" lang="pl-PL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Z  P. intendent  należy wyjaśniać wszelkie sprawy związane z odpłatnością</a:t>
            </a:r>
            <a:endParaRPr b="0" lang="pl-PL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 </a:t>
            </a:r>
            <a:r>
              <a:rPr b="0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(osobiście lub telefonicznie)</a:t>
            </a:r>
            <a:endParaRPr b="0" lang="pl-PL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1" lang="pl-PL" sz="1800" spc="-1" strike="noStrike" u="sng">
                <a:solidFill>
                  <a:srgbClr val="404040"/>
                </a:solidFill>
                <a:uFillTx/>
                <a:latin typeface="Times New Roman"/>
                <a:ea typeface="DejaVu Sans"/>
              </a:rPr>
              <a:t>Czas pracy P. intendentki:  codziennie w godz.  7.00-14.00</a:t>
            </a:r>
            <a:endParaRPr b="0" lang="pl-PL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endParaRPr b="0" lang="pl-PL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1" lang="pl-PL" sz="2000" spc="-1" strike="noStrike" u="sng">
                <a:solidFill>
                  <a:srgbClr val="404040"/>
                </a:solidFill>
                <a:uFillTx/>
                <a:latin typeface="Times New Roman"/>
                <a:ea typeface="DejaVu Sans"/>
              </a:rPr>
              <a:t>Czas pracy sekretarki P. Elżbiety Profaska</a:t>
            </a:r>
            <a:endParaRPr b="0" lang="pl-PL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1" lang="pl-PL" sz="2000" spc="-1" strike="noStrike" u="sng">
                <a:solidFill>
                  <a:srgbClr val="404040"/>
                </a:solidFill>
                <a:uFillTx/>
                <a:latin typeface="Times New Roman"/>
                <a:ea typeface="DejaVu Sans"/>
              </a:rPr>
              <a:t>Wtorek  7.00-15.00</a:t>
            </a:r>
            <a:endParaRPr b="0" lang="pl-PL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1" lang="pl-PL" sz="2000" spc="-1" strike="noStrike" u="sng">
                <a:solidFill>
                  <a:srgbClr val="404040"/>
                </a:solidFill>
                <a:uFillTx/>
                <a:latin typeface="Times New Roman"/>
                <a:ea typeface="DejaVu Sans"/>
              </a:rPr>
              <a:t>Czwartek  8.00 -16.00</a:t>
            </a:r>
            <a:endParaRPr b="0" lang="pl-PL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1" lang="pl-PL" sz="2000" spc="-1" strike="noStrike" u="sng">
                <a:solidFill>
                  <a:srgbClr val="404040"/>
                </a:solidFill>
                <a:uFillTx/>
                <a:latin typeface="Times New Roman"/>
                <a:ea typeface="DejaVu Sans"/>
              </a:rPr>
              <a:t>Piątek 8.00-12.00</a:t>
            </a:r>
            <a:endParaRPr b="0" lang="pl-PL" sz="2000" spc="-1" strike="noStrike">
              <a:latin typeface="Arial"/>
            </a:endParaRPr>
          </a:p>
        </p:txBody>
      </p:sp>
    </p:spTree>
  </p:cSld>
  <p:timing>
    <p:tnLst>
      <p:par>
        <p:cTn id="41" dur="indefinite" restart="never" nodeType="tmRoot">
          <p:childTnLst>
            <p:seq>
              <p:cTn id="4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609480" y="609480"/>
            <a:ext cx="6336360" cy="1309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pl-PL" sz="4000" spc="-1" strike="noStrike">
                <a:solidFill>
                  <a:srgbClr val="7030a0"/>
                </a:solidFill>
                <a:latin typeface="Times New Roman"/>
                <a:ea typeface="DejaVu Sans"/>
              </a:rPr>
              <a:t>Regulowanie</a:t>
            </a:r>
            <a:r>
              <a:rPr b="0" lang="pl-PL" sz="3600" spc="-1" strike="noStrike">
                <a:solidFill>
                  <a:srgbClr val="90c226"/>
                </a:solidFill>
                <a:latin typeface="Times New Roman"/>
                <a:ea typeface="DejaVu Sans"/>
              </a:rPr>
              <a:t> </a:t>
            </a:r>
            <a:r>
              <a:rPr b="1" lang="pl-PL" sz="4000" spc="-1" strike="noStrike">
                <a:solidFill>
                  <a:srgbClr val="7030a0"/>
                </a:solidFill>
                <a:latin typeface="Times New Roman"/>
                <a:ea typeface="DejaVu Sans"/>
              </a:rPr>
              <a:t>odpłatności </a:t>
            </a:r>
            <a:endParaRPr b="0" lang="pl-PL" sz="4000" spc="-1" strike="noStrike">
              <a:latin typeface="Arial"/>
            </a:endParaRPr>
          </a:p>
        </p:txBody>
      </p:sp>
      <p:sp>
        <p:nvSpPr>
          <p:cNvPr id="147" name="CustomShape 2"/>
          <p:cNvSpPr/>
          <p:nvPr/>
        </p:nvSpPr>
        <p:spPr>
          <a:xfrm>
            <a:off x="689040" y="1737360"/>
            <a:ext cx="6903360" cy="386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343080" indent="-33156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pl-PL" sz="24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Bardzo prosimy Rodziców o terminowe regulowanie odpłatności za żywienie i pobyt dzieci w przedszkolu.</a:t>
            </a:r>
            <a:endParaRPr b="0" lang="pl-PL" sz="24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pl-PL" sz="24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W przypadku  braku wpłaty w terminie księgowość z referatu finansowego wysyła wezwania do zapłaty ( za dodatkową opłatą ) a następnie w przypadku braku wpłaty, kieruje sprawę do windykacji .</a:t>
            </a:r>
            <a:endParaRPr b="0" lang="pl-PL" sz="24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</a:pPr>
            <a:r>
              <a:rPr b="0" lang="pl-PL" sz="1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 </a:t>
            </a:r>
            <a:endParaRPr b="0" lang="pl-PL" sz="1800" spc="-1" strike="noStrike">
              <a:latin typeface="Arial"/>
            </a:endParaRPr>
          </a:p>
        </p:txBody>
      </p:sp>
    </p:spTree>
  </p:cSld>
  <p:timing>
    <p:tnLst>
      <p:par>
        <p:cTn id="43" dur="indefinite" restart="never" nodeType="tmRoot">
          <p:childTnLst>
            <p:seq>
              <p:cTn id="4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468360" y="981000"/>
            <a:ext cx="6828480" cy="5692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1" lang="pl-PL" sz="2400" spc="-1" strike="noStrike">
                <a:solidFill>
                  <a:srgbClr val="7030a0"/>
                </a:solidFill>
                <a:latin typeface="Times New Roman"/>
                <a:ea typeface="DejaVu Sans"/>
              </a:rPr>
              <a:t>Ubezpieczenie dzieci od następstw nieszczęśliwych wypadków ( NNW)</a:t>
            </a:r>
            <a:endParaRPr b="0" lang="pl-PL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1" lang="pl-PL" sz="24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Ubezpieczenie dzieci od NNW jest dobrowolne.</a:t>
            </a:r>
            <a:endParaRPr b="0" lang="pl-PL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1" lang="pl-PL" sz="24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Przedszkole od dwóch lat nie ubezpiecza dzieci grupowo ale mogą to zrobić rodzice w ramach grupowego ubezpieczenia na odpowiedniej platformie. Ofertę takiego ubezpieczenia znajdziecie Państwo na naszej stronie internetowej.. </a:t>
            </a:r>
            <a:endParaRPr b="0" lang="pl-PL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endParaRPr b="0" lang="pl-PL" sz="2400" spc="-1" strike="noStrike">
              <a:latin typeface="Arial"/>
            </a:endParaRPr>
          </a:p>
        </p:txBody>
      </p:sp>
    </p:spTree>
  </p:cSld>
  <p:timing>
    <p:tnLst>
      <p:par>
        <p:cTn id="45" dur="indefinite" restart="never" nodeType="tmRoot">
          <p:childTnLst>
            <p:seq>
              <p:cTn id="4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468360" y="836640"/>
            <a:ext cx="8218080" cy="57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1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ORGAN PROWADZĄCY PRZEDSZKOLE:</a:t>
            </a:r>
            <a:endParaRPr b="0" lang="pl-PL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GMINA ORZESZE</a:t>
            </a:r>
            <a:endParaRPr b="0" lang="pl-PL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 </a:t>
            </a:r>
            <a:r>
              <a:rPr b="0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UL. ŚWIĘTEGO WAWRZYŃCA 21</a:t>
            </a:r>
            <a:endParaRPr b="0" lang="pl-PL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                 </a:t>
            </a:r>
            <a:r>
              <a:rPr b="0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WYDZIAŁ EDUKACJI </a:t>
            </a:r>
            <a:endParaRPr b="0" lang="pl-PL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     </a:t>
            </a:r>
            <a:r>
              <a:rPr b="0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NACZELNIK P. SYLWIA KRAWCZYK</a:t>
            </a:r>
            <a:endParaRPr b="0" lang="pl-PL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1" lang="pl-PL" sz="31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ORGAN SPRAWUJĄCY NADZÓR PEDAGOGICZNY:</a:t>
            </a:r>
            <a:endParaRPr b="0" lang="pl-PL" sz="31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pl-PL" sz="1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Kuratorium Oświaty Katowice</a:t>
            </a:r>
            <a:endParaRPr b="0" lang="pl-PL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pl-PL" sz="1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Delegatura w Rybniku</a:t>
            </a:r>
            <a:endParaRPr b="0" lang="pl-PL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pl-PL" sz="1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Rybnik, ul. 3 Maja 27</a:t>
            </a:r>
            <a:endParaRPr b="0" lang="pl-PL" sz="1800" spc="-1" strike="noStrike">
              <a:latin typeface="Arial"/>
            </a:endParaRPr>
          </a:p>
        </p:txBody>
      </p:sp>
    </p:spTree>
  </p:cSld>
  <p:timing>
    <p:tnLst>
      <p:par>
        <p:cTn id="47" dur="indefinite" restart="never" nodeType="tmRoot">
          <p:childTnLst>
            <p:seq>
              <p:cTn id="4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609480" y="609480"/>
            <a:ext cx="6336360" cy="1309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</a:pPr>
            <a:r>
              <a:rPr b="1" lang="pl-PL" sz="4000" spc="-1" strike="noStrike">
                <a:solidFill>
                  <a:srgbClr val="7030a0"/>
                </a:solidFill>
                <a:latin typeface="Times New Roman"/>
                <a:ea typeface="DejaVu Sans"/>
              </a:rPr>
              <a:t>Godziny pracy dyrektora</a:t>
            </a:r>
            <a:endParaRPr b="0" lang="pl-PL" sz="4000" spc="-1" strike="noStrike">
              <a:latin typeface="Arial"/>
            </a:endParaRPr>
          </a:p>
        </p:txBody>
      </p:sp>
      <p:sp>
        <p:nvSpPr>
          <p:cNvPr id="151" name="CustomShape 2"/>
          <p:cNvSpPr/>
          <p:nvPr/>
        </p:nvSpPr>
        <p:spPr>
          <a:xfrm>
            <a:off x="609480" y="2160720"/>
            <a:ext cx="6903360" cy="386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343080" indent="-33156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pl-PL" sz="24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Dyrektor przedszkola pracuje : poniedziałek 7- 15</a:t>
            </a:r>
            <a:endParaRPr b="0" lang="pl-PL" sz="24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pl-PL" sz="24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                                                  </a:t>
            </a:r>
            <a:r>
              <a:rPr b="0" lang="pl-PL" sz="24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Wtorek  7.00 -15</a:t>
            </a:r>
            <a:endParaRPr b="0" lang="pl-PL" sz="24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pl-PL" sz="24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                                                  </a:t>
            </a:r>
            <a:r>
              <a:rPr b="0" lang="pl-PL" sz="24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Środa  6.00 -15 </a:t>
            </a:r>
            <a:endParaRPr b="0" lang="pl-PL" sz="24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pl-PL" sz="24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                                   </a:t>
            </a:r>
            <a:r>
              <a:rPr b="0" lang="pl-PL" sz="24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(6 -8 , 10-15 praca z dziećmi )</a:t>
            </a:r>
            <a:endParaRPr b="0" lang="pl-PL" sz="24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pl-PL" sz="24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                                                 </a:t>
            </a:r>
            <a:r>
              <a:rPr b="0" lang="pl-PL" sz="24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Czwartek  7.00-15</a:t>
            </a:r>
            <a:endParaRPr b="0" lang="pl-PL" sz="24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pl-PL" sz="24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                                                 </a:t>
            </a:r>
            <a:r>
              <a:rPr b="0" lang="pl-PL" sz="24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Piątek 7.00 -14</a:t>
            </a:r>
            <a:endParaRPr b="0" lang="pl-PL" sz="24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pl-PL" sz="24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 </a:t>
            </a:r>
            <a:r>
              <a:rPr b="0" lang="pl-PL" sz="24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Czwartek i wtorek jest dniem narad dla dyrektora, stąd możliwa nieobecność w kancelarii.</a:t>
            </a:r>
            <a:endParaRPr b="0" lang="pl-PL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pl-PL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pl-PL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pl-PL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pl-PL" sz="24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</a:pPr>
            <a:endParaRPr b="0" lang="pl-PL" sz="2400" spc="-1" strike="noStrike">
              <a:latin typeface="Arial"/>
            </a:endParaRPr>
          </a:p>
        </p:txBody>
      </p:sp>
    </p:spTree>
  </p:cSld>
  <p:timing>
    <p:tnLst>
      <p:par>
        <p:cTn id="49" dur="indefinite" restart="never" nodeType="tmRoot">
          <p:childTnLst>
            <p:seq>
              <p:cTn id="5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468360" y="1212840"/>
            <a:ext cx="7404480" cy="5157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pl-PL" sz="24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W przedszkolu udzielana jest pomoc psychologiczno-pedagogiczna dla dzieci z orzeczeniami  o potrzebie kształcenia specjalnego oraz dla dzieci o nieharmonijnym rozwoju (prowadzona w czasie bieżącej pracy z dzieckiem).</a:t>
            </a:r>
            <a:endParaRPr b="0" lang="pl-PL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pl-PL" sz="24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W przedszkolu prowadzone są zajęcia logopedyczne dla dzieci z wadami mowy. Prosimy aby podejść do tych zajęć odpowiedzialnie : zaopatrzyć dziecko w zeszyt do ćwiczeń , ćwiczyć z dzieckiem w domu .  </a:t>
            </a:r>
            <a:endParaRPr b="0" lang="pl-PL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pl-PL" sz="24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Od 1 września  mamy zatrudnionego w przedszkolu pedagoga specjalnego  a szukamy do pracy psychologa.</a:t>
            </a:r>
            <a:endParaRPr b="0" lang="pl-PL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pl-PL" sz="24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W przypadku posiadania orzeczenia o potrzebie kształcenia specjalnego dla swojego dziecka prosimy         o szybki kontakt z dyrektorem przedszkola w celu uruchomienia zajęć specjalistycznych dla tego dziecka.</a:t>
            </a:r>
            <a:endParaRPr b="0" lang="pl-PL" sz="2400" spc="-1" strike="noStrike">
              <a:latin typeface="Arial"/>
            </a:endParaRPr>
          </a:p>
        </p:txBody>
      </p:sp>
    </p:spTree>
  </p:cSld>
  <p:timing>
    <p:tnLst>
      <p:par>
        <p:cTn id="51" dur="indefinite" restart="never" nodeType="tmRoot">
          <p:childTnLst>
            <p:seq>
              <p:cTn id="5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468360" y="836640"/>
            <a:ext cx="6828480" cy="1131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ctr">
              <a:lnSpc>
                <a:spcPct val="100000"/>
              </a:lnSpc>
            </a:pPr>
            <a:r>
              <a:rPr b="1" lang="pl-PL" sz="3600" spc="-1" strike="noStrike">
                <a:solidFill>
                  <a:srgbClr val="7030a0"/>
                </a:solidFill>
                <a:latin typeface="Times New Roman"/>
                <a:ea typeface="DejaVu Sans"/>
              </a:rPr>
              <a:t>Miejski Ośrodek Pomocy Społecznej (MOPS) w Orzeszu</a:t>
            </a:r>
            <a:endParaRPr b="0" lang="pl-PL" sz="3600" spc="-1" strike="noStrike">
              <a:latin typeface="Arial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468360" y="2060640"/>
            <a:ext cx="7044480" cy="4377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74320" indent="-262800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Wingdings 2" charset="2"/>
              <a:buChar char=""/>
            </a:pPr>
            <a:r>
              <a:rPr b="0" lang="pl-PL" sz="24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Pomaga w zakresie finansowania posiłków dzieci (UWAGA! Od 01.09.2014r. – TYLKO OBIADY)</a:t>
            </a:r>
            <a:endParaRPr b="0" lang="pl-PL" sz="2400" spc="-1" strike="noStrike">
              <a:latin typeface="Arial"/>
            </a:endParaRPr>
          </a:p>
          <a:p>
            <a:pPr marL="274320" indent="-262800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Wingdings 2" charset="2"/>
              <a:buChar char=""/>
            </a:pPr>
            <a:r>
              <a:rPr b="0" lang="pl-PL" sz="24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Celem uzyskania pomocy należy zgłosić się do w/w Ośrodka i złożyć odpowiednie dokumenty</a:t>
            </a:r>
            <a:endParaRPr b="0" lang="pl-PL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pl-PL" sz="24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    </a:t>
            </a:r>
            <a:r>
              <a:rPr b="0" lang="pl-PL" sz="24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tel. 32 22-15-520</a:t>
            </a:r>
            <a:r>
              <a:rPr b="0" lang="pl-PL" sz="24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	</a:t>
            </a:r>
            <a:endParaRPr b="0" lang="pl-PL" sz="2400" spc="-1" strike="noStrike">
              <a:latin typeface="Arial"/>
            </a:endParaRPr>
          </a:p>
        </p:txBody>
      </p:sp>
    </p:spTree>
  </p:cSld>
  <p:timing>
    <p:tnLst>
      <p:par>
        <p:cTn id="53" dur="indefinite" restart="never" nodeType="tmRoot">
          <p:childTnLst>
            <p:seq>
              <p:cTn id="5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609480" y="609480"/>
            <a:ext cx="6336360" cy="1309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ctr">
              <a:lnSpc>
                <a:spcPct val="100000"/>
              </a:lnSpc>
            </a:pPr>
            <a:r>
              <a:rPr b="1" lang="pl-PL" sz="4000" spc="-1" strike="noStrike">
                <a:solidFill>
                  <a:srgbClr val="7030a0"/>
                </a:solidFill>
                <a:latin typeface="Times New Roman"/>
                <a:ea typeface="DejaVu Sans"/>
              </a:rPr>
              <a:t>Rada Rodziców</a:t>
            </a:r>
            <a:endParaRPr b="0" lang="pl-PL" sz="4000" spc="-1" strike="noStrike">
              <a:latin typeface="Arial"/>
            </a:endParaRPr>
          </a:p>
        </p:txBody>
      </p:sp>
      <p:sp>
        <p:nvSpPr>
          <p:cNvPr id="156" name="CustomShape 2"/>
          <p:cNvSpPr/>
          <p:nvPr/>
        </p:nvSpPr>
        <p:spPr>
          <a:xfrm>
            <a:off x="609480" y="1556640"/>
            <a:ext cx="6831360" cy="447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74320" indent="-262800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Wingdings 2" charset="2"/>
              <a:buChar char=""/>
            </a:pPr>
            <a:r>
              <a:rPr b="0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To jeden z organów działających na terenie przedszkola, stanowi reprezentacje rodziców dzieci uczęszczających do przedszkola</a:t>
            </a:r>
            <a:endParaRPr b="0" lang="pl-PL" sz="2000" spc="-1" strike="noStrike">
              <a:latin typeface="Arial"/>
            </a:endParaRPr>
          </a:p>
          <a:p>
            <a:pPr marL="274320" indent="-262800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Wingdings 2" charset="2"/>
              <a:buChar char=""/>
            </a:pPr>
            <a:r>
              <a:rPr b="0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Co roku wybory do Rady Rodziców odbywają się na I zebraniu organizacyjnym /tajne wybory w grupach/ - Regulamin Rady Rodziców pkt. III pkt1-7</a:t>
            </a:r>
            <a:endParaRPr b="0" lang="pl-PL" sz="2000" spc="-1" strike="noStrike">
              <a:latin typeface="Arial"/>
            </a:endParaRPr>
          </a:p>
          <a:p>
            <a:pPr marL="274320" indent="-262800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Wingdings 2" charset="2"/>
              <a:buChar char=""/>
            </a:pPr>
            <a:r>
              <a:rPr b="0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Wybieramy po 3 przedstawicieli z każdej grupy spośród 5 kandydatów /trójki grupowe/</a:t>
            </a:r>
            <a:endParaRPr b="0" lang="pl-PL" sz="2000" spc="-1" strike="noStrike">
              <a:latin typeface="Arial"/>
            </a:endParaRPr>
          </a:p>
          <a:p>
            <a:pPr marL="274320" indent="-262800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Wingdings 2" charset="2"/>
              <a:buChar char=""/>
            </a:pPr>
            <a:r>
              <a:rPr b="0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Przewodniczący każdej trójki grupowej wchodzi w skład prezydium Rady Rodziców</a:t>
            </a: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000" spc="-1" strike="noStrike">
              <a:latin typeface="Arial"/>
            </a:endParaRPr>
          </a:p>
        </p:txBody>
      </p:sp>
    </p:spTree>
  </p:cSld>
  <p:timing>
    <p:tnLst>
      <p:par>
        <p:cTn id="55" dur="indefinite" restart="never" nodeType="tmRoot">
          <p:childTnLst>
            <p:seq>
              <p:cTn id="5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357120" y="428760"/>
            <a:ext cx="7803720" cy="6417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Rada Rodziców wspiera działalność przedszkola poprzez:</a:t>
            </a: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- organizowanie prac społecznych, użytecznych na </a:t>
            </a:r>
            <a:r>
              <a:rPr b="0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	</a:t>
            </a:r>
            <a:r>
              <a:rPr b="0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rzecz </a:t>
            </a:r>
            <a:r>
              <a:rPr b="0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	</a:t>
            </a:r>
            <a:r>
              <a:rPr b="0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przedszkola</a:t>
            </a: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- pozyskiwanie środków materialnych </a:t>
            </a: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- udzielanie przedszkolu pomocy materialnej poprzez dobrowolne  wpłaty       </a:t>
            </a: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- udział w organizowaniu uroczystości i innej działalności</a:t>
            </a: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  </a:t>
            </a:r>
            <a:r>
              <a:rPr b="0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związanej z pracą przedszkola</a:t>
            </a:r>
            <a:endParaRPr b="0" lang="pl-PL" sz="2000" spc="-1" strike="noStrike">
              <a:latin typeface="Arial"/>
            </a:endParaRPr>
          </a:p>
          <a:p>
            <a:pPr marL="274320" indent="-262800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Wingdings 2" charset="2"/>
              <a:buChar char=""/>
            </a:pPr>
            <a:r>
              <a:rPr b="0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Rada Rodziców może gromadzić środki pieniężne  pochodzące z </a:t>
            </a:r>
            <a:r>
              <a:rPr b="0" lang="pl-PL" sz="2000" spc="-1" strike="noStrike" u="sng">
                <a:solidFill>
                  <a:srgbClr val="404040"/>
                </a:solidFill>
                <a:uFillTx/>
                <a:latin typeface="Times New Roman"/>
                <a:ea typeface="DejaVu Sans"/>
              </a:rPr>
              <a:t>dobrowolnych</a:t>
            </a:r>
            <a:r>
              <a:rPr b="0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 składek rodziców  przeznaczone na wspomaganie działalności przedszkola.</a:t>
            </a:r>
            <a:endParaRPr b="0" lang="pl-PL" sz="2000" spc="-1" strike="noStrike">
              <a:latin typeface="Arial"/>
            </a:endParaRPr>
          </a:p>
          <a:p>
            <a:pPr marL="274320" indent="-262800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Wingdings 2" charset="2"/>
              <a:buChar char=""/>
            </a:pPr>
            <a:r>
              <a:rPr b="1" lang="pl-PL" sz="2000" spc="-1" strike="noStrike">
                <a:solidFill>
                  <a:srgbClr val="00b050"/>
                </a:solidFill>
                <a:latin typeface="Times New Roman"/>
                <a:ea typeface="DejaVu Sans"/>
              </a:rPr>
              <a:t>30 zł z każdej wpłaty jednorazowo chcemy przeznaczyć na  zakup art. papierniczych w danej grupie, aby zajęcia plastyczne szeroko rozumiane mogły być atrakcyjne i z wykorzystaniem różnorodnych materiałów.</a:t>
            </a:r>
            <a:endParaRPr b="0" lang="pl-PL" sz="2000" spc="-1" strike="noStrike">
              <a:latin typeface="Arial"/>
            </a:endParaRPr>
          </a:p>
          <a:p>
            <a:pPr marL="274320" indent="-262800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Wingdings 2" charset="2"/>
              <a:buChar char=""/>
            </a:pPr>
            <a:r>
              <a:rPr b="0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Deklaracje składki na fundusz Rady Rodziców  prosimy złożyć na zebraniu.Wpłaty na konto bankowe Rady Rodziców (  nr konta na stronie internetowej)</a:t>
            </a: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pl-PL" sz="2000" spc="-1" strike="noStrike">
              <a:latin typeface="Arial"/>
            </a:endParaRPr>
          </a:p>
        </p:txBody>
      </p:sp>
    </p:spTree>
  </p:cSld>
  <p:timing>
    <p:tnLst>
      <p:par>
        <p:cTn id="57" dur="indefinite" restart="never" nodeType="tmRoot">
          <p:childTnLst>
            <p:seq>
              <p:cTn id="5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609480" y="609480"/>
            <a:ext cx="6336360" cy="1309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</a:pPr>
            <a:r>
              <a:rPr b="1" lang="pl-PL" sz="2800" spc="-1" strike="noStrike">
                <a:solidFill>
                  <a:srgbClr val="7030a0"/>
                </a:solidFill>
                <a:latin typeface="Times New Roman"/>
                <a:ea typeface="DejaVu Sans"/>
              </a:rPr>
              <a:t>GRUPY, NUMERY SAL, WYCHOWAWCY</a:t>
            </a:r>
            <a:endParaRPr b="0" lang="pl-PL" sz="2800" spc="-1" strike="noStrike">
              <a:latin typeface="Arial"/>
            </a:endParaRPr>
          </a:p>
        </p:txBody>
      </p:sp>
      <p:sp>
        <p:nvSpPr>
          <p:cNvPr id="111" name="CustomShape 2"/>
          <p:cNvSpPr/>
          <p:nvPr/>
        </p:nvSpPr>
        <p:spPr>
          <a:xfrm>
            <a:off x="609480" y="2160720"/>
            <a:ext cx="7263360" cy="386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343080" indent="-331560">
              <a:lnSpc>
                <a:spcPct val="100000"/>
              </a:lnSpc>
              <a:spcBef>
                <a:spcPts val="1001"/>
              </a:spcBef>
            </a:pPr>
            <a:r>
              <a:rPr b="0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     </a:t>
            </a:r>
            <a:r>
              <a:rPr b="0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W r. szk. 2023/2024 w przedszkolu będzie funkcjonowało 5 grup;</a:t>
            </a:r>
            <a:endParaRPr b="0" lang="pl-PL" sz="20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</a:pPr>
            <a:endParaRPr b="0" lang="pl-PL" sz="20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1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GRUPA I – sala nr </a:t>
            </a:r>
            <a:r>
              <a:rPr b="1" lang="pl-PL" sz="2000" spc="-1" strike="noStrike">
                <a:solidFill>
                  <a:srgbClr val="7030a0"/>
                </a:solidFill>
                <a:latin typeface="Times New Roman"/>
                <a:ea typeface="DejaVu Sans"/>
              </a:rPr>
              <a:t>1-Małe Jagódki </a:t>
            </a:r>
            <a:r>
              <a:rPr b="1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- dzieci 3 letnie –czas pracy grupy 6.00 -17.00 – wychowawcy :  Joanna Strokol , Anna Strzoda</a:t>
            </a:r>
            <a:endParaRPr b="0" lang="pl-PL" sz="20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1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GRUPA II – sala nr </a:t>
            </a:r>
            <a:r>
              <a:rPr b="1" lang="pl-PL" sz="2000" spc="-1" strike="noStrike">
                <a:solidFill>
                  <a:srgbClr val="7030a0"/>
                </a:solidFill>
                <a:latin typeface="Times New Roman"/>
                <a:ea typeface="DejaVu Sans"/>
              </a:rPr>
              <a:t>4</a:t>
            </a:r>
            <a:r>
              <a:rPr b="1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 – </a:t>
            </a:r>
            <a:r>
              <a:rPr b="1" lang="pl-PL" sz="2000" spc="-1" strike="noStrike">
                <a:solidFill>
                  <a:srgbClr val="7030a0"/>
                </a:solidFill>
                <a:latin typeface="Times New Roman"/>
                <a:ea typeface="DejaVu Sans"/>
              </a:rPr>
              <a:t>Leśne Jagódki </a:t>
            </a:r>
            <a:r>
              <a:rPr b="1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– dzieci 3,4 letnie- czas pracy : 8.00- 15.00- wychowawca:  Justyna Grzewca</a:t>
            </a:r>
            <a:endParaRPr b="0" lang="pl-PL" sz="20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1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GRUPA III – sala nr </a:t>
            </a:r>
            <a:r>
              <a:rPr b="1" lang="pl-PL" sz="2000" spc="-1" strike="noStrike">
                <a:solidFill>
                  <a:srgbClr val="7030a0"/>
                </a:solidFill>
                <a:latin typeface="Times New Roman"/>
                <a:ea typeface="DejaVu Sans"/>
              </a:rPr>
              <a:t>5</a:t>
            </a:r>
            <a:r>
              <a:rPr b="1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 –</a:t>
            </a:r>
            <a:r>
              <a:rPr b="1" lang="pl-PL" sz="2000" spc="-1" strike="noStrike">
                <a:solidFill>
                  <a:srgbClr val="7030a0"/>
                </a:solidFill>
                <a:latin typeface="Times New Roman"/>
                <a:ea typeface="DejaVu Sans"/>
              </a:rPr>
              <a:t>Smaczne Jagódki  </a:t>
            </a:r>
            <a:r>
              <a:rPr b="1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– dzieci 4, 5 letnie- czas pracy 8.00 -15.30 – wychowawca  Marta Kiercz</a:t>
            </a:r>
            <a:endParaRPr b="0" lang="pl-PL" sz="20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1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GRUPA  IV –sala nr </a:t>
            </a:r>
            <a:r>
              <a:rPr b="1" lang="pl-PL" sz="2000" spc="-1" strike="noStrike">
                <a:solidFill>
                  <a:srgbClr val="7030a0"/>
                </a:solidFill>
                <a:latin typeface="Times New Roman"/>
                <a:ea typeface="DejaVu Sans"/>
              </a:rPr>
              <a:t> 3-Wesołe Jagódki  d</a:t>
            </a:r>
            <a:r>
              <a:rPr b="1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zieci 5,6 letnie, czas pracy ; 7.30 -15.00- wychowawca  Agata Erm i  Patrycja Zorychta</a:t>
            </a:r>
            <a:endParaRPr b="0" lang="pl-PL" sz="20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1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GRUPA V – </a:t>
            </a:r>
            <a:r>
              <a:rPr b="1" lang="pl-PL" sz="2000" spc="-1" strike="noStrike">
                <a:solidFill>
                  <a:srgbClr val="7030a0"/>
                </a:solidFill>
                <a:latin typeface="Times New Roman"/>
                <a:ea typeface="DejaVu Sans"/>
              </a:rPr>
              <a:t>SP6</a:t>
            </a:r>
            <a:r>
              <a:rPr b="1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- </a:t>
            </a:r>
            <a:r>
              <a:rPr b="1" lang="pl-PL" sz="2000" spc="-1" strike="noStrike">
                <a:solidFill>
                  <a:srgbClr val="7030a0"/>
                </a:solidFill>
                <a:latin typeface="Times New Roman"/>
                <a:ea typeface="DejaVu Sans"/>
              </a:rPr>
              <a:t>Radosne Jagódki </a:t>
            </a:r>
            <a:r>
              <a:rPr b="1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– dzieci 6  letnie –czas pracy : 6.00 -17.00- wychowawcy :Beata Latos  i  Aleksandra  Kasperczyk, Justyna Szczuka</a:t>
            </a: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pl-PL" sz="20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</a:pPr>
            <a:endParaRPr b="0" lang="pl-PL" sz="20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</a:pPr>
            <a:endParaRPr b="0" lang="pl-PL" sz="20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</a:pPr>
            <a:endParaRPr b="0" lang="pl-PL" sz="20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</a:pPr>
            <a:endParaRPr b="0" lang="pl-PL" sz="20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</a:pPr>
            <a:endParaRPr b="0" lang="pl-PL" sz="20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</a:pPr>
            <a:endParaRPr b="0" lang="pl-PL" sz="20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</a:pPr>
            <a:endParaRPr b="0" lang="pl-PL" sz="20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</a:pPr>
            <a:endParaRPr b="0" lang="pl-PL" sz="20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</a:pPr>
            <a:endParaRPr b="0" lang="pl-PL" sz="20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</a:pPr>
            <a:endParaRPr b="0" lang="pl-PL" sz="20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</a:pPr>
            <a:endParaRPr b="0" lang="pl-PL" sz="2000" spc="-1" strike="noStrike"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572400" y="504000"/>
            <a:ext cx="7344360" cy="590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</a:pPr>
            <a:r>
              <a:rPr b="1" lang="pl-PL" sz="4000" spc="-1" strike="noStrike">
                <a:solidFill>
                  <a:srgbClr val="7030a0"/>
                </a:solidFill>
                <a:latin typeface="Trebuchet MS"/>
                <a:ea typeface="DejaVu Sans"/>
              </a:rPr>
              <a:t>Rada Rodziców</a:t>
            </a:r>
            <a:endParaRPr b="0" lang="pl-PL" sz="4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l-PL" sz="2400" spc="-1" strike="noStrike">
                <a:solidFill>
                  <a:srgbClr val="7030a0"/>
                </a:solidFill>
                <a:latin typeface="Trebuchet MS"/>
                <a:ea typeface="DejaVu Sans"/>
              </a:rPr>
              <a:t>Dziękujemy za wszystkie wpłaty na konto Rady Rodziców za ubiegły r. szk. </a:t>
            </a:r>
            <a:endParaRPr b="0" lang="pl-PL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l-PL" sz="2400" spc="-1" strike="noStrike">
                <a:solidFill>
                  <a:srgbClr val="7030a0"/>
                </a:solidFill>
                <a:latin typeface="Trebuchet MS"/>
                <a:ea typeface="DejaVu Sans"/>
              </a:rPr>
              <a:t>Pełne rozliczenie finansów Rady znajdziecie Państwo na naszej stronie internetowej w zakładce Kącik rodzica. </a:t>
            </a:r>
            <a:endParaRPr b="0" lang="pl-PL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l-PL" sz="2400" spc="-1" strike="noStrike">
                <a:solidFill>
                  <a:srgbClr val="7030a0"/>
                </a:solidFill>
                <a:latin typeface="Trebuchet MS"/>
                <a:ea typeface="DejaVu Sans"/>
              </a:rPr>
              <a:t>Zachęcamy do wpłat w nowym r. szk. Składki są dobrowolne ale jak rozpatrywać sytuacje , gdy w grupie jest 25 dzieci a wpłat jest np. od 22 rodziców ? Z wpłaconych środków korzystają wszystkie dzieci . </a:t>
            </a:r>
            <a:endParaRPr b="0" lang="pl-PL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l-PL" sz="2400" spc="-1" strike="noStrike">
                <a:solidFill>
                  <a:srgbClr val="7030a0"/>
                </a:solidFill>
                <a:latin typeface="Trebuchet MS"/>
                <a:ea typeface="DejaVu Sans"/>
              </a:rPr>
              <a:t>Z czystej przyzwoitości dobrze by było aby każdy z rodziców dorzucił parę złotych do wspólnej kasy Rady Rodziców. Zachęcamy do tego .</a:t>
            </a:r>
            <a:endParaRPr b="0" lang="pl-PL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l-PL" sz="2400" spc="-1" strike="noStrike">
                <a:solidFill>
                  <a:srgbClr val="7030a0"/>
                </a:solidFill>
                <a:latin typeface="Trebuchet MS"/>
                <a:ea typeface="DejaVu Sans"/>
              </a:rPr>
              <a:t>Wysokość składki  prosimy ustalić wg własnych możliwości finansowych i proszę pamiętać ,że z każdej wpłaty  30 zł przeznacza Rada na zakup artykułów papierniczych przeznaczonych na uatrakcyjnienie zajęć plastycznych.</a:t>
            </a:r>
            <a:endParaRPr b="0" lang="pl-PL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l-PL" sz="2400" spc="-1" strike="noStrike">
                <a:solidFill>
                  <a:srgbClr val="7030a0"/>
                </a:solidFill>
                <a:latin typeface="Trebuchet MS"/>
                <a:ea typeface="DejaVu Sans"/>
              </a:rPr>
              <a:t>W tym r. szk. Wybrana przez rodziców Rada Rodziców sama dysponowała zgromadzonymi środkami , zakupiono m.in. z tych środków kuchnię błotną na ogród przedszkolny.</a:t>
            </a:r>
            <a:endParaRPr b="0" lang="pl-PL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l-PL" sz="2400" spc="-1" strike="noStrike">
                <a:solidFill>
                  <a:srgbClr val="7030a0"/>
                </a:solidFill>
                <a:latin typeface="Trebuchet MS"/>
                <a:ea typeface="DejaVu Sans"/>
              </a:rPr>
              <a:t>Ustępująca Rada rodziców zostawia na koncie i w kasie  ok. 6 tyś zl. </a:t>
            </a:r>
            <a:endParaRPr b="0" lang="pl-PL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l-PL" sz="2400" spc="-1" strike="noStrike">
                <a:solidFill>
                  <a:srgbClr val="7030a0"/>
                </a:solidFill>
                <a:latin typeface="Trebuchet MS"/>
                <a:ea typeface="DejaVu Sans"/>
              </a:rPr>
              <a:t>To dobry zaczyn na zrobienie czegoś dobrego dla przedszkola. Zróbmy to razem . </a:t>
            </a:r>
            <a:endParaRPr b="0" lang="pl-PL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400" spc="-1" strike="noStrike">
              <a:latin typeface="Arial"/>
            </a:endParaRPr>
          </a:p>
        </p:txBody>
      </p:sp>
    </p:spTree>
  </p:cSld>
  <p:timing>
    <p:tnLst>
      <p:par>
        <p:cTn id="59" dur="indefinite" restart="never" nodeType="tmRoot">
          <p:childTnLst>
            <p:seq>
              <p:cTn id="6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468360" y="404640"/>
            <a:ext cx="8218080" cy="1131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ctr">
              <a:lnSpc>
                <a:spcPct val="100000"/>
              </a:lnSpc>
            </a:pPr>
            <a:r>
              <a:rPr b="1" lang="pl-PL" sz="4000" spc="-1" strike="noStrike">
                <a:solidFill>
                  <a:srgbClr val="7030a0"/>
                </a:solidFill>
                <a:latin typeface="Times New Roman"/>
                <a:ea typeface="DejaVu Sans"/>
              </a:rPr>
              <a:t>Sobotnio- rodzinne wycieczki </a:t>
            </a:r>
            <a:endParaRPr b="0" lang="pl-PL" sz="4000" spc="-1" strike="noStrike">
              <a:latin typeface="Arial"/>
            </a:endParaRPr>
          </a:p>
        </p:txBody>
      </p:sp>
      <p:sp>
        <p:nvSpPr>
          <p:cNvPr id="160" name="CustomShape 2"/>
          <p:cNvSpPr/>
          <p:nvPr/>
        </p:nvSpPr>
        <p:spPr>
          <a:xfrm>
            <a:off x="457200" y="1700280"/>
            <a:ext cx="7703640" cy="4613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1" lang="pl-PL" sz="2400" spc="-1" strike="noStrike">
                <a:solidFill>
                  <a:srgbClr val="7030a0"/>
                </a:solidFill>
                <a:latin typeface="Times New Roman"/>
                <a:ea typeface="DejaVu Sans"/>
              </a:rPr>
              <a:t>W r. szk. 2023/2024 będziemy  kontynuować sobotnio -rodzinne wyjazdy Rodziców z dziećmi.</a:t>
            </a:r>
            <a:endParaRPr b="0" lang="pl-PL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pl-PL" sz="24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W wyznaczone soboty organizujemy wycieczki w ciekawe miejsca w obrębie max. 100 km. </a:t>
            </a:r>
            <a:endParaRPr b="0" lang="pl-PL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pl-PL" sz="24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Przedszkole organizuje logistycznie taki wyjazd, rodzice pokrywają koszty autokaru, ewentualnie bilety wejść na zwiedzane obiekty. Na wycieczkę można zaprosić swoją rodzinę, znajomych . </a:t>
            </a:r>
            <a:endParaRPr b="0" lang="pl-PL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pl-PL" sz="24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Wycieczki prowadzi Pani Agata z gr. III, która wyszukuje ciekawe miejsca i zajmuje się organizacją takiego wyjazdu.</a:t>
            </a:r>
            <a:endParaRPr b="0" lang="pl-PL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pl-PL" sz="24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Są to głównie wyjazdy połączone z chodzeniem po górach ale w tym roku poszerzymy ofertę. </a:t>
            </a:r>
            <a:endParaRPr b="0" lang="pl-PL" sz="2400" spc="-1" strike="noStrike">
              <a:latin typeface="Arial"/>
            </a:endParaRPr>
          </a:p>
        </p:txBody>
      </p:sp>
    </p:spTree>
  </p:cSld>
  <p:timing>
    <p:tnLst>
      <p:par>
        <p:cTn id="61" dur="indefinite" restart="never" nodeType="tmRoot">
          <p:childTnLst>
            <p:seq>
              <p:cTn id="6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609480" y="609480"/>
            <a:ext cx="6336360" cy="1309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</a:pPr>
            <a:r>
              <a:rPr b="0" lang="pl-PL" sz="3600" spc="-1" strike="noStrike">
                <a:solidFill>
                  <a:srgbClr val="90c226"/>
                </a:solidFill>
                <a:latin typeface="Trebuchet MS"/>
                <a:ea typeface="DejaVu Sans"/>
              </a:rPr>
              <a:t>DYŻURY LETNIE  2024</a:t>
            </a:r>
            <a:endParaRPr b="0" lang="pl-PL" sz="3600" spc="-1" strike="noStrike">
              <a:latin typeface="Arial"/>
            </a:endParaRPr>
          </a:p>
        </p:txBody>
      </p:sp>
      <p:sp>
        <p:nvSpPr>
          <p:cNvPr id="162" name="CustomShape 2"/>
          <p:cNvSpPr/>
          <p:nvPr/>
        </p:nvSpPr>
        <p:spPr>
          <a:xfrm>
            <a:off x="609480" y="1340640"/>
            <a:ext cx="6831360" cy="524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1001"/>
              </a:spcBef>
            </a:pPr>
            <a:endParaRPr b="0" lang="pl-PL" sz="18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pl-PL" sz="1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LIPIEC     - Przedszkole nr 6 Zawiść</a:t>
            </a:r>
            <a:endParaRPr b="0" lang="pl-PL" sz="18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pl-PL" sz="1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SIERPIEŃ – Przedszkole  nr 7 Gardawice</a:t>
            </a:r>
            <a:endParaRPr b="0" lang="pl-PL" sz="18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pl-PL" sz="1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Zapisy na  dyżur letni odbywają się w maju.</a:t>
            </a:r>
            <a:endParaRPr b="0" lang="pl-PL" sz="18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pl-PL" sz="1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Komentarz do dyżuru letniego 2023 : </a:t>
            </a:r>
            <a:endParaRPr b="0" lang="pl-PL" sz="18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pl-PL" sz="1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Na dyżur letni było zapisanych 92 dzieci , dlatego uruchomiliśmy 4 grupy ( w grupie wg przepisów może być 25 dzieci).</a:t>
            </a:r>
            <a:endParaRPr b="0" lang="pl-PL" sz="18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pl-PL" sz="1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 </a:t>
            </a:r>
            <a:r>
              <a:rPr b="0" lang="pl-PL" sz="1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Największa liczba dzieci na dyżurze  to 62 stąd można było pracować na trzy grupy . ( średnia z dyżuru wakacyjnego :  56 dzieci )</a:t>
            </a:r>
            <a:endParaRPr b="0" lang="pl-PL" sz="18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pl-PL" sz="1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Prosimy na przyszły dyżur zapisywać dzieci , które faktycznie potrzebują opieki , wtedy nauczyciele będą mogli efektywniej wykorzystać urlop w czasie wakacji. </a:t>
            </a:r>
            <a:endParaRPr b="0" lang="pl-PL" sz="1800" spc="-1" strike="noStrike">
              <a:latin typeface="Arial"/>
            </a:endParaRPr>
          </a:p>
        </p:txBody>
      </p:sp>
    </p:spTree>
  </p:cSld>
  <p:timing>
    <p:tnLst>
      <p:par>
        <p:cTn id="63" dur="indefinite" restart="never" nodeType="tmRoot">
          <p:childTnLst>
            <p:seq>
              <p:cTn id="6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504000" y="360000"/>
            <a:ext cx="6549840" cy="5989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</a:pPr>
            <a:r>
              <a:rPr b="1" lang="pl-PL" sz="3600" spc="-1" strike="noStrike">
                <a:solidFill>
                  <a:srgbClr val="7030a0"/>
                </a:solidFill>
                <a:latin typeface="Times New Roman"/>
                <a:ea typeface="DejaVu Sans"/>
              </a:rPr>
              <a:t>SPRAWY BIEŻĄCE</a:t>
            </a:r>
            <a:endParaRPr b="0" lang="pl-PL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l-PL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Zachęcamy do aktywnego udziału w życiu przedszkola w nowym r. szk. 2023/2024.</a:t>
            </a: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l-PL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Kontakt z nauczycielami : poprzez komunikatory grupowe, stronę internetową oraz gazetki z ogłoszeniami w wejściu do przedszkola oraz w szatni . PROSIMY CZYTAĆ  KOMUNIKATY !</a:t>
            </a: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l-PL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Dodatkowo każdy z nauczycieli wyznaczy od 01.09 swoje godziny tzw. dostępności . Zachęcamy do korzystania z tej możliwości spotkania się z nauczycielami. </a:t>
            </a: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l-PL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Przedszkole  w okresie ferii, przerw świątecznych,itp. pracuje  w formie dyżuru w postaci grup łączonych.  </a:t>
            </a: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l-PL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Będziemy wtedy pytać kto zapisuje dziecko na dyżur aby  wiedzieć ile grup  będzie w przedszkolu na dyżurze. </a:t>
            </a: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000" spc="-1" strike="noStrike">
              <a:latin typeface="Arial"/>
            </a:endParaRPr>
          </a:p>
        </p:txBody>
      </p:sp>
      <p:sp>
        <p:nvSpPr>
          <p:cNvPr id="164" name="CustomShape 2"/>
          <p:cNvSpPr/>
          <p:nvPr/>
        </p:nvSpPr>
        <p:spPr>
          <a:xfrm>
            <a:off x="609480" y="1196640"/>
            <a:ext cx="7119360" cy="546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endParaRPr b="0" lang="pl-PL" sz="18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</a:pPr>
            <a:endParaRPr b="0" lang="pl-PL" sz="18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</a:pPr>
            <a:endParaRPr b="0" lang="pl-PL" sz="18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</a:pPr>
            <a:endParaRPr b="0" lang="pl-PL" sz="18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</a:pPr>
            <a:endParaRPr b="0" lang="pl-PL" sz="18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</a:pPr>
            <a:endParaRPr b="0" lang="pl-PL" sz="18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</a:pPr>
            <a:endParaRPr b="0" lang="pl-PL" sz="18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</a:pPr>
            <a:endParaRPr b="0" lang="pl-PL" sz="18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</a:pPr>
            <a:endParaRPr b="0" lang="pl-PL" sz="18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</a:pPr>
            <a:endParaRPr b="0" lang="pl-PL" sz="18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</a:pPr>
            <a:endParaRPr b="0" lang="pl-PL" sz="1800" spc="-1" strike="noStrike">
              <a:latin typeface="Arial"/>
            </a:endParaRPr>
          </a:p>
        </p:txBody>
      </p:sp>
    </p:spTree>
  </p:cSld>
  <p:timing>
    <p:tnLst>
      <p:par>
        <p:cTn id="65" dur="indefinite" restart="never" nodeType="tmRoot">
          <p:childTnLst>
            <p:seq>
              <p:cTn id="6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457200" y="765000"/>
            <a:ext cx="6983640" cy="5547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1" lang="pl-PL" sz="2600" spc="-1" strike="noStrike">
                <a:solidFill>
                  <a:srgbClr val="7030a0"/>
                </a:solidFill>
                <a:latin typeface="Times New Roman"/>
                <a:ea typeface="DejaVu Sans"/>
              </a:rPr>
              <a:t>SPRAWY BIEŻĄCE c.d</a:t>
            </a:r>
            <a:endParaRPr b="0" lang="pl-PL" sz="2600" spc="-1" strike="noStrike">
              <a:latin typeface="Arial"/>
            </a:endParaRPr>
          </a:p>
          <a:p>
            <a:pPr marL="216000" indent="-205200" algn="ctr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Arial"/>
              <a:buChar char="•"/>
            </a:pPr>
            <a:r>
              <a:rPr b="0" lang="pl-PL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Prosimy aby czasie pobytu dziecka w przedszkolu jeden               z rodziców lub opiekunów miał zawsze  przy sobie włączony telefon</a:t>
            </a:r>
            <a:endParaRPr b="0" lang="pl-PL" sz="2000" spc="-1" strike="noStrike">
              <a:latin typeface="Arial"/>
            </a:endParaRPr>
          </a:p>
          <a:p>
            <a:pPr marL="216000" indent="-205200" algn="ctr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Arial"/>
              <a:buChar char="•"/>
            </a:pPr>
            <a:r>
              <a:rPr b="0" lang="pl-PL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Do przedszkola przyprowadzamy dzieci czyste i zdrowe !!!!</a:t>
            </a:r>
            <a:endParaRPr b="0" lang="pl-PL" sz="2000" spc="-1" strike="noStrike">
              <a:latin typeface="Arial"/>
            </a:endParaRPr>
          </a:p>
          <a:p>
            <a:pPr marL="216000" indent="-205200" algn="ctr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Arial"/>
              <a:buChar char="•"/>
            </a:pPr>
            <a:r>
              <a:rPr b="0" lang="pl-PL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UWAGA na wszawice ! Prosimy o częste kontrole włosów dzieci i szybkie  zgłaszanie ewentualnej wszawicy u swojego dziecka. Uruchamiamy wtedy procedurę nr  VII aby zatrzymać  dalsze rozprzestrzenianie się choroby. </a:t>
            </a:r>
            <a:endParaRPr b="0" lang="pl-PL" sz="2000" spc="-1" strike="noStrike">
              <a:latin typeface="Arial"/>
            </a:endParaRPr>
          </a:p>
          <a:p>
            <a:pPr marL="216000" indent="-205200" algn="ctr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Arial"/>
              <a:buChar char="•"/>
            </a:pPr>
            <a:r>
              <a:rPr b="0" lang="pl-PL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Prosimy współpracować ściśle z przedszkolem jeśli dziecko ma dietę .</a:t>
            </a:r>
            <a:endParaRPr b="0" lang="pl-PL" sz="2000" spc="-1" strike="noStrike">
              <a:latin typeface="Arial"/>
            </a:endParaRPr>
          </a:p>
          <a:p>
            <a:pPr marL="216000" indent="-205200" algn="ctr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Arial"/>
              <a:buChar char="•"/>
            </a:pPr>
            <a:r>
              <a:rPr b="0" lang="pl-PL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Proszę w grupach ustalić czy w przedszkolu mają być zorganizowane profesjonalne sesje zdjęciowe czy robimy sami zdjęcia . Z funduszu Rady Rodziców mamy zakupione piękne tła do sesji zdjęciowych. </a:t>
            </a:r>
            <a:endParaRPr b="0" lang="pl-PL" sz="2000" spc="-1" strike="noStrike">
              <a:latin typeface="Arial"/>
            </a:endParaRPr>
          </a:p>
          <a:p>
            <a:pPr marL="216000" indent="-205200" algn="ctr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Arial"/>
              <a:buChar char="•"/>
            </a:pPr>
            <a:r>
              <a:rPr b="0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 </a:t>
            </a:r>
            <a:endParaRPr b="0" lang="pl-PL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endParaRPr b="0" lang="pl-PL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endParaRPr b="0" lang="pl-PL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endParaRPr b="0" lang="pl-PL" sz="2000" spc="-1" strike="noStrike">
              <a:latin typeface="Arial"/>
            </a:endParaRPr>
          </a:p>
        </p:txBody>
      </p:sp>
    </p:spTree>
  </p:cSld>
  <p:timing>
    <p:tnLst>
      <p:par>
        <p:cTn id="67" dur="indefinite" restart="never" nodeType="tmRoot">
          <p:childTnLst>
            <p:seq>
              <p:cTn id="6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1"/>
          <p:cNvSpPr/>
          <p:nvPr/>
        </p:nvSpPr>
        <p:spPr>
          <a:xfrm>
            <a:off x="864000" y="864000"/>
            <a:ext cx="6910920" cy="4644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pl-PL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                     </a:t>
            </a:r>
            <a:r>
              <a:rPr b="1" lang="pl-PL" sz="2800" spc="-1" strike="noStrike">
                <a:solidFill>
                  <a:srgbClr val="a3238e"/>
                </a:solidFill>
                <a:latin typeface="Times New Roman"/>
                <a:ea typeface="DejaVu Sans"/>
              </a:rPr>
              <a:t>SPRAWY BIEŻĄCE</a:t>
            </a:r>
            <a:r>
              <a:rPr b="1" lang="pl-PL" sz="2800" spc="-1" strike="noStrike">
                <a:solidFill>
                  <a:srgbClr val="a3238e"/>
                </a:solidFill>
                <a:latin typeface="Times New Roman"/>
                <a:ea typeface="DejaVu Sans"/>
              </a:rPr>
              <a:t> c.d</a:t>
            </a:r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r>
              <a:rPr b="0" lang="pl-PL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DENTOBUS  - w październiku zawita do nas lekarz i pielęgniarka stomatologiczna i w wesołym autobusie będzie można dokonać przeglądu zębów dzieci. Dzieci będą badane w obecności nauczyciela lub pomocy nauczyciela. Potrzebne są zgody rodziców, będą rozdane na zebraniach grupowych. Chętnych rodziców prosimy o ich wypełnienie .</a:t>
            </a:r>
            <a:endParaRPr b="0" lang="pl-PL" sz="1800" spc="-1" strike="noStrike">
              <a:latin typeface="Arial"/>
            </a:endParaRPr>
          </a:p>
          <a:p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W ramach współpracy  z rodzicami  zapraszamy na zajęcia otwarte dla rodziców . W każdej grupie będą zorganizowane trzy takie zajęcia w ciągu r. szk.</a:t>
            </a:r>
            <a:endParaRPr b="0" lang="pl-PL" sz="1800" spc="-1" strike="noStrike">
              <a:latin typeface="Arial"/>
            </a:endParaRPr>
          </a:p>
          <a:p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Wkrótce na naszej stronie internetowej umieścimy roczny plan pracy naszego przedszkola a w nim propozycje różnych aktywności z udziałem rodziców. Prosimy o zapoznanie  się z tymi propozycjami. </a:t>
            </a:r>
            <a:endParaRPr b="0" lang="pl-PL" sz="1800" spc="-1" strike="noStrike">
              <a:latin typeface="Arial"/>
            </a:endParaRPr>
          </a:p>
          <a:p>
            <a:endParaRPr b="0" lang="pl-PL" sz="1800" spc="-1" strike="noStrike">
              <a:latin typeface="Arial"/>
            </a:endParaRPr>
          </a:p>
          <a:p>
            <a:r>
              <a:rPr b="0" lang="pl-PL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W planie uroczystości przewidujemy  w tym roku powrót obchodów Dnia Babci i Dziadka .  </a:t>
            </a:r>
            <a:endParaRPr b="0" lang="pl-PL" sz="1800" spc="-1" strike="noStrike">
              <a:latin typeface="Arial"/>
            </a:endParaRPr>
          </a:p>
        </p:txBody>
      </p:sp>
    </p:spTree>
  </p:cSld>
  <p:timing>
    <p:tnLst>
      <p:par>
        <p:cTn id="69" dur="indefinite" restart="never" nodeType="tmRoot">
          <p:childTnLst>
            <p:seq>
              <p:cTn id="7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609480" y="609480"/>
            <a:ext cx="6336360" cy="71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8" name="CustomShape 2"/>
          <p:cNvSpPr/>
          <p:nvPr/>
        </p:nvSpPr>
        <p:spPr>
          <a:xfrm>
            <a:off x="609480" y="1124640"/>
            <a:ext cx="7191360" cy="531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3156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pl-PL" sz="1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  </a:t>
            </a:r>
            <a:r>
              <a:rPr b="0" lang="pl-PL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Drodzy Rodzice! Życzę nam wszystkim, całej społeczności przedszkolnej udanego roku szkolnego 2023/2024.</a:t>
            </a:r>
            <a:endParaRPr b="0" lang="pl-PL" sz="18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pl-PL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Na koniec prośba :Będziemy starać się aby każdy dzień pobytu dzieci w przedszkolu przyniósł radość i zadowolenie  ale   jeśli będziecie niezadowoleni z pracy naszego przedszkola to proszę najpierw powiedzieć o tym nam : nauczycielom lub dyrektorowi a my postaramy się poprawić, zmienić  pracę przedszkola w tym zakresie. </a:t>
            </a:r>
            <a:endParaRPr b="0" lang="pl-PL" sz="18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1" lang="pl-PL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Dziękuję za uwagę </a:t>
            </a:r>
            <a:endParaRPr b="0" lang="pl-PL" sz="20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1" lang="pl-PL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Bernadeta  Siecińska – dyrektor ,</a:t>
            </a:r>
            <a:endParaRPr b="0" lang="pl-PL" sz="2000" spc="-1" strike="noStrike">
              <a:latin typeface="Arial"/>
            </a:endParaRPr>
          </a:p>
          <a:p>
            <a:pPr marL="343080" indent="-33156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1" lang="pl-PL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Przedszkola nr 6 Zdrowe Jagódki w Orzeszu</a:t>
            </a: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pl-PL" sz="2000" spc="-1" strike="noStrike">
              <a:latin typeface="Arial"/>
            </a:endParaRPr>
          </a:p>
        </p:txBody>
      </p:sp>
    </p:spTree>
  </p:cSld>
  <p:timing>
    <p:tnLst>
      <p:par>
        <p:cTn id="71" dur="indefinite" restart="never" nodeType="tmRoot">
          <p:childTnLst>
            <p:seq>
              <p:cTn id="7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609480" y="609480"/>
            <a:ext cx="6336360" cy="1309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pl-PL" sz="2800" spc="-1" strike="noStrike">
                <a:solidFill>
                  <a:srgbClr val="7030a0"/>
                </a:solidFill>
                <a:latin typeface="Times New Roman"/>
                <a:ea typeface="DejaVu Sans"/>
              </a:rPr>
              <a:t>Pozostali członkowie Rady Pedagogicznej </a:t>
            </a:r>
            <a:endParaRPr b="0" lang="pl-PL" sz="2800" spc="-1" strike="noStrike">
              <a:latin typeface="Arial"/>
            </a:endParaRPr>
          </a:p>
        </p:txBody>
      </p:sp>
      <p:sp>
        <p:nvSpPr>
          <p:cNvPr id="113" name="CustomShape 2"/>
          <p:cNvSpPr/>
          <p:nvPr/>
        </p:nvSpPr>
        <p:spPr>
          <a:xfrm>
            <a:off x="609480" y="2160720"/>
            <a:ext cx="7191360" cy="386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pl-PL" sz="24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1. Bernadeta Siecińska – dyrektor przedszkola</a:t>
            </a:r>
            <a:endParaRPr b="0" lang="pl-PL" sz="2400" spc="-1" strike="noStrike">
              <a:latin typeface="Arial"/>
            </a:endParaRPr>
          </a:p>
          <a:p>
            <a:pPr marL="514440" indent="-502920">
              <a:lnSpc>
                <a:spcPct val="100000"/>
              </a:lnSpc>
              <a:spcBef>
                <a:spcPts val="1001"/>
              </a:spcBef>
            </a:pPr>
            <a:r>
              <a:rPr b="0" lang="pl-PL" sz="24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2. Język angielski prowadzi w tym r. szk. P.  Justyna Szczuka</a:t>
            </a:r>
            <a:endParaRPr b="0" lang="pl-PL" sz="2400" spc="-1" strike="noStrike">
              <a:latin typeface="Arial"/>
            </a:endParaRPr>
          </a:p>
          <a:p>
            <a:pPr marL="514440" indent="-502920">
              <a:lnSpc>
                <a:spcPct val="100000"/>
              </a:lnSpc>
              <a:spcBef>
                <a:spcPts val="1001"/>
              </a:spcBef>
            </a:pPr>
            <a:r>
              <a:rPr b="0" lang="pl-PL" sz="24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3. Zajęcia logopedyczne prowadzić będzie   logopeda  Agata Erm</a:t>
            </a:r>
            <a:endParaRPr b="0" lang="pl-PL" sz="2400" spc="-1" strike="noStrike">
              <a:latin typeface="Arial"/>
            </a:endParaRPr>
          </a:p>
          <a:p>
            <a:pPr marL="514440" indent="-502920">
              <a:lnSpc>
                <a:spcPct val="100000"/>
              </a:lnSpc>
              <a:spcBef>
                <a:spcPts val="1001"/>
              </a:spcBef>
            </a:pPr>
            <a:r>
              <a:rPr b="0" lang="pl-PL" sz="24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4. Zajęcia z religii prowadzić będzie Marta Kiercz</a:t>
            </a:r>
            <a:endParaRPr b="0" lang="pl-PL" sz="2400" spc="-1" strike="noStrike">
              <a:latin typeface="Arial"/>
            </a:endParaRPr>
          </a:p>
          <a:p>
            <a:pPr marL="514440" indent="-502920">
              <a:lnSpc>
                <a:spcPct val="100000"/>
              </a:lnSpc>
              <a:spcBef>
                <a:spcPts val="1001"/>
              </a:spcBef>
            </a:pPr>
            <a:r>
              <a:rPr b="0" lang="pl-PL" sz="24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5. Patrycja Zorychta - pedagog specjalny</a:t>
            </a:r>
            <a:endParaRPr b="0" lang="pl-PL" sz="2400" spc="-1" strike="noStrike">
              <a:latin typeface="Arial"/>
            </a:endParaRPr>
          </a:p>
          <a:p>
            <a:pPr marL="514440" indent="-502920">
              <a:lnSpc>
                <a:spcPct val="100000"/>
              </a:lnSpc>
              <a:spcBef>
                <a:spcPts val="1001"/>
              </a:spcBef>
            </a:pPr>
            <a:endParaRPr b="0" lang="pl-PL" sz="2400" spc="-1" strike="noStrike">
              <a:latin typeface="Arial"/>
            </a:endParaRPr>
          </a:p>
          <a:p>
            <a:pPr marL="514440" indent="-502920">
              <a:lnSpc>
                <a:spcPct val="100000"/>
              </a:lnSpc>
              <a:spcBef>
                <a:spcPts val="1001"/>
              </a:spcBef>
            </a:pPr>
            <a:endParaRPr b="0" lang="pl-PL" sz="2400" spc="-1" strike="noStrike">
              <a:latin typeface="Arial"/>
            </a:endParaRPr>
          </a:p>
          <a:p>
            <a:pPr marL="514440" indent="-502920">
              <a:lnSpc>
                <a:spcPct val="100000"/>
              </a:lnSpc>
              <a:spcBef>
                <a:spcPts val="1001"/>
              </a:spcBef>
            </a:pPr>
            <a:endParaRPr b="0" lang="pl-PL" sz="2400" spc="-1" strike="noStrike"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609480" y="609480"/>
            <a:ext cx="6336360" cy="1309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</a:pPr>
            <a:r>
              <a:rPr b="1" lang="pl-PL" sz="2800" spc="-1" strike="noStrike">
                <a:solidFill>
                  <a:srgbClr val="7030a0"/>
                </a:solidFill>
                <a:latin typeface="Times New Roman"/>
                <a:ea typeface="DejaVu Sans"/>
              </a:rPr>
              <a:t>POMOCE NAUCZYCIELA</a:t>
            </a:r>
            <a:endParaRPr b="0" lang="pl-PL" sz="2800" spc="-1" strike="noStrike">
              <a:latin typeface="Arial"/>
            </a:endParaRPr>
          </a:p>
        </p:txBody>
      </p:sp>
      <p:sp>
        <p:nvSpPr>
          <p:cNvPr id="115" name="CustomShape 2"/>
          <p:cNvSpPr/>
          <p:nvPr/>
        </p:nvSpPr>
        <p:spPr>
          <a:xfrm>
            <a:off x="609480" y="2160720"/>
            <a:ext cx="7191360" cy="386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pl-PL" sz="2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W każdej z grup do pomocy nauczyciel ma osobę zatrudnioną na stanowisku pomocy nauczyciela, </a:t>
            </a:r>
            <a:endParaRPr b="0" lang="pl-PL" sz="2800" spc="-1" strike="noStrike">
              <a:latin typeface="Arial"/>
            </a:endParaRPr>
          </a:p>
          <a:p>
            <a:pPr marL="274320" indent="-262800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Wingdings 2" charset="2"/>
              <a:buChar char=""/>
            </a:pPr>
            <a:r>
              <a:rPr b="0" lang="pl-PL" sz="2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Gr. I „Małe Jagódki” –  pani Sylwia Dolata</a:t>
            </a:r>
            <a:endParaRPr b="0" lang="pl-PL" sz="2800" spc="-1" strike="noStrike">
              <a:latin typeface="Arial"/>
            </a:endParaRPr>
          </a:p>
          <a:p>
            <a:pPr marL="274320" indent="-262800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Wingdings 2" charset="2"/>
              <a:buChar char=""/>
            </a:pPr>
            <a:r>
              <a:rPr b="0" lang="pl-PL" sz="2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Gr. II „Leśne Jagódki” – pani Sonia Szymura</a:t>
            </a:r>
            <a:endParaRPr b="0" lang="pl-PL" sz="2800" spc="-1" strike="noStrike">
              <a:latin typeface="Arial"/>
            </a:endParaRPr>
          </a:p>
          <a:p>
            <a:pPr marL="274320" indent="-262800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Wingdings 2" charset="2"/>
              <a:buChar char=""/>
            </a:pPr>
            <a:r>
              <a:rPr b="0" lang="pl-PL" sz="2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Gr. III „Smaczne Jagódki” – pani Izabela Szyszka</a:t>
            </a:r>
            <a:endParaRPr b="0" lang="pl-PL" sz="2800" spc="-1" strike="noStrike">
              <a:latin typeface="Arial"/>
            </a:endParaRPr>
          </a:p>
          <a:p>
            <a:pPr marL="274320" indent="-262800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Wingdings 2" charset="2"/>
              <a:buChar char=""/>
            </a:pPr>
            <a:r>
              <a:rPr b="0" lang="pl-PL" sz="2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Gr. IV „Wesołe Jagódki” – pani Magdalena Majchrzak</a:t>
            </a:r>
            <a:endParaRPr b="0" lang="pl-PL" sz="2800" spc="-1" strike="noStrike">
              <a:latin typeface="Arial"/>
            </a:endParaRPr>
          </a:p>
          <a:p>
            <a:pPr marL="274320" indent="-262800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Wingdings 2" charset="2"/>
              <a:buChar char=""/>
            </a:pPr>
            <a:r>
              <a:rPr b="0" lang="pl-PL" sz="2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Gr. V  „Radosne Jagódki –pani Grażyna Kwiatkowska</a:t>
            </a:r>
            <a:endParaRPr b="0" lang="pl-PL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pl-PL" sz="2800" spc="-1" strike="noStrike"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609480" y="609480"/>
            <a:ext cx="6336360" cy="1309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</a:pPr>
            <a:r>
              <a:rPr b="1" lang="pl-PL" sz="3600" spc="-1" strike="noStrike">
                <a:solidFill>
                  <a:srgbClr val="7030a0"/>
                </a:solidFill>
                <a:latin typeface="Times New Roman"/>
                <a:ea typeface="DejaVu Sans"/>
              </a:rPr>
              <a:t>ADRES PRZEDSZKOLA</a:t>
            </a:r>
            <a:br/>
            <a:endParaRPr b="0" lang="pl-PL" sz="3600" spc="-1" strike="noStrike">
              <a:latin typeface="Arial"/>
            </a:endParaRPr>
          </a:p>
        </p:txBody>
      </p:sp>
      <p:sp>
        <p:nvSpPr>
          <p:cNvPr id="117" name="CustomShape 2"/>
          <p:cNvSpPr/>
          <p:nvPr/>
        </p:nvSpPr>
        <p:spPr>
          <a:xfrm>
            <a:off x="609480" y="2160720"/>
            <a:ext cx="6336360" cy="386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pl-PL" sz="2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Przedszkole Nr 6 „Zdrowe Jagódki”</a:t>
            </a:r>
            <a:endParaRPr b="0" lang="pl-PL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pl-PL" sz="2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43-180 Orzesze</a:t>
            </a:r>
            <a:endParaRPr b="0" lang="pl-PL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pl-PL" sz="2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ul. Mikołowska 128</a:t>
            </a:r>
            <a:endParaRPr b="0" lang="pl-PL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pl-PL" sz="2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tel 32/22 13 552</a:t>
            </a:r>
            <a:endParaRPr b="0" lang="pl-PL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pl-PL" sz="2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Strona internetowa przedszkola:</a:t>
            </a:r>
            <a:endParaRPr b="0" lang="pl-PL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pl-PL" sz="2800" spc="-1" strike="noStrike">
                <a:solidFill>
                  <a:srgbClr val="002060"/>
                </a:solidFill>
                <a:latin typeface="Times New Roman"/>
                <a:ea typeface="DejaVu Sans"/>
              </a:rPr>
              <a:t>www.p6orzesze.edupage.org</a:t>
            </a:r>
            <a:endParaRPr b="0" lang="pl-PL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pl-PL" sz="2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e-mail :</a:t>
            </a:r>
            <a:r>
              <a:rPr b="1" lang="pl-PL" sz="2800" spc="-1" strike="noStrike">
                <a:solidFill>
                  <a:srgbClr val="c00000"/>
                </a:solidFill>
                <a:latin typeface="Times New Roman"/>
                <a:ea typeface="DejaVu Sans"/>
              </a:rPr>
              <a:t>p6@orzesze.pl</a:t>
            </a:r>
            <a:endParaRPr b="0" lang="pl-PL" sz="2800" spc="-1" strike="noStrike"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609480" y="609480"/>
            <a:ext cx="6336360" cy="1309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</a:pPr>
            <a:r>
              <a:rPr b="1" lang="pl-PL" sz="3200" spc="-1" strike="noStrike">
                <a:solidFill>
                  <a:srgbClr val="7030a0"/>
                </a:solidFill>
                <a:latin typeface="Times New Roman"/>
                <a:ea typeface="DejaVu Sans"/>
              </a:rPr>
              <a:t>Programy wychowania przedszkolnego realizowane w r. szk. 2023/2024</a:t>
            </a:r>
            <a:endParaRPr b="0" lang="pl-PL" sz="3200" spc="-1" strike="noStrike">
              <a:latin typeface="Arial"/>
            </a:endParaRPr>
          </a:p>
        </p:txBody>
      </p:sp>
      <p:sp>
        <p:nvSpPr>
          <p:cNvPr id="119" name="CustomShape 2"/>
          <p:cNvSpPr/>
          <p:nvPr/>
        </p:nvSpPr>
        <p:spPr>
          <a:xfrm>
            <a:off x="1042560" y="1796760"/>
            <a:ext cx="6336360" cy="386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514440" indent="-5029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AutoNum type="arabicPeriod"/>
            </a:pPr>
            <a:r>
              <a:rPr b="0" lang="pl-PL" sz="36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Program własny Rady Pedagogicznej „</a:t>
            </a:r>
            <a:r>
              <a:rPr b="1" lang="pl-PL" sz="3600" spc="-1" strike="noStrike">
                <a:solidFill>
                  <a:srgbClr val="00b050"/>
                </a:solidFill>
                <a:latin typeface="Times New Roman"/>
                <a:ea typeface="DejaVu Sans"/>
              </a:rPr>
              <a:t>Jagódka Ci podpowie jak dbać o zdrowie : sport i zabawa to fajna sprawa.</a:t>
            </a:r>
            <a:endParaRPr b="0" lang="pl-PL" sz="3600" spc="-1" strike="noStrike">
              <a:latin typeface="Arial"/>
            </a:endParaRPr>
          </a:p>
          <a:p>
            <a:pPr marL="514440" indent="-5029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AutoNum type="arabicPeriod"/>
            </a:pPr>
            <a:r>
              <a:rPr b="1" lang="pl-PL" sz="3600" spc="-1" strike="noStrike">
                <a:solidFill>
                  <a:srgbClr val="00b050"/>
                </a:solidFill>
                <a:latin typeface="Times New Roman"/>
                <a:ea typeface="DejaVu Sans"/>
              </a:rPr>
              <a:t>Dziecięca matematyka </a:t>
            </a:r>
            <a:r>
              <a:rPr b="0" lang="pl-PL" sz="36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– program edukacji matematycznej autorstwa Edyty Gruszczyk – Kolczyńskiej i Ewy Zielińskiej</a:t>
            </a:r>
            <a:endParaRPr b="0" lang="pl-PL" sz="3600" spc="-1" strike="noStrike">
              <a:latin typeface="Arial"/>
            </a:endParaRPr>
          </a:p>
          <a:p>
            <a:pPr marL="514440" indent="-5029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AutoNum type="arabicPeriod"/>
            </a:pPr>
            <a:r>
              <a:rPr b="1" lang="pl-PL" sz="3600" spc="-1" strike="noStrike">
                <a:solidFill>
                  <a:srgbClr val="00b050"/>
                </a:solidFill>
                <a:latin typeface="Times New Roman"/>
                <a:ea typeface="DejaVu Sans"/>
              </a:rPr>
              <a:t>„</a:t>
            </a:r>
            <a:r>
              <a:rPr b="1" lang="pl-PL" sz="3600" spc="-1" strike="noStrike">
                <a:solidFill>
                  <a:srgbClr val="00b050"/>
                </a:solidFill>
                <a:latin typeface="Times New Roman"/>
                <a:ea typeface="DejaVu Sans"/>
              </a:rPr>
              <a:t>Jagódkowe sylabki”</a:t>
            </a:r>
            <a:r>
              <a:rPr b="0" lang="pl-PL" sz="3600" spc="-1" strike="noStrike">
                <a:solidFill>
                  <a:srgbClr val="00b050"/>
                </a:solidFill>
                <a:latin typeface="Times New Roman"/>
                <a:ea typeface="DejaVu Sans"/>
              </a:rPr>
              <a:t> </a:t>
            </a:r>
            <a:r>
              <a:rPr b="0" lang="pl-PL" sz="36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– program edukacji czytelniczej oparty na symultaniczno –sekwencyjnej metodzie nauki czytania autorstwa Jagody Cieszyńskiej</a:t>
            </a:r>
            <a:endParaRPr b="0" lang="pl-PL" sz="3600" spc="-1" strike="noStrike">
              <a:latin typeface="Arial"/>
            </a:endParaRPr>
          </a:p>
          <a:p>
            <a:pPr marL="514440" indent="-5029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AutoNum type="arabicPeriod"/>
            </a:pPr>
            <a:r>
              <a:rPr b="1" lang="pl-PL" sz="3600" spc="-1" strike="noStrike">
                <a:solidFill>
                  <a:srgbClr val="00b050"/>
                </a:solidFill>
                <a:latin typeface="Times New Roman"/>
                <a:ea typeface="DejaVu Sans"/>
              </a:rPr>
              <a:t>Język angielski – Program nauczania j. ang. dla przedszkoli i klas zerowych zgodny z podstawą programową z 14 lutego 2017r.; M. Bogucka, D. Łoś Pearson Central Europe w oparciu o kurs Mouse and Me OXFORD</a:t>
            </a:r>
            <a:endParaRPr b="0" lang="pl-PL" sz="3600" spc="-1" strike="noStrike">
              <a:latin typeface="Arial"/>
            </a:endParaRPr>
          </a:p>
          <a:p>
            <a:pPr marL="514440" indent="-5029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AutoNum type="arabicPeriod"/>
            </a:pPr>
            <a:r>
              <a:rPr b="0" lang="pl-PL" sz="36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Program z religii:5 latki : Kochamy dobrego Boga, wyd. Jedność Komisja Wychowania Katolickiego KEP</a:t>
            </a:r>
            <a:endParaRPr b="0" lang="pl-PL" sz="3600" spc="-1" strike="noStrike">
              <a:latin typeface="Arial"/>
            </a:endParaRPr>
          </a:p>
          <a:p>
            <a:pPr marL="514440" indent="-5029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AutoNum type="arabicPeriod"/>
            </a:pPr>
            <a:r>
              <a:rPr b="0" lang="pl-PL" sz="36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6 latki : Tak dla Jezusa, wyd. Jedność, ks. K. Zegan, E. Kondrak, B. Nosek </a:t>
            </a:r>
            <a:endParaRPr b="0" lang="pl-PL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3600" spc="-1" strike="noStrike"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609480" y="609480"/>
            <a:ext cx="6336360" cy="1309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</a:pPr>
            <a:r>
              <a:rPr b="1" lang="pl-PL" sz="4000" spc="-1" strike="noStrike">
                <a:solidFill>
                  <a:srgbClr val="7030a0"/>
                </a:solidFill>
                <a:latin typeface="Times New Roman"/>
                <a:ea typeface="DejaVu Sans"/>
              </a:rPr>
              <a:t>PRAWO   OŚWIATOWE</a:t>
            </a:r>
            <a:endParaRPr b="0" lang="pl-PL" sz="4000" spc="-1" strike="noStrike">
              <a:latin typeface="Arial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609480" y="1772640"/>
            <a:ext cx="7047360" cy="4596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74320" indent="-262800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Wingdings 2" charset="2"/>
              <a:buChar char=""/>
            </a:pPr>
            <a:r>
              <a:rPr b="1" lang="pl-PL" sz="18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Podstawa programowa wychowania przedszkolnego (obowiązuje od 1 września 2017r. – Rozporządzenie MEN z 14.02.2017r. Dz. Ustaw z 2017 poz.356 –– </a:t>
            </a:r>
            <a:r>
              <a:rPr b="1" lang="pl-PL" sz="18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  <a:hlinkClick r:id="rId1"/>
              </a:rPr>
              <a:t>www.men.gov.pl</a:t>
            </a:r>
            <a:endParaRPr b="0" lang="pl-PL" sz="1800" spc="-1" strike="noStrike">
              <a:latin typeface="Arial"/>
            </a:endParaRPr>
          </a:p>
          <a:p>
            <a:pPr marL="274320" indent="-262800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Wingdings 2" charset="2"/>
              <a:buChar char=""/>
            </a:pPr>
            <a:r>
              <a:rPr b="0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Komentarz :  Podstawa programowa wychowania przedszkolnego to ważny dokument  przedszkola. Wskazuje cel wychowania przedszkolnego, zadania profilaktyczno – wychowawcze przedszkola oraz efekty realizacji tych zadań w postaci celów.</a:t>
            </a:r>
            <a:endParaRPr b="0" lang="pl-PL" sz="2000" spc="-1" strike="noStrike">
              <a:latin typeface="Arial"/>
            </a:endParaRPr>
          </a:p>
          <a:p>
            <a:pPr marL="274320" indent="-262800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Wingdings 2" charset="2"/>
              <a:buChar char=""/>
            </a:pPr>
            <a:r>
              <a:rPr b="0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Podstawa programowa obowiązująca w przedszkolu określa umiejętności  jakie dziecko powinno nabyć  zanim pójdzie do szkoły.</a:t>
            </a:r>
            <a:endParaRPr b="0" lang="pl-PL" sz="2000" spc="-1" strike="noStrike">
              <a:latin typeface="Arial"/>
            </a:endParaRPr>
          </a:p>
          <a:p>
            <a:pPr marL="274320" indent="-262800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Wingdings 2" charset="2"/>
              <a:buChar char=""/>
            </a:pPr>
            <a:r>
              <a:rPr b="0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Warto zapoznać się z tym dokumentem.</a:t>
            </a:r>
            <a:endParaRPr b="0" lang="pl-PL" sz="2000" spc="-1" strike="noStrike">
              <a:latin typeface="Arial"/>
            </a:endParaRPr>
          </a:p>
          <a:p>
            <a:pPr marL="274320" indent="-262800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Wingdings 2" charset="2"/>
              <a:buChar char=""/>
            </a:pPr>
            <a:r>
              <a:rPr b="0" lang="pl-PL" sz="20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W naszym przedszkolu  od lat pracujemy bez podręczników.</a:t>
            </a:r>
            <a:endParaRPr b="0" lang="pl-PL" sz="2000" spc="-1" strike="noStrike"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609480" y="609480"/>
            <a:ext cx="6336360" cy="1309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</a:pPr>
            <a:r>
              <a:rPr b="1" lang="pl-PL" sz="4000" spc="-1" strike="noStrike">
                <a:solidFill>
                  <a:srgbClr val="7030a0"/>
                </a:solidFill>
                <a:latin typeface="Times New Roman"/>
                <a:ea typeface="DejaVu Sans"/>
              </a:rPr>
              <a:t>PRAWO  OŚWIATOWE</a:t>
            </a:r>
            <a:endParaRPr b="0" lang="pl-PL" sz="4000" spc="-1" strike="noStrike"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609480" y="1700640"/>
            <a:ext cx="6759360" cy="432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74320" indent="-262800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Wingdings 2" charset="2"/>
              <a:buChar char=""/>
            </a:pPr>
            <a:r>
              <a:rPr b="1" lang="pl-PL" sz="23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Statut Przedszkola nr 6 „Zdrowe Jagódki” w Orzeszu-Zawiści (ostatnia nowelizacja 2022r.) to zbiór wszystkich uregulowań dotyczących funkcjonowania przedszkola : do zapoznania się na stronie:</a:t>
            </a:r>
            <a:r>
              <a:rPr b="1" lang="pl-PL" sz="23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  <a:hlinkClick r:id="rId1"/>
              </a:rPr>
              <a:t>www.przedszkole6.edupage.org</a:t>
            </a:r>
            <a:endParaRPr b="0" lang="pl-PL" sz="2300" spc="-1" strike="noStrike">
              <a:latin typeface="Arial"/>
            </a:endParaRPr>
          </a:p>
          <a:p>
            <a:pPr marL="274320" indent="-262800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Wingdings 2" charset="2"/>
              <a:buChar char=""/>
            </a:pPr>
            <a:r>
              <a:rPr b="0" lang="pl-PL" sz="23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Komentarz: Statut jest aktem wewnętrznego prawa, regulującym organizację pracy przedszkola i fundamentalne zasady jego działania. </a:t>
            </a:r>
            <a:endParaRPr b="0" lang="pl-PL" sz="2300" spc="-1" strike="noStrike">
              <a:latin typeface="Arial"/>
            </a:endParaRPr>
          </a:p>
          <a:p>
            <a:pPr marL="274320" indent="-262800">
              <a:lnSpc>
                <a:spcPct val="100000"/>
              </a:lnSpc>
              <a:spcBef>
                <a:spcPts val="1001"/>
              </a:spcBef>
              <a:buClr>
                <a:srgbClr val="e6b91e"/>
              </a:buClr>
              <a:buSzPct val="80000"/>
              <a:buFont typeface="Wingdings 2" charset="2"/>
              <a:buChar char=""/>
            </a:pPr>
            <a:r>
              <a:rPr b="0" lang="pl-PL" sz="2300" spc="-1" strike="noStrike">
                <a:solidFill>
                  <a:srgbClr val="404040"/>
                </a:solidFill>
                <a:latin typeface="Times New Roman"/>
                <a:ea typeface="DejaVu Sans"/>
              </a:rPr>
              <a:t>Warto znać jego treść!</a:t>
            </a:r>
            <a:endParaRPr b="0" lang="pl-PL" sz="23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pl-PL" sz="23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pl-PL" sz="23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pl-PL" sz="2300" spc="-1" strike="noStrike"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2909</TotalTime>
  <Application>LibreOffice/5.4.4.2$Windows_x86 LibreOffice_project/2524958677847fb3bb44820e40380acbe820f960</Application>
  <Words>2886</Words>
  <Paragraphs>317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2018-08-15T17:21:30Z</dcterms:created>
  <dc:creator>Besia Siecińska</dc:creator>
  <dc:description/>
  <dc:language>pl-PL</dc:language>
  <cp:lastModifiedBy/>
  <dcterms:modified xsi:type="dcterms:W3CDTF">2023-08-30T12:15:50Z</dcterms:modified>
  <cp:revision>321</cp:revision>
  <dc:subject/>
  <dc:title>Spotkanie z rodzicami 29.08.2018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Pokaz na ekranie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37</vt:i4>
  </property>
</Properties>
</file>