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3" r:id="rId4"/>
    <p:sldId id="278" r:id="rId5"/>
    <p:sldId id="287" r:id="rId6"/>
    <p:sldId id="288" r:id="rId7"/>
    <p:sldId id="277" r:id="rId8"/>
    <p:sldId id="289" r:id="rId9"/>
    <p:sldId id="258" r:id="rId10"/>
    <p:sldId id="280" r:id="rId11"/>
    <p:sldId id="257" r:id="rId12"/>
    <p:sldId id="294" r:id="rId13"/>
    <p:sldId id="295" r:id="rId14"/>
    <p:sldId id="293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3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7019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750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759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820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562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720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514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934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823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202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945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76F0A-B584-40CB-9A6C-BBB350C42CED}" type="datetimeFigureOut">
              <a:rPr lang="sk-SK" smtClean="0"/>
              <a:t>26. 11. 2020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848D0-4CF8-472D-9E09-376A632C70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85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2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gif"/><Relationship Id="rId15" Type="http://schemas.microsoft.com/office/2007/relationships/hdphoto" Target="../media/hdphoto10.wdp"/><Relationship Id="rId10" Type="http://schemas.microsoft.com/office/2007/relationships/hdphoto" Target="../media/hdphoto3.wdp"/><Relationship Id="rId19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13.wdp"/><Relationship Id="rId2" Type="http://schemas.openxmlformats.org/officeDocument/2006/relationships/image" Target="../media/image2.gif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gif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4.gif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2.gif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gif"/><Relationship Id="rId1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17.wdp"/><Relationship Id="rId17" Type="http://schemas.microsoft.com/office/2007/relationships/hdphoto" Target="../media/hdphoto19.wdp"/><Relationship Id="rId2" Type="http://schemas.openxmlformats.org/officeDocument/2006/relationships/image" Target="../media/image2.gi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4.gif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20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5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image" Target="../media/image2.gif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4.gif"/><Relationship Id="rId1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53.png"/><Relationship Id="rId18" Type="http://schemas.microsoft.com/office/2007/relationships/hdphoto" Target="../media/hdphoto28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25.wdp"/><Relationship Id="rId17" Type="http://schemas.openxmlformats.org/officeDocument/2006/relationships/image" Target="../media/image55.png"/><Relationship Id="rId2" Type="http://schemas.openxmlformats.org/officeDocument/2006/relationships/image" Target="../media/image2.gif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gif"/><Relationship Id="rId1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29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6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9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7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7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7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2996952"/>
            <a:ext cx="4176464" cy="1764655"/>
          </a:xfrm>
        </p:spPr>
        <p:txBody>
          <a:bodyPr>
            <a:normAutofit/>
          </a:bodyPr>
          <a:lstStyle/>
          <a:p>
            <a:r>
              <a:rPr lang="sk-SK" sz="48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Hospodárstvo Afriky</a:t>
            </a:r>
            <a:endParaRPr lang="sk-SK" sz="48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2" b="100000" l="0" r="100000">
                        <a14:foregroundMark x1="12308" y1="15562" x2="14231" y2="15562"/>
                        <a14:foregroundMark x1="34808" y1="23919" x2="37885" y2="15562"/>
                        <a14:foregroundMark x1="49423" y1="15562" x2="54231" y2="21614"/>
                        <a14:foregroundMark x1="48654" y1="13833" x2="52115" y2="17003"/>
                        <a14:foregroundMark x1="55000" y1="16138" x2="58269" y2="23919"/>
                        <a14:foregroundMark x1="59423" y1="21326" x2="61923" y2="10375"/>
                        <a14:foregroundMark x1="60577" y1="11527" x2="50577" y2="12392"/>
                        <a14:foregroundMark x1="47885" y1="15850" x2="59231" y2="6340"/>
                        <a14:foregroundMark x1="52500" y1="7781" x2="46538" y2="11239"/>
                        <a14:foregroundMark x1="46731" y1="13545" x2="45577" y2="15562"/>
                        <a14:foregroundMark x1="36731" y1="12104" x2="33846" y2="17867"/>
                        <a14:foregroundMark x1="8269" y1="13833" x2="8654" y2="17003"/>
                        <a14:foregroundMark x1="5192" y1="13833" x2="8462" y2="19597"/>
                        <a14:foregroundMark x1="3462" y1="13833" x2="9231" y2="22767"/>
                        <a14:foregroundMark x1="4423" y1="14121" x2="7500" y2="10086"/>
                        <a14:foregroundMark x1="14423" y1="14409" x2="15962" y2="14697"/>
                        <a14:foregroundMark x1="75385" y1="10375" x2="81538" y2="8646"/>
                        <a14:foregroundMark x1="83462" y1="9222" x2="79808" y2="7205"/>
                        <a14:foregroundMark x1="67885" y1="22190" x2="72115" y2="25360"/>
                        <a14:foregroundMark x1="22885" y1="26513" x2="22692" y2="2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16773"/>
            <a:ext cx="3024336" cy="18445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7006" y1="82768" x2="90678" y2="68927"/>
                        <a14:foregroundMark x1="75989" y1="72034" x2="79096" y2="6807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7152"/>
            <a:ext cx="6324178" cy="632417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3" y="1340768"/>
            <a:ext cx="3912136" cy="2304107"/>
          </a:xfrm>
        </p:spPr>
        <p:txBody>
          <a:bodyPr>
            <a:normAutofit fontScale="92500" lnSpcReduction="10000"/>
          </a:bodyPr>
          <a:lstStyle/>
          <a:p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pre vlastnú potrebu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maniok</a:t>
            </a:r>
          </a:p>
          <a:p>
            <a:r>
              <a:rPr lang="sk-SK" sz="2400" b="1" i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batáty</a:t>
            </a:r>
            <a:endParaRPr lang="sk-SK" sz="2400" b="1" i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sk-SK" sz="2400" b="1" i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sorgo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(proso)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chlebovník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ryža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29" b="100000" l="0" r="100000">
                        <a14:foregroundMark x1="15460" y1="45000" x2="39922" y2="20000"/>
                        <a14:foregroundMark x1="55382" y1="71429" x2="89824" y2="41786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91" y="1224672"/>
            <a:ext cx="4033054" cy="22098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8"/>
          <a:stretch/>
        </p:blipFill>
        <p:spPr bwMode="auto">
          <a:xfrm>
            <a:off x="6012160" y="3341325"/>
            <a:ext cx="2788785" cy="3157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67" r="100000">
                        <a14:foregroundMark x1="13333" y1="29290" x2="88833" y2="18047"/>
                        <a14:backgroundMark x1="24167" y1="42012" x2="58833" y2="36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4" y="4902025"/>
            <a:ext cx="3368799" cy="189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32273" y1="92949" x2="51364" y2="98077"/>
                        <a14:backgroundMark x1="35909" y1="92949" x2="16364" y2="9935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1048"/>
            <a:ext cx="2569738" cy="18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20" b="92946" l="698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00993"/>
            <a:ext cx="2335907" cy="13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6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1116013" y="620713"/>
            <a:ext cx="6842125" cy="52562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sk-SK" sz="3600" kern="10" spc="720" dirty="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60648"/>
            <a:ext cx="2516391" cy="6308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3003736" cy="2252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000">
                        <a14:foregroundMark x1="50500" y1="18875" x2="52000" y2="27625"/>
                        <a14:backgroundMark x1="34667" y1="6500" x2="833" y2="51125"/>
                        <a14:backgroundMark x1="7000" y1="62375" x2="1000" y2="82625"/>
                        <a14:backgroundMark x1="84833" y1="83250" x2="86333" y2="93875"/>
                        <a14:backgroundMark x1="88000" y1="95500" x2="85333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004" b="2496"/>
          <a:stretch/>
        </p:blipFill>
        <p:spPr bwMode="auto">
          <a:xfrm>
            <a:off x="7236296" y="20804"/>
            <a:ext cx="1788063" cy="290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6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1116013" y="620713"/>
            <a:ext cx="6842125" cy="52562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sk-SK" sz="3600" kern="10" spc="720" dirty="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11" y="2927332"/>
            <a:ext cx="4618981" cy="3237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25973"/>
            <a:ext cx="3296845" cy="2472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/>
          <p:cNvSpPr/>
          <p:nvPr/>
        </p:nvSpPr>
        <p:spPr>
          <a:xfrm>
            <a:off x="1080352" y="260648"/>
            <a:ext cx="79445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Chlebovník </a:t>
            </a:r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– strom, 20 m vysoký. Všetky </a:t>
            </a:r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časti stromu obsahujú </a:t>
            </a:r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latex </a:t>
            </a:r>
            <a:r>
              <a:rPr lang="sk-SK" sz="1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(šťava podobná mlieku – na utesnenie člnov). </a:t>
            </a:r>
          </a:p>
          <a:p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Na </a:t>
            </a:r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jednom strome za rok – aj </a:t>
            </a:r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800 </a:t>
            </a:r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plodov. </a:t>
            </a:r>
            <a:endParaRPr lang="sk-SK" b="1" i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Plody </a:t>
            </a:r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chlebovníka </a:t>
            </a:r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sa pečú, smažia alebo varia – chutia ako zemiaky </a:t>
            </a:r>
            <a:r>
              <a:rPr lang="sk-SK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alebo tiež čerstvo upečený </a:t>
            </a:r>
            <a:r>
              <a:rPr lang="sk-SK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chlieb.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6792"/>
            <a:ext cx="1461874" cy="95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 b="14274"/>
          <a:stretch/>
        </p:blipFill>
        <p:spPr bwMode="auto">
          <a:xfrm>
            <a:off x="1009383" y="1800298"/>
            <a:ext cx="3389045" cy="234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40933"/>
            <a:ext cx="1461874" cy="95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kakao</a:t>
            </a:r>
          </a:p>
          <a:p>
            <a:endParaRPr lang="sk-SK" sz="2400" b="1" i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04156"/>
            <a:ext cx="3294112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26" y="3874740"/>
            <a:ext cx="2820572" cy="2151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podzemnica olejná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915779" cy="2548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42283"/>
            <a:ext cx="4845918" cy="2769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000" y1="85316" x2="52000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6746">
            <a:off x="1087334" y="2892114"/>
            <a:ext cx="3190387" cy="21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káva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sk-SK" sz="2400" b="1" i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54" y="3247458"/>
            <a:ext cx="35052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13" y="3113577"/>
            <a:ext cx="3645607" cy="2734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98" y="2844042"/>
            <a:ext cx="4363636" cy="3054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65" y="2472689"/>
            <a:ext cx="5079933" cy="379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13580"/>
            <a:ext cx="7006034" cy="393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fotorecepty.mnoho.info/userFiles/animace/kava/kava-0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11177"/>
            <a:ext cx="9334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3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bavlna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21" y="2348880"/>
            <a:ext cx="466012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95312"/>
            <a:ext cx="5157683" cy="345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50" y="2195312"/>
            <a:ext cx="6567840" cy="340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29" y="860031"/>
            <a:ext cx="2121024" cy="212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citrusy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39" l="0" r="100000">
                        <a14:backgroundMark x1="40296" y1="79661" x2="49507" y2="88136"/>
                        <a14:backgroundMark x1="85033" y1="81356" x2="90296" y2="85593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7407">
            <a:off x="1994356" y="1946080"/>
            <a:ext cx="6508591" cy="252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339" l="0" r="100000">
                        <a14:backgroundMark x1="40296" y1="79661" x2="49507" y2="88136"/>
                        <a14:backgroundMark x1="85033" y1="81356" x2="90296" y2="85593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5473">
            <a:off x="1409851" y="4309203"/>
            <a:ext cx="4220014" cy="16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7438" y1="15558" x2="73688" y2="16307"/>
                        <a14:foregroundMark x1="64063" y1="24930" x2="64438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83" y="4456983"/>
            <a:ext cx="3600400" cy="24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4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3" y="1340769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koreniny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5" b="98870" l="0" r="98500">
                        <a14:foregroundMark x1="23000" y1="62712" x2="46500" y2="81921"/>
                        <a14:backgroundMark x1="34500" y1="38983" x2="21000" y2="53672"/>
                        <a14:backgroundMark x1="57500" y1="43503" x2="67500" y2="44068"/>
                        <a14:backgroundMark x1="52000" y1="64407" x2="56000" y2="80226"/>
                        <a14:backgroundMark x1="50000" y1="58757" x2="50000" y2="6553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76282"/>
            <a:ext cx="2393190" cy="211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554" y1="70531" x2="27232" y2="75362"/>
                        <a14:foregroundMark x1="60268" y1="88406" x2="62946" y2="89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53214"/>
            <a:ext cx="21336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7" t="1801"/>
          <a:stretch/>
        </p:blipFill>
        <p:spPr bwMode="auto">
          <a:xfrm>
            <a:off x="3352590" y="4015974"/>
            <a:ext cx="250392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15" b="100000" l="1158" r="96911">
                        <a14:backgroundMark x1="26255" y1="51282" x2="37066" y2="57949"/>
                        <a14:backgroundMark x1="56371" y1="68205" x2="54440" y2="79487"/>
                        <a14:backgroundMark x1="66023" y1="78974" x2="50965" y2="97949"/>
                        <a14:backgroundMark x1="44015" y1="69231" x2="44015" y2="75897"/>
                        <a14:backgroundMark x1="70270" y1="62051" x2="73359" y2="58974"/>
                        <a14:backgroundMark x1="60232" y1="15385" x2="60232" y2="22051"/>
                        <a14:backgroundMark x1="49807" y1="23077" x2="50579" y2="29231"/>
                        <a14:backgroundMark x1="45174" y1="31282" x2="48263" y2="36923"/>
                        <a14:backgroundMark x1="57529" y1="34872" x2="55212" y2="38974"/>
                        <a14:backgroundMark x1="78378" y1="34872" x2="76448" y2="38462"/>
                        <a14:backgroundMark x1="61390" y1="61538" x2="60618" y2="6615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11" y="1268760"/>
            <a:ext cx="2806279" cy="211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13216"/>
          <a:stretch/>
        </p:blipFill>
        <p:spPr bwMode="auto">
          <a:xfrm>
            <a:off x="5978709" y="1844824"/>
            <a:ext cx="2991995" cy="450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mango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figy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olivy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ďatle</a:t>
            </a:r>
          </a:p>
          <a:p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29" b="96785" l="0" r="100000">
                        <a14:backgroundMark x1="2222" y1="58199" x2="13556" y2="81350"/>
                        <a14:backgroundMark x1="46000" y1="63987" x2="71778" y2="99035"/>
                        <a14:backgroundMark x1="45333" y1="30547" x2="46000" y2="33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35" y="4129900"/>
            <a:ext cx="3672408" cy="25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2" b="93201" l="10000" r="100000">
                        <a14:backgroundMark x1="85745" y1="64873" x2="89574" y2="71671"/>
                        <a14:backgroundMark x1="76596" y1="83853" x2="80000" y2="87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84596"/>
            <a:ext cx="3102471" cy="23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96" b="96337" l="2000" r="100000">
                        <a14:backgroundMark x1="75000" y1="34432" x2="84000" y2="33333"/>
                        <a14:backgroundMark x1="87250" y1="41758" x2="81000" y2="60806"/>
                        <a14:backgroundMark x1="78750" y1="53846" x2="78750" y2="57875"/>
                        <a14:backgroundMark x1="78000" y1="79853" x2="75750" y2="77656"/>
                        <a14:backgroundMark x1="81000" y1="72894" x2="74750" y2="75824"/>
                        <a14:backgroundMark x1="74750" y1="76190" x2="74750" y2="76190"/>
                        <a14:backgroundMark x1="61750" y1="80586" x2="57000" y2="84249"/>
                        <a14:backgroundMark x1="44000" y1="79121" x2="34750" y2="83883"/>
                        <a14:backgroundMark x1="52000" y1="63004" x2="55500" y2="56410"/>
                        <a14:backgroundMark x1="49000" y1="61905" x2="52250" y2="60806"/>
                        <a14:backgroundMark x1="57000" y1="30037" x2="57000" y2="2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28775"/>
            <a:ext cx="2973224" cy="20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32" b="92617" l="0" r="100000">
                        <a14:backgroundMark x1="50250" y1="73154" x2="54250" y2="90940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35" y="742768"/>
            <a:ext cx="3345160" cy="249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040982" cy="378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1403648" y="620688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najchudobnejší 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svetadiel </a:t>
            </a:r>
            <a:endParaRPr lang="sk-SK" sz="2400" b="1" i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veľké 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množstvo nerastných 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surovín – využíva iba čiastočne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Nadnárodné spoločnosti</a:t>
            </a:r>
          </a:p>
        </p:txBody>
      </p:sp>
    </p:spTree>
    <p:extLst>
      <p:ext uri="{BB962C8B-B14F-4D97-AF65-F5344CB8AC3E}">
        <p14:creationId xmlns:p14="http://schemas.microsoft.com/office/powerpoint/2010/main" val="1302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banány</a:t>
            </a:r>
            <a:endParaRPr lang="sk-SK" sz="24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ananásy</a:t>
            </a:r>
            <a:endParaRPr lang="sk-SK" sz="2400" b="1" i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38474"/>
            <a:ext cx="4182414" cy="558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0" b="89912" l="10000" r="90278">
                        <a14:backgroundMark x1="31944" y1="79605" x2="57500" y2="896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98" y="1538428"/>
            <a:ext cx="3113307" cy="262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9"/>
          <a:stretch/>
        </p:blipFill>
        <p:spPr bwMode="auto">
          <a:xfrm>
            <a:off x="1403648" y="3710187"/>
            <a:ext cx="2500704" cy="299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6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Poľnohospodárstvo 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1091912" y="1340768"/>
            <a:ext cx="7594887" cy="360539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n</a:t>
            </a:r>
            <a:r>
              <a:rPr lang="sk-SK" sz="2400" b="1" i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 vývoz</a:t>
            </a:r>
          </a:p>
          <a:p>
            <a:r>
              <a:rPr lang="sk-SK" sz="24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mandle</a:t>
            </a:r>
            <a:endParaRPr lang="sk-SK" sz="2400" b="1" i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08548"/>
            <a:ext cx="3721596" cy="248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4176464" cy="27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92" y="2420888"/>
            <a:ext cx="5033788" cy="3353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80" y="2135871"/>
            <a:ext cx="6059347" cy="4544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Školstvo</a:t>
            </a:r>
            <a:r>
              <a:rPr lang="sk-SK" smtClean="0">
                <a:solidFill>
                  <a:srgbClr val="FFC000"/>
                </a:solidFill>
              </a:rPr>
              <a:t>, zdravotníctvo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Najslabšie na svete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>
                <a:solidFill>
                  <a:srgbClr val="FFC000"/>
                </a:solidFill>
              </a:rPr>
              <a:t>Cestovný ruch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5" name="Zástupný objekt pre obsah 2"/>
          <p:cNvSpPr txBox="1">
            <a:spLocks/>
          </p:cNvSpPr>
          <p:nvPr/>
        </p:nvSpPr>
        <p:spPr>
          <a:xfrm>
            <a:off x="611560" y="3923928"/>
            <a:ext cx="8229600" cy="202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dirty="0" smtClean="0">
                <a:solidFill>
                  <a:srgbClr val="FFC000"/>
                </a:solidFill>
              </a:rPr>
              <a:t>-</a:t>
            </a:r>
            <a:r>
              <a:rPr lang="sk-SK" dirty="0" smtClean="0"/>
              <a:t> </a:t>
            </a:r>
            <a:r>
              <a:rPr lang="sk-SK" dirty="0" smtClean="0">
                <a:solidFill>
                  <a:srgbClr val="FFC000"/>
                </a:solidFill>
              </a:rPr>
              <a:t>pláže, kvalitné služby, hotely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FFC000"/>
                </a:solidFill>
              </a:rPr>
              <a:t>- Historické pamiatky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FFC000"/>
                </a:solidFill>
              </a:rPr>
              <a:t>- Safari </a:t>
            </a:r>
            <a:endParaRPr lang="sk-SK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1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1555911" y="4437112"/>
            <a:ext cx="5536369" cy="936104"/>
          </a:xfrm>
          <a:prstGeom prst="roundRect">
            <a:avLst/>
          </a:prstGeom>
          <a:solidFill>
            <a:srgbClr val="0033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ťažba surovín a pestovanie plodín bez ich následného spracovania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16" name="Zaoblený obdĺžnik 15"/>
          <p:cNvSpPr/>
          <p:nvPr/>
        </p:nvSpPr>
        <p:spPr>
          <a:xfrm>
            <a:off x="2987824" y="3186246"/>
            <a:ext cx="5347320" cy="972108"/>
          </a:xfrm>
          <a:prstGeom prst="roundRect">
            <a:avLst/>
          </a:prstGeom>
          <a:solidFill>
            <a:srgbClr val="99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 err="1" smtClean="0">
                <a:solidFill>
                  <a:srgbClr val="FFC000"/>
                </a:solidFill>
                <a:latin typeface="Comic Sans MS" pitchFamily="66" charset="0"/>
              </a:rPr>
              <a:t>zadĺženosť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 afrických štátov</a:t>
            </a:r>
          </a:p>
          <a:p>
            <a:pPr algn="ctr"/>
            <a:r>
              <a:rPr lang="sk-SK" sz="1600" b="1" i="1" dirty="0" smtClean="0">
                <a:solidFill>
                  <a:srgbClr val="FFC000"/>
                </a:solidFill>
                <a:latin typeface="Comic Sans MS" pitchFamily="66" charset="0"/>
              </a:rPr>
              <a:t>(majú nesplatené pôžičky z minulosti)</a:t>
            </a:r>
            <a:endParaRPr lang="sk-SK" sz="16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18" name="Zaoblený obdĺžnik 17"/>
          <p:cNvSpPr/>
          <p:nvPr/>
        </p:nvSpPr>
        <p:spPr>
          <a:xfrm>
            <a:off x="1443775" y="2139484"/>
            <a:ext cx="2880320" cy="792088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občianske vojny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21" name="Zaoblený obdĺžnik 20"/>
          <p:cNvSpPr/>
          <p:nvPr/>
        </p:nvSpPr>
        <p:spPr>
          <a:xfrm>
            <a:off x="4788024" y="1707436"/>
            <a:ext cx="3082289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zlé vedenie štátov </a:t>
            </a:r>
            <a:r>
              <a:rPr lang="sk-SK" sz="1600" b="1" i="1" dirty="0" smtClean="0">
                <a:solidFill>
                  <a:srgbClr val="FFC000"/>
                </a:solidFill>
                <a:latin typeface="Comic Sans MS" pitchFamily="66" charset="0"/>
              </a:rPr>
              <a:t>(diktátori)</a:t>
            </a:r>
            <a:endParaRPr lang="sk-SK" sz="16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23" name="Zaoblený obdĺžnik 22"/>
          <p:cNvSpPr/>
          <p:nvPr/>
        </p:nvSpPr>
        <p:spPr>
          <a:xfrm>
            <a:off x="3338317" y="5661248"/>
            <a:ext cx="5448064" cy="86409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>
                <a:solidFill>
                  <a:srgbClr val="FFC000"/>
                </a:solidFill>
                <a:latin typeface="Comic Sans MS" pitchFamily="66" charset="0"/>
              </a:rPr>
              <a:t>n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eustály nárast počtu obyvateľov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i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Príčiny chudoby</a:t>
            </a:r>
            <a:endParaRPr lang="sk-SK" sz="4000" b="1" i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9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72"/>
          <a:stretch/>
        </p:blipFill>
        <p:spPr bwMode="auto">
          <a:xfrm>
            <a:off x="2051720" y="113353"/>
            <a:ext cx="6912768" cy="6505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ĺžnik 9"/>
          <p:cNvSpPr/>
          <p:nvPr/>
        </p:nvSpPr>
        <p:spPr>
          <a:xfrm>
            <a:off x="1091913" y="4946162"/>
            <a:ext cx="4344183" cy="1672548"/>
          </a:xfrm>
          <a:prstGeom prst="roundRect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>
                <a:solidFill>
                  <a:srgbClr val="FFC000"/>
                </a:solidFill>
                <a:latin typeface="Comic Sans MS" pitchFamily="66" charset="0"/>
              </a:rPr>
              <a:t>s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ever Afriky a pobrežie Guinejského zálivu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72"/>
          <a:stretch/>
        </p:blipFill>
        <p:spPr bwMode="auto">
          <a:xfrm>
            <a:off x="2051720" y="113353"/>
            <a:ext cx="6912768" cy="6505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ĺžnik 9"/>
          <p:cNvSpPr/>
          <p:nvPr/>
        </p:nvSpPr>
        <p:spPr>
          <a:xfrm>
            <a:off x="1331640" y="5207741"/>
            <a:ext cx="3672408" cy="102957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juh Afriky a Konžská panva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267744" y="4293096"/>
            <a:ext cx="2880320" cy="5760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8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72" b="3079"/>
          <a:stretch/>
        </p:blipFill>
        <p:spPr bwMode="auto">
          <a:xfrm>
            <a:off x="2051720" y="113353"/>
            <a:ext cx="6912768" cy="630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ĺžnik 9"/>
          <p:cNvSpPr/>
          <p:nvPr/>
        </p:nvSpPr>
        <p:spPr>
          <a:xfrm>
            <a:off x="1259632" y="3754228"/>
            <a:ext cx="3672408" cy="1355465"/>
          </a:xfrm>
          <a:prstGeom prst="roundRect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ctr"/>
            <a:r>
              <a:rPr lang="sk-SK" sz="2400" b="1" i="1" dirty="0">
                <a:solidFill>
                  <a:srgbClr val="FFC000"/>
                </a:solidFill>
                <a:latin typeface="Comic Sans MS" pitchFamily="66" charset="0"/>
              </a:rPr>
              <a:t>ď</a:t>
            </a:r>
            <a:r>
              <a:rPr lang="sk-SK" sz="2400" b="1" i="1" dirty="0" smtClean="0">
                <a:solidFill>
                  <a:srgbClr val="FFC000"/>
                </a:solidFill>
                <a:latin typeface="Comic Sans MS" pitchFamily="66" charset="0"/>
              </a:rPr>
              <a:t>alšie suroviny</a:t>
            </a:r>
            <a:endParaRPr lang="sk-SK" sz="2400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Ťažba dreva</a:t>
            </a:r>
          </a:p>
        </p:txBody>
      </p:sp>
      <p:sp>
        <p:nvSpPr>
          <p:cNvPr id="10" name="Zástupný symbol obsahu 9"/>
          <p:cNvSpPr>
            <a:spLocks noGrp="1"/>
          </p:cNvSpPr>
          <p:nvPr>
            <p:ph idx="1"/>
          </p:nvPr>
        </p:nvSpPr>
        <p:spPr>
          <a:xfrm>
            <a:off x="1091912" y="1600200"/>
            <a:ext cx="7594887" cy="4525963"/>
          </a:xfrm>
        </p:spPr>
        <p:txBody>
          <a:bodyPr>
            <a:normAutofit/>
          </a:bodyPr>
          <a:lstStyle/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zmenšuje sa rozloha lesa (získavanie pôdy) </a:t>
            </a:r>
          </a:p>
          <a:p>
            <a:r>
              <a:rPr lang="sk-SK" sz="2400" b="1" i="1" dirty="0">
                <a:solidFill>
                  <a:srgbClr val="92D050"/>
                </a:solidFill>
                <a:latin typeface="Comic Sans MS" panose="030F0702030302020204" pitchFamily="66" charset="0"/>
              </a:rPr>
              <a:t>ťaží sa vzácne drevo z pralesov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64971"/>
            <a:ext cx="5842620" cy="3088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10946"/>
            <a:ext cx="2495882" cy="21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2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Priemysel </a:t>
            </a:r>
          </a:p>
        </p:txBody>
      </p:sp>
      <p:sp>
        <p:nvSpPr>
          <p:cNvPr id="11" name="Zástupný symbol obsahu 10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/>
          <a:lstStyle/>
          <a:p>
            <a:r>
              <a:rPr lang="sk-SK" sz="2400" b="1" i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slabo rozvinutý </a:t>
            </a:r>
          </a:p>
          <a:p>
            <a:r>
              <a:rPr lang="sk-SK" sz="2400" b="1" i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výnimkou je pobrežie </a:t>
            </a:r>
            <a:r>
              <a:rPr lang="sk-SK" sz="2400" b="1" i="1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 a JAR </a:t>
            </a:r>
            <a:endParaRPr lang="sk-SK" sz="2400" b="1" i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400" b="1" i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rafinérie ropy</a:t>
            </a:r>
          </a:p>
          <a:p>
            <a:endParaRPr lang="sk-S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30681"/>
            <a:ext cx="5616624" cy="361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gifs.com/graphics/b/bananas/graphics-bananas-9960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852936"/>
            <a:ext cx="595313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icgifs.com/food-and-drinks/food-and-drinks/pineapple/food-and-drinks-pineapple-6889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260648"/>
            <a:ext cx="788255" cy="11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lh4.ggpht.com/_BJo2sJZzI3g/SeZDfzliQAI/AAAAAAAAFwU/rThYihX_HIo/s400/laranja1.p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" y="5013176"/>
            <a:ext cx="801961" cy="52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.jimdo.com/www56/o/sdb7a035451428db4/img/i70ac18c7db97484b/1279244647/std/%E8%90%BD%E8%8A%B1%E7%94%9F%E3%81%AE%E3%82%A4%E3%83%A9%E3%82%B9%E3%83%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" b="79348" l="612" r="96636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" y="4149080"/>
            <a:ext cx="708277" cy="7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tp.ncplus.net/images/coffee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" y="5949280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bylinky.alteon.sk/img/vanil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00" y1="45506" x2="69600" y2="53371"/>
                        <a14:foregroundMark x1="74400" y1="52809" x2="94800" y2="58427"/>
                        <a14:foregroundMark x1="97600" y1="76966" x2="91200" y2="76966"/>
                        <a14:foregroundMark x1="91200" y1="76966" x2="66800" y2="64607"/>
                        <a14:foregroundMark x1="66800" y1="64045" x2="65600" y2="63483"/>
                        <a14:foregroundMark x1="51200" y1="74719" x2="83200" y2="93258"/>
                        <a14:foregroundMark x1="2400" y1="21348" x2="14400" y2="32022"/>
                        <a14:foregroundMark x1="12000" y1="11798" x2="21200" y2="3089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3452">
            <a:off x="68059" y="1817873"/>
            <a:ext cx="949448" cy="6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Doprava </a:t>
            </a:r>
          </a:p>
        </p:txBody>
      </p:sp>
      <p:sp>
        <p:nvSpPr>
          <p:cNvPr id="11" name="Zástupný symbol obsahu 10"/>
          <p:cNvSpPr>
            <a:spLocks noGrp="1"/>
          </p:cNvSpPr>
          <p:nvPr>
            <p:ph idx="1"/>
          </p:nvPr>
        </p:nvSpPr>
        <p:spPr>
          <a:xfrm>
            <a:off x="1091912" y="1600201"/>
            <a:ext cx="7594887" cy="34129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zlá úroveň ciest, je ich málo</a:t>
            </a:r>
          </a:p>
          <a:p>
            <a:pPr>
              <a:defRPr/>
            </a:pPr>
            <a:r>
              <a:rPr lang="sk-SK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málo železníc (ešte z čias kolonizácie)</a:t>
            </a:r>
          </a:p>
          <a:p>
            <a:pPr>
              <a:defRPr/>
            </a:pPr>
            <a:r>
              <a:rPr lang="sk-SK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najviac využívaná je lodná doprava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0608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13437"/>
            <a:ext cx="3999304" cy="2999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231</Words>
  <Application>Microsoft Office PowerPoint</Application>
  <PresentationFormat>Prezentácia na obrazovke (4:3)</PresentationFormat>
  <Paragraphs>72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Comic Sans MS</vt:lpstr>
      <vt:lpstr>Motív Office</vt:lpstr>
      <vt:lpstr>Hospodárstvo Afriky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Ťažba dreva</vt:lpstr>
      <vt:lpstr>Priemysel </vt:lpstr>
      <vt:lpstr>Doprava </vt:lpstr>
      <vt:lpstr>Poľnohospodárstvo </vt:lpstr>
      <vt:lpstr>Prezentácia programu PowerPoint</vt:lpstr>
      <vt:lpstr>Prezentácia programu PowerPoint</vt:lpstr>
      <vt:lpstr>Poľnohospodárstvo </vt:lpstr>
      <vt:lpstr>Poľnohospodárstvo </vt:lpstr>
      <vt:lpstr>Poľnohospodárstvo </vt:lpstr>
      <vt:lpstr>Poľnohospodárstvo </vt:lpstr>
      <vt:lpstr>Poľnohospodárstvo </vt:lpstr>
      <vt:lpstr>Poľnohospodárstvo </vt:lpstr>
      <vt:lpstr>Poľnohospodárstvo </vt:lpstr>
      <vt:lpstr>Poľnohospodárstvo </vt:lpstr>
      <vt:lpstr>Poľnohospodárstvo </vt:lpstr>
      <vt:lpstr>Školstvo, zdravotníctvo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Gabika</dc:creator>
  <cp:lastModifiedBy>client</cp:lastModifiedBy>
  <cp:revision>31</cp:revision>
  <dcterms:created xsi:type="dcterms:W3CDTF">2013-11-16T20:36:34Z</dcterms:created>
  <dcterms:modified xsi:type="dcterms:W3CDTF">2020-11-26T08:31:53Z</dcterms:modified>
</cp:coreProperties>
</file>