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2" r:id="rId1"/>
  </p:sldMasterIdLst>
  <p:sldIdLst>
    <p:sldId id="256" r:id="rId2"/>
    <p:sldId id="260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063994-67A7-4C44-8CA3-FF27F6CB6F97}" v="224" dt="2021-01-28T20:49:05.867"/>
    <p1510:client id="{14B25076-DF06-F43D-4CB8-4E04F2D76382}" v="280" dt="2021-01-31T15:33:25.060"/>
    <p1510:client id="{652B6109-97A5-A906-B29D-D07B94BF0100}" v="676" dt="2021-01-31T14:57:39.393"/>
    <p1510:client id="{F9722196-F8D1-0D4F-4244-32903D8B522C}" v="85" dt="2021-01-31T17:01:05.9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94" d="100"/>
          <a:sy n="94" d="100"/>
        </p:scale>
        <p:origin x="91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34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95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84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39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0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27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26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39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34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58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31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CB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309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apple.com/pl-pl/HT201304" TargetMode="External"/><Relationship Id="rId2" Type="http://schemas.openxmlformats.org/officeDocument/2006/relationships/hyperlink" Target="https://support.google.com/googleplay/answer/1075738?hl=p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hyperlink" Target="http://www.windowsphone.com/pl-pl/how-to/wp8/apps/set-up-my-family-for-windows-phone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ieciaki.pl/dla-rodzicow-i-nauczycieli/przydatne-linki" TargetMode="External"/><Relationship Id="rId2" Type="http://schemas.openxmlformats.org/officeDocument/2006/relationships/hyperlink" Target="https://www.domowezasadyekranowe.fdds.pl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hyperlink" Target="http://necio.pl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estapp.fdn.pl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9653851" cy="2971801"/>
          </a:xfrm>
        </p:spPr>
        <p:txBody>
          <a:bodyPr>
            <a:normAutofit fontScale="90000"/>
          </a:bodyPr>
          <a:lstStyle/>
          <a:p>
            <a:br>
              <a:rPr lang="en-US" b="1" dirty="0"/>
            </a:br>
            <a:r>
              <a:rPr lang="pl-PL" b="1" dirty="0">
                <a:ea typeface="+mj-lt"/>
                <a:cs typeface="+mj-lt"/>
              </a:rPr>
              <a:t>PRZEDSZKOLAK W ŚWIECIE TECHNOLOGII INFORMACYJNO- KOMUNIKACYJNEJ</a:t>
            </a:r>
            <a:endParaRPr lang="pl-PL" b="1" dirty="0"/>
          </a:p>
        </p:txBody>
      </p:sp>
      <p:pic>
        <p:nvPicPr>
          <p:cNvPr id="3" name="Obraz 4" descr="Mała dziewczynka siedząca na schodach i używająca tabletu cyfrowego">
            <a:extLst>
              <a:ext uri="{FF2B5EF4-FFF2-40B4-BE49-F238E27FC236}">
                <a16:creationId xmlns:a16="http://schemas.microsoft.com/office/drawing/2014/main" id="{BDB3C02A-8647-4709-8D3E-429CF7B36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5570" y="3952559"/>
            <a:ext cx="3073878" cy="221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4054B1-90FE-4050-A5B6-F101802D6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2757D0D-5E4D-4F3B-8398-42DAD7F36A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r>
              <a:rPr lang="pl-PL" dirty="0">
                <a:ea typeface="+mn-lt"/>
                <a:cs typeface="+mn-lt"/>
              </a:rPr>
              <a:t>Należy jednak zacząć od ustalenia </a:t>
            </a:r>
            <a:r>
              <a:rPr lang="pl-PL" b="1" dirty="0">
                <a:ea typeface="+mn-lt"/>
                <a:cs typeface="+mn-lt"/>
              </a:rPr>
              <a:t>hasła dostępu</a:t>
            </a:r>
            <a:r>
              <a:rPr lang="pl-PL" dirty="0">
                <a:ea typeface="+mn-lt"/>
                <a:cs typeface="+mn-lt"/>
              </a:rPr>
              <a:t> do urządzenia – zapobiegnie to niekontrolowanemu korzystaniu przez dziecko z tabletu lub </a:t>
            </a:r>
            <a:r>
              <a:rPr lang="pl-PL" dirty="0" err="1">
                <a:ea typeface="+mn-lt"/>
                <a:cs typeface="+mn-lt"/>
              </a:rPr>
              <a:t>smartfona</a:t>
            </a:r>
            <a:r>
              <a:rPr lang="pl-PL" dirty="0">
                <a:ea typeface="+mn-lt"/>
                <a:cs typeface="+mn-lt"/>
              </a:rPr>
              <a:t>. Następny krok to odpowiednie skonfigurowanie ustawień danego urządzenia. </a:t>
            </a:r>
          </a:p>
          <a:p>
            <a:pPr marL="0" indent="0">
              <a:buNone/>
            </a:pPr>
            <a:endParaRPr lang="pl-PL" dirty="0">
              <a:cs typeface="Calibri" panose="020F0502020204030204"/>
            </a:endParaRPr>
          </a:p>
        </p:txBody>
      </p:sp>
      <p:pic>
        <p:nvPicPr>
          <p:cNvPr id="4" name="Obraz 4" descr="Obraz zawierający osoba, wewnątrz, komputer, computer&#10;&#10;Opis wygenerowany automatycznie">
            <a:extLst>
              <a:ext uri="{FF2B5EF4-FFF2-40B4-BE49-F238E27FC236}">
                <a16:creationId xmlns:a16="http://schemas.microsoft.com/office/drawing/2014/main" id="{ADFE0232-FD7C-4193-8489-7E7B320DA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314" y="4081732"/>
            <a:ext cx="273367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8A6E7F-A483-4173-9446-35206C530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l-PL" sz="3200" b="1" dirty="0">
                <a:ea typeface="+mj-lt"/>
                <a:cs typeface="+mj-lt"/>
              </a:rPr>
              <a:t>Przykładowe opcje, funkcje zabezpieczeń do wykorzystania </a:t>
            </a:r>
            <a:br>
              <a:rPr lang="pl-PL" sz="3200" b="1" dirty="0">
                <a:ea typeface="+mj-lt"/>
                <a:cs typeface="+mj-lt"/>
              </a:rPr>
            </a:br>
            <a:r>
              <a:rPr lang="pl-PL" sz="3200" b="1" dirty="0">
                <a:ea typeface="+mj-lt"/>
                <a:cs typeface="+mj-lt"/>
              </a:rPr>
              <a:t>w zależności od posiadanego urządzenia                   </a:t>
            </a:r>
            <a:br>
              <a:rPr lang="pl-PL" sz="3200" b="1" dirty="0">
                <a:ea typeface="+mj-lt"/>
                <a:cs typeface="+mj-lt"/>
              </a:rPr>
            </a:br>
            <a:r>
              <a:rPr lang="pl-PL" sz="3200" b="1" dirty="0">
                <a:ea typeface="+mj-lt"/>
                <a:cs typeface="+mj-lt"/>
              </a:rPr>
              <a:t> i oprogramowania to:</a:t>
            </a:r>
            <a:endParaRPr lang="pl-PL" sz="3200" b="1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108D6A0-3B91-41AC-8E7E-CBE5944F43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pl-PL" b="1" dirty="0">
              <a:ea typeface="+mn-lt"/>
              <a:cs typeface="+mn-lt"/>
            </a:endParaRPr>
          </a:p>
          <a:p>
            <a:pPr>
              <a:buFont typeface="Wingdings" panose="020B0604020202020204" pitchFamily="34" charset="0"/>
              <a:buChar char="ü"/>
            </a:pPr>
            <a:r>
              <a:rPr lang="pl-PL" b="1" dirty="0">
                <a:ea typeface="+mn-lt"/>
                <a:cs typeface="+mn-lt"/>
                <a:hlinkClick r:id="rId2"/>
              </a:rPr>
              <a:t>„Kontrola rodzicielska”</a:t>
            </a:r>
            <a:r>
              <a:rPr lang="pl-PL" b="1" dirty="0">
                <a:ea typeface="+mn-lt"/>
                <a:cs typeface="+mn-lt"/>
              </a:rPr>
              <a:t>  </a:t>
            </a:r>
            <a:endParaRPr lang="pl-PL" b="1" dirty="0">
              <a:cs typeface="Calibri" panose="020F0502020204030204"/>
            </a:endParaRPr>
          </a:p>
          <a:p>
            <a:pPr>
              <a:buFont typeface="Wingdings" panose="020B0604020202020204" pitchFamily="34" charset="0"/>
              <a:buChar char="ü"/>
            </a:pPr>
            <a:r>
              <a:rPr lang="pl-PL" b="1" dirty="0">
                <a:ea typeface="+mn-lt"/>
                <a:cs typeface="+mn-lt"/>
                <a:hlinkClick r:id="rId3"/>
              </a:rPr>
              <a:t>„Ograniczenia”</a:t>
            </a:r>
            <a:r>
              <a:rPr lang="pl-PL" b="1" dirty="0">
                <a:ea typeface="+mn-lt"/>
                <a:cs typeface="+mn-lt"/>
              </a:rPr>
              <a:t>  </a:t>
            </a:r>
            <a:endParaRPr lang="pl-PL" b="1" dirty="0">
              <a:cs typeface="Calibri"/>
            </a:endParaRPr>
          </a:p>
          <a:p>
            <a:pPr>
              <a:buFont typeface="Wingdings" panose="020B0604020202020204" pitchFamily="34" charset="0"/>
              <a:buChar char="ü"/>
            </a:pPr>
            <a:r>
              <a:rPr lang="pl-PL" b="1" dirty="0">
                <a:ea typeface="+mn-lt"/>
                <a:cs typeface="+mn-lt"/>
              </a:rPr>
              <a:t> </a:t>
            </a:r>
            <a:r>
              <a:rPr lang="pl-PL" b="1" dirty="0">
                <a:ea typeface="+mn-lt"/>
                <a:cs typeface="+mn-lt"/>
                <a:hlinkClick r:id="rId4"/>
              </a:rPr>
              <a:t>„Moja rodzina”</a:t>
            </a:r>
            <a:r>
              <a:rPr lang="pl-PL" b="1" dirty="0">
                <a:ea typeface="+mn-lt"/>
                <a:cs typeface="+mn-lt"/>
              </a:rPr>
              <a:t>  </a:t>
            </a:r>
            <a:endParaRPr lang="pl-PL" b="1" dirty="0">
              <a:cs typeface="Calibri"/>
            </a:endParaRPr>
          </a:p>
          <a:p>
            <a:pPr>
              <a:buFont typeface="Wingdings" panose="020B0604020202020204" pitchFamily="34" charset="0"/>
              <a:buChar char="ü"/>
            </a:pPr>
            <a:r>
              <a:rPr lang="pl-PL" b="1" dirty="0">
                <a:solidFill>
                  <a:srgbClr val="000000"/>
                </a:solidFill>
                <a:ea typeface="+mn-lt"/>
                <a:cs typeface="+mn-lt"/>
              </a:rPr>
              <a:t> </a:t>
            </a:r>
            <a:r>
              <a:rPr lang="pl-PL" b="1" u="sng" dirty="0">
                <a:solidFill>
                  <a:schemeClr val="accent1"/>
                </a:solidFill>
                <a:ea typeface="+mn-lt"/>
                <a:cs typeface="+mn-lt"/>
              </a:rPr>
              <a:t>„Filtr rodzinny”</a:t>
            </a:r>
            <a:r>
              <a:rPr lang="pl-PL" b="1" dirty="0">
                <a:solidFill>
                  <a:srgbClr val="000000"/>
                </a:solidFill>
                <a:ea typeface="+mn-lt"/>
                <a:cs typeface="+mn-lt"/>
              </a:rPr>
              <a:t> </a:t>
            </a:r>
          </a:p>
          <a:p>
            <a:pPr>
              <a:buFont typeface="Wingdings" panose="020B0604020202020204" pitchFamily="34" charset="0"/>
              <a:buChar char="ü"/>
            </a:pPr>
            <a:r>
              <a:rPr lang="pl-PL" b="1" dirty="0">
                <a:solidFill>
                  <a:srgbClr val="000000"/>
                </a:solidFill>
                <a:ea typeface="+mn-lt"/>
                <a:cs typeface="+mn-lt"/>
              </a:rPr>
              <a:t> </a:t>
            </a:r>
            <a:r>
              <a:rPr lang="pl-PL" b="1" u="sng" dirty="0">
                <a:solidFill>
                  <a:schemeClr val="accent1"/>
                </a:solidFill>
                <a:ea typeface="+mn-lt"/>
                <a:cs typeface="+mn-lt"/>
              </a:rPr>
              <a:t>„Filtr klasy­fikacji gier” </a:t>
            </a:r>
            <a:endParaRPr lang="pl-PL" b="1" u="sng" dirty="0">
              <a:solidFill>
                <a:schemeClr val="accent1"/>
              </a:solidFill>
              <a:cs typeface="Calibri"/>
            </a:endParaRPr>
          </a:p>
        </p:txBody>
      </p:sp>
      <p:pic>
        <p:nvPicPr>
          <p:cNvPr id="4" name="Obraz 4" descr="Obraz zawierający osoba, telefon komórkowy, mężczyzna, telefon&#10;&#10;Opis wygenerowany automatycznie">
            <a:extLst>
              <a:ext uri="{FF2B5EF4-FFF2-40B4-BE49-F238E27FC236}">
                <a16:creationId xmlns:a16="http://schemas.microsoft.com/office/drawing/2014/main" id="{ABDB6E11-CD31-4FD7-8200-5D02228356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8295" y="2629619"/>
            <a:ext cx="273367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77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D742D1-6998-40E8-88C5-08DAF37A2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400" b="1" dirty="0">
                <a:solidFill>
                  <a:srgbClr val="FF0000"/>
                </a:solidFill>
                <a:ea typeface="+mj-lt"/>
                <a:cs typeface="+mj-lt"/>
              </a:rPr>
              <a:t>Pamiętaj! </a:t>
            </a:r>
            <a:endParaRPr lang="pl-PL" sz="5400" b="1" dirty="0">
              <a:solidFill>
                <a:srgbClr val="FF0000"/>
              </a:solidFill>
              <a:cs typeface="Calibri Light" panose="020F0302020204030204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53D1972-ECF0-47B3-AB44-3083276BD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algn="just"/>
            <a:r>
              <a:rPr lang="pl-PL" dirty="0">
                <a:ea typeface="+mn-lt"/>
                <a:cs typeface="+mn-lt"/>
              </a:rPr>
              <a:t>Dla dziecka w wieku przedszkolnym </a:t>
            </a:r>
            <a:r>
              <a:rPr lang="pl-PL" b="1" dirty="0">
                <a:ea typeface="+mn-lt"/>
                <a:cs typeface="+mn-lt"/>
              </a:rPr>
              <a:t>aktywności online </a:t>
            </a:r>
            <a:r>
              <a:rPr lang="pl-PL" dirty="0">
                <a:ea typeface="+mn-lt"/>
                <a:cs typeface="+mn-lt"/>
              </a:rPr>
              <a:t>powinny być </a:t>
            </a:r>
            <a:r>
              <a:rPr lang="pl-PL" b="1" dirty="0">
                <a:ea typeface="+mn-lt"/>
                <a:cs typeface="+mn-lt"/>
              </a:rPr>
              <a:t>jedynie dodatkiem </a:t>
            </a:r>
            <a:r>
              <a:rPr lang="pl-PL" dirty="0">
                <a:ea typeface="+mn-lt"/>
                <a:cs typeface="+mn-lt"/>
              </a:rPr>
              <a:t>do atrakcyjnych form spędzania czasu bez udziału urządzeń elektronicznych. </a:t>
            </a:r>
            <a:endParaRPr lang="pl-PL" dirty="0">
              <a:cs typeface="Calibri" panose="020F0502020204030204"/>
            </a:endParaRPr>
          </a:p>
          <a:p>
            <a:pPr algn="just"/>
            <a:r>
              <a:rPr lang="pl-PL" dirty="0">
                <a:ea typeface="+mn-lt"/>
                <a:cs typeface="+mn-lt"/>
              </a:rPr>
              <a:t>Rodzice, opiekunowie powinni ustalić między sobą </a:t>
            </a:r>
            <a:r>
              <a:rPr lang="pl-PL" b="1" dirty="0">
                <a:ea typeface="+mn-lt"/>
                <a:cs typeface="+mn-lt"/>
              </a:rPr>
              <a:t>zasady korzystania</a:t>
            </a:r>
            <a:r>
              <a:rPr lang="pl-PL" dirty="0">
                <a:ea typeface="+mn-lt"/>
                <a:cs typeface="+mn-lt"/>
              </a:rPr>
              <a:t> dziecka z urządzeń mobilnych i z konsekwencją je egzekwować. </a:t>
            </a:r>
            <a:endParaRPr lang="pl-PL" dirty="0"/>
          </a:p>
          <a:p>
            <a:pPr algn="just"/>
            <a:r>
              <a:rPr lang="pl-PL" dirty="0">
                <a:ea typeface="+mn-lt"/>
                <a:cs typeface="+mn-lt"/>
              </a:rPr>
              <a:t>Jeżeli sytuacja wymyka się spod kontroli (dziecko reaguje rozdrażnieniem, a nawet agresją w przypadku ograniczenia lub braku dostępu, ma kłopoty z zaśnięciem, wiodącym tematem jest tablet </a:t>
            </a:r>
            <a:br>
              <a:rPr lang="pl-PL" dirty="0">
                <a:ea typeface="+mn-lt"/>
                <a:cs typeface="+mn-lt"/>
              </a:rPr>
            </a:br>
            <a:r>
              <a:rPr lang="pl-PL" dirty="0">
                <a:ea typeface="+mn-lt"/>
                <a:cs typeface="+mn-lt"/>
              </a:rPr>
              <a:t>i </a:t>
            </a:r>
            <a:r>
              <a:rPr lang="pl-PL" dirty="0" err="1">
                <a:ea typeface="+mn-lt"/>
                <a:cs typeface="+mn-lt"/>
              </a:rPr>
              <a:t>smatfon</a:t>
            </a:r>
            <a:r>
              <a:rPr lang="pl-PL" dirty="0">
                <a:ea typeface="+mn-lt"/>
                <a:cs typeface="+mn-lt"/>
              </a:rPr>
              <a:t>) </a:t>
            </a:r>
            <a:r>
              <a:rPr lang="pl-PL" b="1" dirty="0">
                <a:ea typeface="+mn-lt"/>
                <a:cs typeface="+mn-lt"/>
              </a:rPr>
              <a:t>warto szukać pomocy u psy­chologa dziecięcego </a:t>
            </a:r>
            <a:br>
              <a:rPr lang="pl-PL" b="1" dirty="0">
                <a:ea typeface="+mn-lt"/>
                <a:cs typeface="+mn-lt"/>
              </a:rPr>
            </a:br>
            <a:r>
              <a:rPr lang="pl-PL" dirty="0">
                <a:ea typeface="+mn-lt"/>
                <a:cs typeface="+mn-lt"/>
              </a:rPr>
              <a:t>i dowiedzieć się jak stawiać dziecku granice, jak towarzyszyć dziecku </a:t>
            </a:r>
            <a:br>
              <a:rPr lang="pl-PL" dirty="0">
                <a:ea typeface="+mn-lt"/>
                <a:cs typeface="+mn-lt"/>
              </a:rPr>
            </a:br>
            <a:r>
              <a:rPr lang="pl-PL" dirty="0">
                <a:ea typeface="+mn-lt"/>
                <a:cs typeface="+mn-lt"/>
              </a:rPr>
              <a:t>w emocjach, oraz jak spędzać z nim aktywnie czas. 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5461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CAF3730-6713-4E14-AF33-AC14CD72F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749" y="726760"/>
            <a:ext cx="10515600" cy="49983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pl-PL" dirty="0">
                <a:ea typeface="+mn-lt"/>
                <a:cs typeface="+mn-lt"/>
              </a:rPr>
              <a:t>Pomocna będzie również rozmowa z konsultantem bezpłatnego </a:t>
            </a:r>
            <a:r>
              <a:rPr lang="pl-PL" b="1" dirty="0">
                <a:ea typeface="+mn-lt"/>
                <a:cs typeface="+mn-lt"/>
              </a:rPr>
              <a:t>Telefonu dla Rodziców i Nauczycieli</a:t>
            </a:r>
            <a:br>
              <a:rPr lang="pl-PL" b="1" dirty="0">
                <a:ea typeface="+mn-lt"/>
                <a:cs typeface="+mn-lt"/>
              </a:rPr>
            </a:br>
            <a:r>
              <a:rPr lang="pl-PL" b="1" dirty="0">
                <a:ea typeface="+mn-lt"/>
                <a:cs typeface="+mn-lt"/>
              </a:rPr>
              <a:t> w Sprawie Bezpieczeństwa Dzieci 800 100 100</a:t>
            </a:r>
            <a:r>
              <a:rPr lang="pl-PL" dirty="0">
                <a:ea typeface="+mn-lt"/>
                <a:cs typeface="+mn-lt"/>
              </a:rPr>
              <a:t> </a:t>
            </a:r>
          </a:p>
          <a:p>
            <a:pPr marL="0" indent="0" algn="ctr">
              <a:buNone/>
            </a:pPr>
            <a:endParaRPr lang="pl-PL" dirty="0">
              <a:cs typeface="Calibri" panose="020F0502020204030204"/>
            </a:endParaRPr>
          </a:p>
          <a:p>
            <a:pPr algn="just">
              <a:buNone/>
            </a:pPr>
            <a:r>
              <a:rPr lang="pl-PL" b="1" u="sng" dirty="0" err="1">
                <a:ea typeface="+mn-lt"/>
                <a:cs typeface="+mn-lt"/>
              </a:rPr>
              <a:t>Przydatne-linki</a:t>
            </a:r>
            <a:r>
              <a:rPr lang="pl-PL" b="1" u="sng" dirty="0">
                <a:ea typeface="+mn-lt"/>
                <a:cs typeface="+mn-lt"/>
              </a:rPr>
              <a:t>:</a:t>
            </a:r>
            <a:r>
              <a:rPr lang="pl-PL" u="sng" dirty="0">
                <a:ea typeface="+mn-lt"/>
                <a:cs typeface="+mn-lt"/>
              </a:rPr>
              <a:t> </a:t>
            </a:r>
            <a:endParaRPr lang="pl-PL" u="sng" dirty="0"/>
          </a:p>
          <a:p>
            <a:pPr algn="just">
              <a:buNone/>
            </a:pPr>
            <a:r>
              <a:rPr lang="pl-PL" b="1" u="sng" dirty="0">
                <a:ea typeface="+mn-lt"/>
                <a:cs typeface="+mn-lt"/>
                <a:hlinkClick r:id="rId2"/>
              </a:rPr>
              <a:t>https://www.domowezasadyekranowe.fdds.pl/</a:t>
            </a:r>
            <a:endParaRPr lang="pl-PL" b="1" u="sng" dirty="0">
              <a:cs typeface="Calibri"/>
            </a:endParaRPr>
          </a:p>
          <a:p>
            <a:pPr algn="just">
              <a:buNone/>
            </a:pPr>
            <a:r>
              <a:rPr lang="pl-PL" b="1" dirty="0">
                <a:ea typeface="+mn-lt"/>
                <a:cs typeface="+mn-lt"/>
                <a:hlinkClick r:id="rId3"/>
              </a:rPr>
              <a:t>https://sieciaki.pl/dla-rodzicow-i-nauczycieli/</a:t>
            </a:r>
            <a:r>
              <a:rPr lang="pl-PL" b="1" dirty="0">
                <a:ea typeface="+mn-lt"/>
                <a:cs typeface="+mn-lt"/>
              </a:rPr>
              <a:t> </a:t>
            </a:r>
            <a:endParaRPr lang="pl-PL" dirty="0">
              <a:ea typeface="+mn-lt"/>
              <a:cs typeface="+mn-lt"/>
            </a:endParaRPr>
          </a:p>
          <a:p>
            <a:pPr algn="just">
              <a:buNone/>
            </a:pPr>
            <a:r>
              <a:rPr lang="pl-PL" b="1" u="sng" dirty="0">
                <a:solidFill>
                  <a:schemeClr val="accent1"/>
                </a:solidFill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http://necio.pl/</a:t>
            </a:r>
            <a:endParaRPr lang="pl-PL" b="1" u="sng" dirty="0">
              <a:solidFill>
                <a:schemeClr val="accent1"/>
              </a:solidFill>
            </a:endParaRPr>
          </a:p>
          <a:p>
            <a:pPr algn="just">
              <a:buNone/>
            </a:pPr>
            <a:r>
              <a:rPr lang="pl-PL" b="1" u="sng" dirty="0">
                <a:solidFill>
                  <a:schemeClr val="accent1"/>
                </a:solidFill>
                <a:ea typeface="+mn-lt"/>
                <a:cs typeface="+mn-lt"/>
              </a:rPr>
              <a:t>http://mamatatatablet.pl/</a:t>
            </a:r>
            <a:endParaRPr lang="pl-PL" b="1" u="sng" dirty="0">
              <a:solidFill>
                <a:schemeClr val="accent1"/>
              </a:solidFill>
            </a:endParaRPr>
          </a:p>
          <a:p>
            <a:pPr algn="just">
              <a:buNone/>
            </a:pPr>
            <a:endParaRPr lang="pl-PL" b="1" i="1" dirty="0">
              <a:cs typeface="Calibri" panose="020F0502020204030204"/>
            </a:endParaRPr>
          </a:p>
          <a:p>
            <a:pPr algn="just">
              <a:buNone/>
            </a:pPr>
            <a:endParaRPr lang="pl-PL" b="1" i="1" dirty="0">
              <a:cs typeface="Calibri" panose="020F0502020204030204"/>
            </a:endParaRPr>
          </a:p>
        </p:txBody>
      </p:sp>
      <p:pic>
        <p:nvPicPr>
          <p:cNvPr id="1026" name="Picture 2" descr="Obraz znaleziony dla: Obraz Domowe zasady. Rozmiar: 219 x 103. Źródło: press.bbdo.pl">
            <a:extLst>
              <a:ext uri="{FF2B5EF4-FFF2-40B4-BE49-F238E27FC236}">
                <a16:creationId xmlns:a16="http://schemas.microsoft.com/office/drawing/2014/main" id="{4C1D1A8A-3EB7-4278-924B-85D577948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070" y="4188227"/>
            <a:ext cx="2971538" cy="153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44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A3BD90-3C22-4820-AEE9-D956CC788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69978"/>
          </a:xfrm>
        </p:spPr>
        <p:txBody>
          <a:bodyPr>
            <a:normAutofit fontScale="90000"/>
          </a:bodyPr>
          <a:lstStyle/>
          <a:p>
            <a:pPr algn="ctr"/>
            <a:br>
              <a:rPr lang="pl-PL" sz="2800" dirty="0">
                <a:cs typeface="Calibri Light"/>
              </a:rPr>
            </a:br>
            <a:br>
              <a:rPr lang="pl-PL" sz="2800" dirty="0">
                <a:cs typeface="Calibri Light"/>
              </a:rPr>
            </a:br>
            <a:r>
              <a:rPr lang="pl-PL" sz="2800" dirty="0">
                <a:cs typeface="Calibri Light"/>
              </a:rPr>
              <a:t>Opracowały: </a:t>
            </a:r>
            <a:br>
              <a:rPr lang="pl-PL" sz="2800" dirty="0">
                <a:cs typeface="Calibri Light"/>
              </a:rPr>
            </a:br>
            <a:r>
              <a:rPr lang="pl-PL" sz="2800" dirty="0">
                <a:cs typeface="Calibri Light"/>
              </a:rPr>
              <a:t>Izabela </a:t>
            </a:r>
            <a:r>
              <a:rPr lang="pl-PL" sz="2800" dirty="0" err="1">
                <a:cs typeface="Calibri Light"/>
              </a:rPr>
              <a:t>Liguzińska</a:t>
            </a:r>
            <a:r>
              <a:rPr lang="pl-PL" sz="2800" dirty="0">
                <a:cs typeface="Calibri Light"/>
              </a:rPr>
              <a:t> -Wołowiec, Agnieszka Donat </a:t>
            </a:r>
            <a:br>
              <a:rPr lang="pl-PL" sz="2800" dirty="0">
                <a:cs typeface="Calibri Light"/>
              </a:rPr>
            </a:br>
            <a:r>
              <a:rPr lang="pl-PL" sz="2800" b="1" dirty="0">
                <a:cs typeface="Calibri Light"/>
              </a:rPr>
              <a:t>Poradnia Psychologiczno-Pedagogiczna nr 1 w Katowicach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393D64C-3DD6-4FB0-89BB-6C325AC7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446" y="1935103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pl-PL" dirty="0">
              <a:cs typeface="Calibri"/>
            </a:endParaRPr>
          </a:p>
          <a:p>
            <a:pPr marL="0" indent="0">
              <a:buNone/>
            </a:pPr>
            <a:endParaRPr lang="pl-PL" dirty="0">
              <a:cs typeface="Calibri"/>
            </a:endParaRPr>
          </a:p>
          <a:p>
            <a:pPr marL="0" indent="0">
              <a:buNone/>
            </a:pPr>
            <a:endParaRPr lang="pl-PL" dirty="0">
              <a:cs typeface="Calibri"/>
            </a:endParaRPr>
          </a:p>
          <a:p>
            <a:pPr marL="0" indent="0">
              <a:buNone/>
            </a:pPr>
            <a:endParaRPr lang="pl-PL" dirty="0">
              <a:cs typeface="Calibri"/>
            </a:endParaRPr>
          </a:p>
          <a:p>
            <a:pPr marL="0" indent="0">
              <a:buNone/>
            </a:pPr>
            <a:endParaRPr lang="pl-PL" dirty="0">
              <a:cs typeface="Calibri"/>
            </a:endParaRPr>
          </a:p>
          <a:p>
            <a:pPr marL="0" indent="0">
              <a:buNone/>
            </a:pPr>
            <a:r>
              <a:rPr lang="pl-PL" sz="2000" dirty="0">
                <a:cs typeface="Calibri"/>
              </a:rPr>
              <a:t>Prezentacja została opracowana na podstawie materiałów z </a:t>
            </a:r>
            <a:r>
              <a:rPr lang="pl-PL" sz="2400" i="1" dirty="0">
                <a:cs typeface="Calibri"/>
              </a:rPr>
              <a:t>Kampanii</a:t>
            </a:r>
            <a:r>
              <a:rPr lang="pl-PL" sz="2400" i="1" dirty="0">
                <a:ea typeface="+mn-lt"/>
                <a:cs typeface="+mn-lt"/>
              </a:rPr>
              <a:t> „Mama, tata, tablet” prowadzonej przez Fundację Dzieci Niczyje</a:t>
            </a:r>
            <a:r>
              <a:rPr lang="pl-PL" sz="2400" i="1" dirty="0">
                <a:cs typeface="Calibri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410064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920240" y="796835"/>
            <a:ext cx="8085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/>
              <a:t>Film Fundacji Dzieci Niczyje przygotowany w ramach kampanii społecznej „Mama, tata, tablet” – Homo </a:t>
            </a:r>
            <a:r>
              <a:rPr lang="pl-PL" sz="2400" b="1" dirty="0" err="1"/>
              <a:t>tabletis</a:t>
            </a:r>
            <a:r>
              <a:rPr lang="pl-PL" sz="2400" b="1" dirty="0"/>
              <a:t> !</a:t>
            </a:r>
          </a:p>
        </p:txBody>
      </p:sp>
      <p:pic>
        <p:nvPicPr>
          <p:cNvPr id="3" name="Homo tableti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7543" y="1627832"/>
            <a:ext cx="9083040" cy="510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5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8AB0622-B31D-410D-934B-983E4DB6C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400" b="1" dirty="0">
                <a:solidFill>
                  <a:srgbClr val="FFFF00"/>
                </a:solidFill>
                <a:ea typeface="+mj-lt"/>
                <a:cs typeface="+mj-lt"/>
              </a:rPr>
              <a:t>Kiedy i jak? </a:t>
            </a:r>
            <a:endParaRPr lang="pl-PL" sz="5400" dirty="0">
              <a:cs typeface="Calibri Light" panose="020F0302020204030204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787DD90-8503-47A8-8927-AF5303527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ctr">
              <a:buNone/>
            </a:pPr>
            <a:r>
              <a:rPr lang="pl-PL" sz="3200" b="1" dirty="0">
                <a:ea typeface="+mn-lt"/>
                <a:cs typeface="+mn-lt"/>
              </a:rPr>
              <a:t>Dzieciom do drugiego roku życia nie zaleca się kontaktu</a:t>
            </a:r>
            <a:br>
              <a:rPr lang="pl-PL" sz="3200" b="1" dirty="0">
                <a:ea typeface="+mn-lt"/>
                <a:cs typeface="+mn-lt"/>
              </a:rPr>
            </a:br>
            <a:r>
              <a:rPr lang="pl-PL" sz="3200" b="1" dirty="0">
                <a:ea typeface="+mn-lt"/>
                <a:cs typeface="+mn-lt"/>
              </a:rPr>
              <a:t> z urządzeniami ekranowymi, w tym tabletami</a:t>
            </a:r>
            <a:br>
              <a:rPr lang="pl-PL" sz="3200" b="1" dirty="0">
                <a:ea typeface="+mn-lt"/>
                <a:cs typeface="+mn-lt"/>
              </a:rPr>
            </a:br>
            <a:r>
              <a:rPr lang="pl-PL" sz="3200" b="1" dirty="0">
                <a:ea typeface="+mn-lt"/>
                <a:cs typeface="+mn-lt"/>
              </a:rPr>
              <a:t> i smartfonami.</a:t>
            </a:r>
            <a:r>
              <a:rPr lang="pl-PL" sz="3200" dirty="0">
                <a:ea typeface="+mn-lt"/>
                <a:cs typeface="+mn-lt"/>
              </a:rPr>
              <a:t> </a:t>
            </a:r>
            <a:endParaRPr lang="pl-PL" sz="3200" dirty="0">
              <a:cs typeface="Calibri" panose="020F0502020204030204"/>
            </a:endParaRPr>
          </a:p>
          <a:p>
            <a:pPr algn="ctr">
              <a:buNone/>
            </a:pPr>
            <a:endParaRPr lang="pl-PL" sz="3200" b="1" dirty="0">
              <a:ea typeface="+mn-lt"/>
              <a:cs typeface="+mn-lt"/>
            </a:endParaRPr>
          </a:p>
          <a:p>
            <a:pPr algn="ctr">
              <a:buNone/>
            </a:pPr>
            <a:r>
              <a:rPr lang="pl-PL" sz="3200" b="1" dirty="0">
                <a:ea typeface="+mn-lt"/>
                <a:cs typeface="+mn-lt"/>
              </a:rPr>
              <a:t>Udostępnianie urządzeń dotykowych dzieciom w wieku</a:t>
            </a:r>
            <a:br>
              <a:rPr lang="pl-PL" sz="3200" b="1" dirty="0">
                <a:ea typeface="+mn-lt"/>
                <a:cs typeface="+mn-lt"/>
              </a:rPr>
            </a:br>
            <a:r>
              <a:rPr lang="pl-PL" sz="3200" b="1" dirty="0">
                <a:ea typeface="+mn-lt"/>
                <a:cs typeface="+mn-lt"/>
              </a:rPr>
              <a:t> od 3 do 6 lat powinno być decyzją przemyślaną</a:t>
            </a:r>
            <a:br>
              <a:rPr lang="pl-PL" sz="3200" b="1" dirty="0">
                <a:ea typeface="+mn-lt"/>
                <a:cs typeface="+mn-lt"/>
              </a:rPr>
            </a:br>
            <a:r>
              <a:rPr lang="pl-PL" sz="3200" b="1" dirty="0">
                <a:ea typeface="+mn-lt"/>
                <a:cs typeface="+mn-lt"/>
              </a:rPr>
              <a:t> i obwarowaną szeregiem zasad. </a:t>
            </a:r>
            <a:endParaRPr lang="pl-PL" sz="3200" b="1" dirty="0">
              <a:cs typeface="Calibri" panose="020F0502020204030204"/>
            </a:endParaRPr>
          </a:p>
          <a:p>
            <a:pPr marL="0" indent="0">
              <a:buNone/>
            </a:pPr>
            <a:r>
              <a:rPr lang="pl-PL" dirty="0">
                <a:ea typeface="+mn-lt"/>
                <a:cs typeface="+mn-lt"/>
              </a:rPr>
              <a:t>  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2137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593E5C-2867-48FD-A79D-DCCB9980B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5400" b="1" dirty="0">
                <a:ea typeface="+mj-lt"/>
                <a:cs typeface="+mj-lt"/>
              </a:rPr>
              <a:t>Najważniejsze z nich to: </a:t>
            </a:r>
            <a:endParaRPr lang="pl-PL" sz="54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3F3B74C-C004-4C2A-A4FC-9D71C1094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pl-PL" dirty="0">
                <a:ea typeface="+mn-lt"/>
                <a:cs typeface="+mn-lt"/>
              </a:rPr>
              <a:t>Należy zapewnić dzieciom dostęp jedynie do </a:t>
            </a:r>
            <a:r>
              <a:rPr lang="pl-PL" b="1" dirty="0">
                <a:ea typeface="+mn-lt"/>
                <a:cs typeface="+mn-lt"/>
              </a:rPr>
              <a:t>bezpiecznych                     i pożytecznych treści, dostosowanych do ich wieku.</a:t>
            </a:r>
            <a:endParaRPr lang="pl-PL" b="1" dirty="0">
              <a:cs typeface="Calibri" panose="020F0502020204030204"/>
            </a:endParaRPr>
          </a:p>
          <a:p>
            <a:pPr algn="just"/>
            <a:r>
              <a:rPr lang="pl-PL" dirty="0">
                <a:ea typeface="+mn-lt"/>
                <a:cs typeface="+mn-lt"/>
              </a:rPr>
              <a:t>Dzieci nie powinny korzystać z urządzeń mobilnych codziennie. Dobrym pomysłem jest ustalenie dnia lub dni, np. weekendu, bez urządzeń ekranowych.</a:t>
            </a:r>
            <a:endParaRPr lang="pl-PL" dirty="0"/>
          </a:p>
          <a:p>
            <a:pPr algn="just"/>
            <a:r>
              <a:rPr lang="pl-PL" dirty="0">
                <a:ea typeface="+mn-lt"/>
                <a:cs typeface="+mn-lt"/>
              </a:rPr>
              <a:t>Warto, żeby jednorazowo dzieci nie korzystały        </a:t>
            </a:r>
            <a:br>
              <a:rPr lang="pl-PL" dirty="0">
                <a:ea typeface="+mn-lt"/>
                <a:cs typeface="+mn-lt"/>
              </a:rPr>
            </a:br>
            <a:r>
              <a:rPr lang="pl-PL" dirty="0">
                <a:ea typeface="+mn-lt"/>
                <a:cs typeface="+mn-lt"/>
              </a:rPr>
              <a:t>z urządzeń mobilnych dłużej </a:t>
            </a:r>
            <a:r>
              <a:rPr lang="pl-PL" b="1" dirty="0">
                <a:ea typeface="+mn-lt"/>
                <a:cs typeface="+mn-lt"/>
              </a:rPr>
              <a:t>niż 15-20 minut.</a:t>
            </a:r>
            <a:endParaRPr lang="pl-PL" dirty="0">
              <a:cs typeface="Calibri"/>
            </a:endParaRPr>
          </a:p>
          <a:p>
            <a:endParaRPr lang="pl-PL" dirty="0">
              <a:cs typeface="Calibri"/>
            </a:endParaRPr>
          </a:p>
        </p:txBody>
      </p:sp>
      <p:pic>
        <p:nvPicPr>
          <p:cNvPr id="4" name="Grafika 28" descr="Budzik z wypełnieniem pełnym">
            <a:extLst>
              <a:ext uri="{FF2B5EF4-FFF2-40B4-BE49-F238E27FC236}">
                <a16:creationId xmlns:a16="http://schemas.microsoft.com/office/drawing/2014/main" id="{2B2115FA-EB9F-4C2D-8E85-33963726A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47220" y="4185906"/>
            <a:ext cx="2122097" cy="184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43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5E05E4-A000-4D71-A576-CDF2ED9D5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9262"/>
          </a:xfrm>
        </p:spPr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1EF1C3D-3CE9-4C0F-AE5E-5E0117F48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8040"/>
            <a:ext cx="10515600" cy="486892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pl-PL" dirty="0">
                <a:ea typeface="+mn-lt"/>
                <a:cs typeface="+mn-lt"/>
              </a:rPr>
              <a:t>Dzienny kontakt dzieci z wszelkimi urządzeniami ekranowymi nie powinien przekraczać </a:t>
            </a:r>
            <a:r>
              <a:rPr lang="pl-PL" b="1" dirty="0">
                <a:ea typeface="+mn-lt"/>
                <a:cs typeface="+mn-lt"/>
              </a:rPr>
              <a:t>od 30 min do 2 godzin</a:t>
            </a:r>
            <a:r>
              <a:rPr lang="pl-PL" dirty="0">
                <a:ea typeface="+mn-lt"/>
                <a:cs typeface="+mn-lt"/>
              </a:rPr>
              <a:t> (w zależności od wieku dziecka).</a:t>
            </a:r>
            <a:endParaRPr lang="pl-PL" dirty="0">
              <a:cs typeface="Calibri" panose="020F0502020204030204"/>
            </a:endParaRPr>
          </a:p>
          <a:p>
            <a:pPr algn="just"/>
            <a:r>
              <a:rPr lang="pl-PL" dirty="0">
                <a:ea typeface="+mn-lt"/>
                <a:cs typeface="+mn-lt"/>
              </a:rPr>
              <a:t>Rodzice powinni </a:t>
            </a:r>
            <a:r>
              <a:rPr lang="pl-PL" b="1" dirty="0">
                <a:ea typeface="+mn-lt"/>
                <a:cs typeface="+mn-lt"/>
              </a:rPr>
              <a:t>towarzyszyć dzieciom </a:t>
            </a:r>
            <a:r>
              <a:rPr lang="pl-PL" dirty="0">
                <a:ea typeface="+mn-lt"/>
                <a:cs typeface="+mn-lt"/>
              </a:rPr>
              <a:t>w korzystaniu z urządzeń mobilnych, tłumaczyć im to, co widzą na ekranie, wykorzystywać wspólny czas do interakcji.</a:t>
            </a:r>
            <a:endParaRPr lang="pl-PL" dirty="0">
              <a:cs typeface="Calibri"/>
            </a:endParaRPr>
          </a:p>
          <a:p>
            <a:pPr algn="just"/>
            <a:r>
              <a:rPr lang="pl-PL" b="1" dirty="0">
                <a:ea typeface="+mn-lt"/>
                <a:cs typeface="+mn-lt"/>
              </a:rPr>
              <a:t>Nie należy udostępniać</a:t>
            </a:r>
            <a:r>
              <a:rPr lang="pl-PL" dirty="0">
                <a:ea typeface="+mn-lt"/>
                <a:cs typeface="+mn-lt"/>
              </a:rPr>
              <a:t> urządzeń mobilnych dzieciom  </a:t>
            </a:r>
            <a:r>
              <a:rPr lang="pl-PL" b="1" dirty="0">
                <a:ea typeface="+mn-lt"/>
                <a:cs typeface="+mn-lt"/>
              </a:rPr>
              <a:t>przed snem.</a:t>
            </a:r>
            <a:endParaRPr lang="pl-PL" b="1" dirty="0">
              <a:cs typeface="Calibri"/>
            </a:endParaRPr>
          </a:p>
          <a:p>
            <a:pPr algn="just"/>
            <a:r>
              <a:rPr lang="pl-PL" dirty="0">
                <a:ea typeface="+mn-lt"/>
                <a:cs typeface="+mn-lt"/>
              </a:rPr>
              <a:t>Promieniowanie emitowane przez  monitory tabletów i smartfonów źle wpływa na zasypianie i jakość snu.</a:t>
            </a:r>
            <a:endParaRPr lang="pl-PL" dirty="0">
              <a:cs typeface="Calibri"/>
            </a:endParaRPr>
          </a:p>
          <a:p>
            <a:endParaRPr lang="pl-PL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334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6470F1-D4B2-4A2D-ABB3-A28667083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A8495D1-50DE-42FA-97CC-A5DAD27DA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1814"/>
            <a:ext cx="10515600" cy="47251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pl-PL" b="1" dirty="0">
                <a:ea typeface="+mn-lt"/>
                <a:cs typeface="+mn-lt"/>
              </a:rPr>
              <a:t>Nie należy traktować </a:t>
            </a:r>
            <a:r>
              <a:rPr lang="pl-PL" dirty="0">
                <a:ea typeface="+mn-lt"/>
                <a:cs typeface="+mn-lt"/>
              </a:rPr>
              <a:t>korzystania z urządzeń  mobilnych jako </a:t>
            </a:r>
            <a:r>
              <a:rPr lang="pl-PL" b="1" dirty="0">
                <a:ea typeface="+mn-lt"/>
                <a:cs typeface="+mn-lt"/>
              </a:rPr>
              <a:t>nagrody, a zakazu </a:t>
            </a:r>
            <a:r>
              <a:rPr lang="pl-PL" dirty="0">
                <a:ea typeface="+mn-lt"/>
                <a:cs typeface="+mn-lt"/>
              </a:rPr>
              <a:t>ich używania  </a:t>
            </a:r>
            <a:r>
              <a:rPr lang="pl-PL" b="1" dirty="0">
                <a:ea typeface="+mn-lt"/>
                <a:cs typeface="+mn-lt"/>
              </a:rPr>
              <a:t>jako kary</a:t>
            </a:r>
            <a:r>
              <a:rPr lang="pl-PL" dirty="0">
                <a:ea typeface="+mn-lt"/>
                <a:cs typeface="+mn-lt"/>
              </a:rPr>
              <a:t>. Podnosi to w oczach dzieci atrakcyjność tych urządzeń i wzmacnia przywiązanie do nich.</a:t>
            </a:r>
            <a:endParaRPr lang="pl-PL" dirty="0">
              <a:cs typeface="Calibri" panose="020F0502020204030204"/>
            </a:endParaRPr>
          </a:p>
          <a:p>
            <a:pPr algn="just"/>
            <a:r>
              <a:rPr lang="pl-PL" b="1" dirty="0">
                <a:ea typeface="+mn-lt"/>
                <a:cs typeface="+mn-lt"/>
              </a:rPr>
              <a:t>Nie wolno </a:t>
            </a:r>
            <a:r>
              <a:rPr lang="pl-PL" dirty="0">
                <a:ea typeface="+mn-lt"/>
                <a:cs typeface="+mn-lt"/>
              </a:rPr>
              <a:t>pozwalać na korzystanie z urządzeń mobilnych,      aby  zmotywować dzieci </a:t>
            </a:r>
            <a:r>
              <a:rPr lang="pl-PL" b="1" dirty="0">
                <a:ea typeface="+mn-lt"/>
                <a:cs typeface="+mn-lt"/>
              </a:rPr>
              <a:t>do jedzenia, treningu czystości </a:t>
            </a:r>
            <a:r>
              <a:rPr lang="pl-PL" dirty="0">
                <a:ea typeface="+mn-lt"/>
                <a:cs typeface="+mn-lt"/>
              </a:rPr>
              <a:t>itp.</a:t>
            </a:r>
            <a:endParaRPr lang="pl-PL" dirty="0"/>
          </a:p>
          <a:p>
            <a:pPr marL="0" indent="0">
              <a:buNone/>
            </a:pPr>
            <a:endParaRPr lang="pl-PL" i="1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pl-PL" sz="2000" i="1" dirty="0">
                <a:ea typeface="+mn-lt"/>
                <a:cs typeface="+mn-lt"/>
              </a:rPr>
              <a:t>Opracowano głównie na podstawie zaleceń  Amerykańskiej Akademii  Pediatrycznej (AAP</a:t>
            </a:r>
            <a:r>
              <a:rPr lang="pl-PL" sz="2000" dirty="0">
                <a:ea typeface="+mn-lt"/>
                <a:cs typeface="+mn-lt"/>
              </a:rPr>
              <a:t> )</a:t>
            </a:r>
            <a:endParaRPr lang="pl-PL" sz="2000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4093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5B7CEC2-8DD4-410A-94C7-0536D4A76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400" b="1" dirty="0">
                <a:solidFill>
                  <a:srgbClr val="FFFF00"/>
                </a:solidFill>
                <a:ea typeface="+mj-lt"/>
                <a:cs typeface="+mj-lt"/>
              </a:rPr>
              <a:t>Pozytywne  treści</a:t>
            </a:r>
            <a:r>
              <a:rPr lang="pl-PL" sz="5400" dirty="0">
                <a:solidFill>
                  <a:srgbClr val="FFFF00"/>
                </a:solidFill>
                <a:ea typeface="+mj-lt"/>
                <a:cs typeface="+mj-lt"/>
              </a:rPr>
              <a:t> </a:t>
            </a:r>
            <a:endParaRPr lang="pl-PL" sz="5400" dirty="0">
              <a:cs typeface="Calibri Light" panose="020F0302020204030204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A324BE8-B1E3-484A-85E9-562D719C8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pl-PL" dirty="0">
                <a:ea typeface="+mn-lt"/>
                <a:cs typeface="+mn-lt"/>
              </a:rPr>
              <a:t>Nieodpowiednie udostępnianie dzieciom mediów elektronicznych może być dla nich zagrożeniem. Jednak korzystanie przez dzieci </a:t>
            </a:r>
            <a:br>
              <a:rPr lang="pl-PL" dirty="0">
                <a:ea typeface="+mn-lt"/>
                <a:cs typeface="+mn-lt"/>
              </a:rPr>
            </a:br>
            <a:r>
              <a:rPr lang="pl-PL" dirty="0">
                <a:ea typeface="+mn-lt"/>
                <a:cs typeface="+mn-lt"/>
              </a:rPr>
              <a:t>w wieku </a:t>
            </a:r>
            <a:r>
              <a:rPr lang="pl-PL" b="1" dirty="0">
                <a:ea typeface="+mn-lt"/>
                <a:cs typeface="+mn-lt"/>
              </a:rPr>
              <a:t>od 3 do 6 lat </a:t>
            </a:r>
            <a:r>
              <a:rPr lang="pl-PL" dirty="0">
                <a:ea typeface="+mn-lt"/>
                <a:cs typeface="+mn-lt"/>
              </a:rPr>
              <a:t>z urządzeń mobilnych może też mieć </a:t>
            </a:r>
            <a:r>
              <a:rPr lang="pl-PL" b="1" dirty="0">
                <a:ea typeface="+mn-lt"/>
                <a:cs typeface="+mn-lt"/>
              </a:rPr>
              <a:t>pozytywny</a:t>
            </a:r>
            <a:r>
              <a:rPr lang="pl-PL" dirty="0">
                <a:ea typeface="+mn-lt"/>
                <a:cs typeface="+mn-lt"/>
              </a:rPr>
              <a:t> </a:t>
            </a:r>
            <a:r>
              <a:rPr lang="pl-PL" b="1" dirty="0">
                <a:ea typeface="+mn-lt"/>
                <a:cs typeface="+mn-lt"/>
              </a:rPr>
              <a:t>wpływ</a:t>
            </a:r>
            <a:r>
              <a:rPr lang="pl-PL" dirty="0">
                <a:ea typeface="+mn-lt"/>
                <a:cs typeface="+mn-lt"/>
              </a:rPr>
              <a:t> na ich rozwój społeczny, emocjonalny, moralny i poznawczy. </a:t>
            </a:r>
            <a:endParaRPr lang="pl-PL" dirty="0">
              <a:cs typeface="Calibri" panose="020F0502020204030204"/>
            </a:endParaRPr>
          </a:p>
          <a:p>
            <a:pPr algn="just">
              <a:lnSpc>
                <a:spcPct val="100000"/>
              </a:lnSpc>
            </a:pPr>
            <a:r>
              <a:rPr lang="pl-PL" dirty="0">
                <a:ea typeface="+mn-lt"/>
                <a:cs typeface="+mn-lt"/>
              </a:rPr>
              <a:t>Szukając aplikacji dziecięcych warto skorzystać  </a:t>
            </a:r>
            <a:r>
              <a:rPr lang="pl-PL" b="1" dirty="0">
                <a:ea typeface="+mn-lt"/>
                <a:cs typeface="+mn-lt"/>
              </a:rPr>
              <a:t>z katalogu  </a:t>
            </a:r>
            <a:r>
              <a:rPr lang="pl-PL" b="1" dirty="0" err="1">
                <a:ea typeface="+mn-lt"/>
                <a:cs typeface="+mn-lt"/>
              </a:rPr>
              <a:t>BestApp</a:t>
            </a:r>
            <a:r>
              <a:rPr lang="pl-PL" b="1" dirty="0">
                <a:ea typeface="+mn-lt"/>
                <a:cs typeface="+mn-lt"/>
              </a:rPr>
              <a:t> </a:t>
            </a:r>
            <a:r>
              <a:rPr lang="pl-PL" dirty="0">
                <a:ea typeface="+mn-lt"/>
                <a:cs typeface="+mn-lt"/>
              </a:rPr>
              <a:t>prowadzonego przez Fundację Dzieci Niczyje (obecnie Dajemy Dzieciom Siłę).  Jest on dostępny jako aplikacja (dla systemu Android)  oraz strona – </a:t>
            </a:r>
            <a:r>
              <a:rPr lang="pl-PL" dirty="0">
                <a:ea typeface="+mn-lt"/>
                <a:cs typeface="+mn-lt"/>
                <a:hlinkClick r:id="rId2"/>
              </a:rPr>
              <a:t>www.bestapp.fdn.pl</a:t>
            </a:r>
            <a:r>
              <a:rPr lang="pl-PL" dirty="0">
                <a:ea typeface="+mn-lt"/>
                <a:cs typeface="+mn-lt"/>
              </a:rPr>
              <a:t>. 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4341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A08B32-718F-483A-9016-0C479FC91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BC05F82-264F-4831-9A76-81AC91819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pl-PL" dirty="0">
                <a:ea typeface="+mn-lt"/>
                <a:cs typeface="+mn-lt"/>
              </a:rPr>
              <a:t>W katalogu można odnaleźć ponad sto aplikacji mobilnych przyjaznych dzie­ciom podzielonych </a:t>
            </a:r>
            <a:r>
              <a:rPr lang="pl-PL" b="1" dirty="0">
                <a:ea typeface="+mn-lt"/>
                <a:cs typeface="+mn-lt"/>
              </a:rPr>
              <a:t>na osiem kategorii tematycznych: plastyczne, łamigłówki, zręcznościowe, muzyczne, językowe, przyrodnicze, matematyczne,</a:t>
            </a:r>
            <a:r>
              <a:rPr lang="pl-PL" dirty="0">
                <a:ea typeface="+mn-lt"/>
                <a:cs typeface="+mn-lt"/>
              </a:rPr>
              <a:t> inne. Każda aplikacja jest oznaczona specjalnymi ikonami informującymi </a:t>
            </a:r>
            <a:r>
              <a:rPr lang="pl-PL" b="1" dirty="0">
                <a:ea typeface="+mn-lt"/>
                <a:cs typeface="+mn-lt"/>
              </a:rPr>
              <a:t>o wieku odbiorców (3+, 5+) oraz zawartości reklam i mikropłatności wewnątrz aplikacji. </a:t>
            </a:r>
            <a:endParaRPr lang="pl-PL" b="1" dirty="0"/>
          </a:p>
        </p:txBody>
      </p:sp>
      <p:pic>
        <p:nvPicPr>
          <p:cNvPr id="5" name="Obraz 4" descr="Obraz zawierający sprzęt elektroniczny, wewnątrz, klawiatura, zdalny&#10;&#10;Opis wygenerowany automatycznie">
            <a:extLst>
              <a:ext uri="{FF2B5EF4-FFF2-40B4-BE49-F238E27FC236}">
                <a16:creationId xmlns:a16="http://schemas.microsoft.com/office/drawing/2014/main" id="{CDA59BE7-CAC5-4DD1-8235-B2D3762E2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0333" y="4354902"/>
            <a:ext cx="273367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21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58A7DE-42D1-43B2-A38E-1E1482236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400" b="1" dirty="0">
                <a:solidFill>
                  <a:srgbClr val="FFFF00"/>
                </a:solidFill>
              </a:rPr>
              <a:t>Zabezpieczenia </a:t>
            </a:r>
            <a:endParaRPr lang="pl-PL" sz="5400" dirty="0">
              <a:solidFill>
                <a:srgbClr val="FFFF00"/>
              </a:solidFill>
              <a:cs typeface="Calibri Light" panose="020F0302020204030204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DFF825B-F8D2-4F4B-AFB8-C2C2E2549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pl-PL" dirty="0">
              <a:ea typeface="+mn-lt"/>
              <a:cs typeface="+mn-lt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pl-PL" dirty="0">
                <a:ea typeface="+mn-lt"/>
                <a:cs typeface="+mn-lt"/>
              </a:rPr>
              <a:t>Przed udostępnieniem dziecku </a:t>
            </a:r>
            <a:r>
              <a:rPr lang="pl-PL" dirty="0" err="1">
                <a:ea typeface="+mn-lt"/>
                <a:cs typeface="+mn-lt"/>
              </a:rPr>
              <a:t>smartfona</a:t>
            </a:r>
            <a:r>
              <a:rPr lang="pl-PL" dirty="0">
                <a:ea typeface="+mn-lt"/>
                <a:cs typeface="+mn-lt"/>
              </a:rPr>
              <a:t> czy tabletu warto zadbać </a:t>
            </a:r>
            <a:br>
              <a:rPr lang="en-US" dirty="0"/>
            </a:br>
            <a:r>
              <a:rPr lang="pl-PL" dirty="0">
                <a:ea typeface="+mn-lt"/>
                <a:cs typeface="+mn-lt"/>
              </a:rPr>
              <a:t>o jego </a:t>
            </a:r>
            <a:r>
              <a:rPr lang="pl-PL" b="1" dirty="0">
                <a:ea typeface="+mn-lt"/>
                <a:cs typeface="+mn-lt"/>
              </a:rPr>
              <a:t>odpowiednie zabezpieczenie. </a:t>
            </a:r>
            <a:r>
              <a:rPr lang="pl-PL" dirty="0">
                <a:ea typeface="+mn-lt"/>
                <a:cs typeface="+mn-lt"/>
              </a:rPr>
              <a:t>W tym celu można skorzystać </a:t>
            </a:r>
            <a:br>
              <a:rPr lang="pl-PL" dirty="0">
                <a:ea typeface="+mn-lt"/>
                <a:cs typeface="+mn-lt"/>
              </a:rPr>
            </a:br>
            <a:r>
              <a:rPr lang="pl-PL" dirty="0">
                <a:ea typeface="+mn-lt"/>
                <a:cs typeface="+mn-lt"/>
              </a:rPr>
              <a:t>z dostępnych na rynku </a:t>
            </a:r>
            <a:r>
              <a:rPr lang="pl-PL" b="1" dirty="0">
                <a:ea typeface="+mn-lt"/>
                <a:cs typeface="+mn-lt"/>
              </a:rPr>
              <a:t>aplikacji kontroli rodzicielskiej. </a:t>
            </a:r>
            <a:r>
              <a:rPr lang="pl-PL" dirty="0">
                <a:ea typeface="+mn-lt"/>
                <a:cs typeface="+mn-lt"/>
              </a:rPr>
              <a:t>Dają one możliwość </a:t>
            </a:r>
            <a:r>
              <a:rPr lang="pl-PL" b="1" dirty="0">
                <a:ea typeface="+mn-lt"/>
                <a:cs typeface="+mn-lt"/>
              </a:rPr>
              <a:t>filtrowania treści, kontrolowania czasu i aktywności </a:t>
            </a:r>
            <a:r>
              <a:rPr lang="pl-PL" dirty="0">
                <a:ea typeface="+mn-lt"/>
                <a:cs typeface="+mn-lt"/>
              </a:rPr>
              <a:t>dziecka online itp. Aplikacje te dostępne są w sklepach online właściwych dla danego systemu operacyjnego. </a:t>
            </a:r>
            <a:endParaRPr lang="pl-PL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1778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747</Words>
  <Application>Microsoft Office PowerPoint</Application>
  <PresentationFormat>Panoramiczny</PresentationFormat>
  <Paragraphs>52</Paragraphs>
  <Slides>14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Office Theme</vt:lpstr>
      <vt:lpstr> PRZEDSZKOLAK W ŚWIECIE TECHNOLOGII INFORMACYJNO- KOMUNIKACYJNEJ</vt:lpstr>
      <vt:lpstr>Prezentacja programu PowerPoint</vt:lpstr>
      <vt:lpstr>Kiedy i jak? </vt:lpstr>
      <vt:lpstr>Najważniejsze z nich to: </vt:lpstr>
      <vt:lpstr>Prezentacja programu PowerPoint</vt:lpstr>
      <vt:lpstr>Prezentacja programu PowerPoint</vt:lpstr>
      <vt:lpstr>Pozytywne  treści </vt:lpstr>
      <vt:lpstr>Prezentacja programu PowerPoint</vt:lpstr>
      <vt:lpstr>Zabezpieczenia </vt:lpstr>
      <vt:lpstr>Prezentacja programu PowerPoint</vt:lpstr>
      <vt:lpstr>Przykładowe opcje, funkcje zabezpieczeń do wykorzystania  w zależności od posiadanego urządzenia                     i oprogramowania to:</vt:lpstr>
      <vt:lpstr>Pamiętaj! </vt:lpstr>
      <vt:lpstr>Prezentacja programu PowerPoint</vt:lpstr>
      <vt:lpstr>  Opracowały:  Izabela Liguzińska -Wołowiec, Agnieszka Donat  Poradnia Psychologiczno-Pedagogiczna nr 1 w Katowicach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Agnieszka</dc:creator>
  <cp:lastModifiedBy>48602782001</cp:lastModifiedBy>
  <cp:revision>363</cp:revision>
  <dcterms:created xsi:type="dcterms:W3CDTF">2021-01-28T19:27:47Z</dcterms:created>
  <dcterms:modified xsi:type="dcterms:W3CDTF">2021-02-26T11:14:15Z</dcterms:modified>
</cp:coreProperties>
</file>