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86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E285-3B37-46E2-A2B6-A2A73AD663DE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C03B-3FC5-4E42-8418-10B12E6E757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838A1-B417-4118-A61C-73A659331710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863F-1FB8-4B14-A683-68F11FBC83C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0CCF6-6DF2-4330-8AAD-1D3090E4E96B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5A9E2-C76A-404B-B9FE-26654440BAB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8255-714F-4FE5-B9F0-93CE7AC29562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07122-B8DC-4DF1-B184-00A9F65FD3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6D6A-7A03-4810-921B-19E4F408FB2C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61ACA-2CD9-4D56-A67D-77ECBCD0C3B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0B972-37C7-46B9-A9A6-B0F95A7FA18F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1C72-EAE6-4293-886F-294858F00A8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045E6-DBCE-4219-9E83-B6F5C599BBFC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77E4F-7C2A-4722-A313-F79D5ACDB6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A986F-C869-4E9D-9238-B4B73C3851DD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1656-09D1-4541-8945-65A756CB10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1EE5-321E-4DCA-97DD-BAD0EF3C2EED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ADD-90A0-40AF-BFED-581EBDF932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4765A-9776-493A-B09B-5A713D0493CF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9DAEC-CDB2-4E76-AB9E-78F677FB73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FCF2-6380-4233-A171-7F31FF462F78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DF79-E6F0-4B5E-B648-2A9B6DCDC70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D96EBC-F3A1-4626-85FA-EFA5A6F13E1E}" type="datetimeFigureOut">
              <a:rPr lang="sk-SK"/>
              <a:pPr>
                <a:defRPr/>
              </a:pPr>
              <a:t>20. 3. 2018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863592-9C60-480B-A869-5F2DCCC366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6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871663"/>
          </a:xfrm>
        </p:spPr>
        <p:txBody>
          <a:bodyPr/>
          <a:lstStyle/>
          <a:p>
            <a:pPr eaLnBrk="1" hangingPunct="1"/>
            <a:r>
              <a:rPr lang="sk-SK" b="1" smtClean="0">
                <a:solidFill>
                  <a:srgbClr val="FF0000"/>
                </a:solidFill>
                <a:latin typeface="Algerian"/>
              </a:rPr>
              <a:t>Správne </a:t>
            </a:r>
            <a:r>
              <a:rPr lang="sk-SK" b="1" smtClean="0">
                <a:latin typeface="Algerian"/>
              </a:rPr>
              <a:t>a </a:t>
            </a:r>
            <a:r>
              <a:rPr lang="sk-SK" b="1" smtClean="0">
                <a:solidFill>
                  <a:srgbClr val="00B050"/>
                </a:solidFill>
                <a:latin typeface="Algerian"/>
              </a:rPr>
              <a:t>nesprávne</a:t>
            </a:r>
            <a:r>
              <a:rPr lang="sk-SK" b="1" smtClean="0">
                <a:latin typeface="Algerian"/>
              </a:rPr>
              <a:t> držanie písacích potrieb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1371600" y="2708275"/>
            <a:ext cx="6400800" cy="35290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Príklady  </a:t>
            </a:r>
            <a:r>
              <a:rPr lang="sk-SK" b="1" u="sng" dirty="0" smtClean="0">
                <a:solidFill>
                  <a:srgbClr val="FF0000"/>
                </a:solidFill>
                <a:latin typeface="Baskerville Old Face" pitchFamily="18" charset="0"/>
              </a:rPr>
              <a:t>správneho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a nesprávneho 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písania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b="1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13315" name="Picture 2" descr="http://www.chytrazena.cz/obrazky/admin/clanek/komercni-stabilo-spravny-uchop-pera-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4005263"/>
            <a:ext cx="21907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s://encrypted-tbn1.gstatic.com/images?q=tbn:ANd9GcQUdwnqgQcrMwjI5GzRjXTIrsIbxp8LnRY3l_Hxnu8huNhlqN1r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005263"/>
            <a:ext cx="261937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http://www.komenskehozsnachod.cz/image.php?idx=167&amp;mw=200&amp;mh=1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4005263"/>
            <a:ext cx="2449513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Správne dr&amp;zcaron;anie – štipkovité dr&amp;zcaron;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49275"/>
            <a:ext cx="7993063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"/>
          <p:cNvSpPr txBox="1"/>
          <p:nvPr/>
        </p:nvSpPr>
        <p:spPr>
          <a:xfrm>
            <a:off x="1116013" y="1484313"/>
            <a:ext cx="29511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solidFill>
                  <a:srgbClr val="FF0000"/>
                </a:solidFill>
                <a:latin typeface="+mj-lt"/>
                <a:cs typeface="+mn-cs"/>
              </a:rPr>
              <a:t>SPRÁVNE</a:t>
            </a:r>
          </a:p>
        </p:txBody>
      </p:sp>
      <p:sp>
        <p:nvSpPr>
          <p:cNvPr id="22531" name="BlokTextu 4"/>
          <p:cNvSpPr txBox="1">
            <a:spLocks noChangeArrowheads="1"/>
          </p:cNvSpPr>
          <p:nvPr/>
        </p:nvSpPr>
        <p:spPr bwMode="auto">
          <a:xfrm>
            <a:off x="1116013" y="6488113"/>
            <a:ext cx="7416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100">
                <a:latin typeface="Calibri" pitchFamily="34" charset="0"/>
              </a:rPr>
              <a:t>http://www.ako-spravne-pisat.sk/sk/Priklady-spravneho-a-nespravneho-pisania#.U9yquEDzeRs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www.msmezidomy.cz/obr/leva_ruk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6250"/>
            <a:ext cx="7993063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s://encrypted-tbn0.gstatic.com/images?q=tbn:ANd9GcQutg6J_iKQtwkiEKYcMVQ3mrIXCirCb3eM9dbU8WxMmNFY74p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981075"/>
            <a:ext cx="42481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4" descr="http://www.prodys.cz/upload/spravnyuchop/chop-lev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81075"/>
            <a:ext cx="4465638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Psaní levák&amp;uring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692150"/>
            <a:ext cx="691356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Stab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908050"/>
            <a:ext cx="7488238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://www.najdarceky.eu/fotky6435/fotos/gen320/gen__vyr_5128elegantne-pero-plnene-krystalmi-na-dotykovy-displej-za-520-s-postovnym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765175"/>
            <a:ext cx="69850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Správne dr&amp;zcaron;anie – štipkovité dr&amp;zcaron;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65175"/>
            <a:ext cx="604996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BlokTextu 2"/>
          <p:cNvSpPr txBox="1">
            <a:spLocks noChangeArrowheads="1"/>
          </p:cNvSpPr>
          <p:nvPr/>
        </p:nvSpPr>
        <p:spPr bwMode="auto">
          <a:xfrm>
            <a:off x="6372225" y="765175"/>
            <a:ext cx="2520950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 b="1">
                <a:solidFill>
                  <a:srgbClr val="FF0000"/>
                </a:solidFill>
                <a:latin typeface="Calibri" pitchFamily="34" charset="0"/>
              </a:rPr>
              <a:t>Správne držanie </a:t>
            </a:r>
            <a:r>
              <a:rPr lang="sk-SK" b="1">
                <a:latin typeface="Calibri" pitchFamily="34" charset="0"/>
              </a:rPr>
              <a:t>– štipkovité držanie</a:t>
            </a:r>
          </a:p>
          <a:p>
            <a:r>
              <a:rPr lang="sk-SK" sz="2400" b="1">
                <a:solidFill>
                  <a:srgbClr val="FF0000"/>
                </a:solidFill>
                <a:latin typeface="Calibri" pitchFamily="34" charset="0"/>
              </a:rPr>
              <a:t>Palec drží, prostredník podopiera a ukazovák je položený ľahko zhora.</a:t>
            </a:r>
          </a:p>
          <a:p>
            <a:endParaRPr lang="sk-SK">
              <a:latin typeface="Calibri" pitchFamily="34" charset="0"/>
            </a:endParaRPr>
          </a:p>
          <a:p>
            <a:r>
              <a:rPr lang="sk-SK">
                <a:latin typeface="Calibri" pitchFamily="34" charset="0"/>
              </a:rPr>
              <a:t>Pre toto položenie je možné dieťa motivovať sypaním kuriatkam, čo znamená, že nasypeme zrniečka a kuriatka zobú (deti zdvíhajú ukazovák a napodobňujú zobanie kuriatok).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Nesprávne dr&amp;zcaron;anie – k&amp;racute;&amp;ccaron;ovité dr&amp;zcaron;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052513"/>
            <a:ext cx="56165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BlokTextu 4"/>
          <p:cNvSpPr txBox="1">
            <a:spLocks noChangeArrowheads="1"/>
          </p:cNvSpPr>
          <p:nvPr/>
        </p:nvSpPr>
        <p:spPr bwMode="auto">
          <a:xfrm>
            <a:off x="6443663" y="1628775"/>
            <a:ext cx="244951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600" b="1">
                <a:solidFill>
                  <a:srgbClr val="108626"/>
                </a:solidFill>
                <a:latin typeface="Calibri" pitchFamily="34" charset="0"/>
              </a:rPr>
              <a:t>Nesprávne držanie </a:t>
            </a:r>
            <a:r>
              <a:rPr lang="sk-SK" b="1">
                <a:latin typeface="Calibri" pitchFamily="34" charset="0"/>
              </a:rPr>
              <a:t>– kŕčovité držanie</a:t>
            </a:r>
          </a:p>
          <a:p>
            <a:r>
              <a:rPr lang="sk-SK">
                <a:latin typeface="Calibri" pitchFamily="34" charset="0"/>
              </a:rPr>
              <a:t>Palec i ukazovák držia príliš kŕčovito – veľký tlak na pero, z toho dôvodu sa tiež ukazovák prehýba.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Nesprávne dr&amp;zcaron;anie – hrn&amp;ccaron;ekovitý úcho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268413"/>
            <a:ext cx="5184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BlokTextu 2"/>
          <p:cNvSpPr txBox="1">
            <a:spLocks noChangeArrowheads="1"/>
          </p:cNvSpPr>
          <p:nvPr/>
        </p:nvSpPr>
        <p:spPr bwMode="auto">
          <a:xfrm>
            <a:off x="6011863" y="2133600"/>
            <a:ext cx="266382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1">
                <a:solidFill>
                  <a:srgbClr val="108626"/>
                </a:solidFill>
                <a:latin typeface="Calibri" pitchFamily="34" charset="0"/>
              </a:rPr>
              <a:t>Nesprávne držanie </a:t>
            </a:r>
            <a:r>
              <a:rPr lang="sk-SK" b="1">
                <a:latin typeface="Calibri" pitchFamily="34" charset="0"/>
              </a:rPr>
              <a:t>– hrnčekovitý úchop</a:t>
            </a:r>
          </a:p>
          <a:p>
            <a:r>
              <a:rPr lang="sk-SK">
                <a:latin typeface="Calibri" pitchFamily="34" charset="0"/>
              </a:rPr>
              <a:t>Palec drží, prstenník podpiera, prostredník s ukazovákom sú položené zhora.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Nesprávne dr&amp;zcaron;anie – nízke k&amp;racute;&amp;ccaron;ovité dr&amp;zcaron;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268413"/>
            <a:ext cx="5256212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BlokTextu 4"/>
          <p:cNvSpPr txBox="1">
            <a:spLocks noChangeArrowheads="1"/>
          </p:cNvSpPr>
          <p:nvPr/>
        </p:nvSpPr>
        <p:spPr bwMode="auto">
          <a:xfrm>
            <a:off x="6011863" y="1557338"/>
            <a:ext cx="2881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k-SK">
              <a:latin typeface="Calibri" pitchFamily="34" charset="0"/>
            </a:endParaRPr>
          </a:p>
        </p:txBody>
      </p:sp>
      <p:sp>
        <p:nvSpPr>
          <p:cNvPr id="17411" name="BlokTextu 5"/>
          <p:cNvSpPr txBox="1">
            <a:spLocks noChangeArrowheads="1"/>
          </p:cNvSpPr>
          <p:nvPr/>
        </p:nvSpPr>
        <p:spPr bwMode="auto">
          <a:xfrm>
            <a:off x="6372225" y="1484313"/>
            <a:ext cx="2160588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1">
                <a:solidFill>
                  <a:srgbClr val="108626"/>
                </a:solidFill>
                <a:latin typeface="Calibri" pitchFamily="34" charset="0"/>
              </a:rPr>
              <a:t>Nesprávne držanie </a:t>
            </a:r>
            <a:r>
              <a:rPr lang="sk-SK" b="1">
                <a:latin typeface="Calibri" pitchFamily="34" charset="0"/>
              </a:rPr>
              <a:t>– nízke kŕčovité držanie</a:t>
            </a:r>
          </a:p>
          <a:p>
            <a:r>
              <a:rPr lang="sk-SK">
                <a:latin typeface="Calibri" pitchFamily="34" charset="0"/>
              </a:rPr>
              <a:t>Palec a ukazovák držia veľmi kŕčovito – veľký tlak na pero, z toho dôvodu sa tiež ukazovák prehýba, pero sa drží veľmi nízko – blízko hrotu.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Nesprávne dr&amp;zcaron;anie – štipkovité dr&amp;zcaron;anie s pal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052513"/>
            <a:ext cx="54006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BlokTextu 2"/>
          <p:cNvSpPr txBox="1">
            <a:spLocks noChangeArrowheads="1"/>
          </p:cNvSpPr>
          <p:nvPr/>
        </p:nvSpPr>
        <p:spPr bwMode="auto">
          <a:xfrm>
            <a:off x="6372225" y="1700213"/>
            <a:ext cx="2087563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1">
                <a:solidFill>
                  <a:srgbClr val="108626"/>
                </a:solidFill>
                <a:latin typeface="Calibri" pitchFamily="34" charset="0"/>
              </a:rPr>
              <a:t>Nesprávne držanie </a:t>
            </a:r>
            <a:r>
              <a:rPr lang="sk-SK" b="1">
                <a:latin typeface="Calibri" pitchFamily="34" charset="0"/>
              </a:rPr>
              <a:t>– štipkovité držanie </a:t>
            </a:r>
          </a:p>
          <a:p>
            <a:r>
              <a:rPr lang="sk-SK" b="1">
                <a:latin typeface="Calibri" pitchFamily="34" charset="0"/>
              </a:rPr>
              <a:t>s palcom</a:t>
            </a:r>
          </a:p>
          <a:p>
            <a:r>
              <a:rPr lang="sk-SK">
                <a:latin typeface="Calibri" pitchFamily="34" charset="0"/>
              </a:rPr>
              <a:t>Prostredník podopiera, ukazovák zhora, ale palec je príliš vysunutý a ohnutý cez pero.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Nesprávne dr&amp;zcaron;anie – pretiahnutá pästi&amp;ccaron;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052513"/>
            <a:ext cx="56165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BlokTextu 2"/>
          <p:cNvSpPr txBox="1">
            <a:spLocks noChangeArrowheads="1"/>
          </p:cNvSpPr>
          <p:nvPr/>
        </p:nvSpPr>
        <p:spPr bwMode="auto">
          <a:xfrm>
            <a:off x="6588125" y="1341438"/>
            <a:ext cx="20875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1">
                <a:solidFill>
                  <a:srgbClr val="108626"/>
                </a:solidFill>
                <a:latin typeface="Calibri" pitchFamily="34" charset="0"/>
              </a:rPr>
              <a:t>Nesprávne držanie </a:t>
            </a:r>
          </a:p>
          <a:p>
            <a:r>
              <a:rPr lang="sk-SK" b="1">
                <a:latin typeface="Calibri" pitchFamily="34" charset="0"/>
              </a:rPr>
              <a:t>– pretiahnutá pästička</a:t>
            </a:r>
          </a:p>
          <a:p>
            <a:r>
              <a:rPr lang="sk-SK">
                <a:latin typeface="Calibri" pitchFamily="34" charset="0"/>
              </a:rPr>
              <a:t>Prsty sú oproti správnemu držaniu pretiahnuté, podopiera prstenník.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Nesprávne dr&amp;zcaron;anie – pästi&amp;ccaron;kové dr&amp;zcaron;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908050"/>
            <a:ext cx="5688013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BlokTextu 2"/>
          <p:cNvSpPr txBox="1">
            <a:spLocks noChangeArrowheads="1"/>
          </p:cNvSpPr>
          <p:nvPr/>
        </p:nvSpPr>
        <p:spPr bwMode="auto">
          <a:xfrm>
            <a:off x="6732588" y="1412875"/>
            <a:ext cx="201612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1">
                <a:solidFill>
                  <a:srgbClr val="108626"/>
                </a:solidFill>
                <a:latin typeface="Calibri" pitchFamily="34" charset="0"/>
              </a:rPr>
              <a:t>Nesprávne držanie </a:t>
            </a:r>
            <a:r>
              <a:rPr lang="sk-SK" b="1">
                <a:latin typeface="Calibri" pitchFamily="34" charset="0"/>
              </a:rPr>
              <a:t>– pästičkové držanie</a:t>
            </a:r>
          </a:p>
          <a:p>
            <a:r>
              <a:rPr lang="sk-SK">
                <a:latin typeface="Calibri" pitchFamily="34" charset="0"/>
              </a:rPr>
              <a:t>Palec je ohnutý cez pero a ostaté prsty sú zovreté v päsť.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Nesprávne dr&amp;zcaron;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12875"/>
            <a:ext cx="6985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BlokTextu 2"/>
          <p:cNvSpPr txBox="1">
            <a:spLocks noChangeArrowheads="1"/>
          </p:cNvSpPr>
          <p:nvPr/>
        </p:nvSpPr>
        <p:spPr bwMode="auto">
          <a:xfrm>
            <a:off x="1403350" y="333375"/>
            <a:ext cx="648176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1">
                <a:solidFill>
                  <a:srgbClr val="108626"/>
                </a:solidFill>
                <a:latin typeface="Calibri" pitchFamily="34" charset="0"/>
              </a:rPr>
              <a:t>Nesprávne držanie                      </a:t>
            </a:r>
          </a:p>
          <a:p>
            <a:r>
              <a:rPr lang="sk-SK">
                <a:latin typeface="Calibri" pitchFamily="34" charset="0"/>
              </a:rPr>
              <a:t>Hrot pera nesmeruje k ramenu.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171</Words>
  <Application>Microsoft Office PowerPoint</Application>
  <PresentationFormat>On-screen Show (4:3)</PresentationFormat>
  <Paragraphs>24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Šablóna návrhu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Calibri</vt:lpstr>
      <vt:lpstr>Algerian</vt:lpstr>
      <vt:lpstr>Baskerville Old Face</vt:lpstr>
      <vt:lpstr>Motív Office</vt:lpstr>
      <vt:lpstr>Správne a nesprávne držanie písacích potrieb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Správne a nesprávne držanie písacích potrieb</dc:title>
  <dc:creator>mv</dc:creator>
  <cp:lastModifiedBy>Admin</cp:lastModifiedBy>
  <cp:revision>18</cp:revision>
  <dcterms:created xsi:type="dcterms:W3CDTF">2014-08-02T09:03:38Z</dcterms:created>
  <dcterms:modified xsi:type="dcterms:W3CDTF">2018-03-20T08:13:02Z</dcterms:modified>
</cp:coreProperties>
</file>