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636923-F064-4731-B120-8170113CFE43}" type="datetimeFigureOut">
              <a:rPr lang="pl-PL" smtClean="0"/>
              <a:pPr/>
              <a:t>08.03.2021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44B40A-77FE-45E3-9A2B-BB16200DDB0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pl-PL" sz="3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Rynek pracy – co to? </a:t>
            </a:r>
            <a:br>
              <a:rPr lang="pl-PL" sz="3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200800" cy="3744416"/>
          </a:xfrm>
        </p:spPr>
        <p:txBody>
          <a:bodyPr>
            <a:normAutofit/>
          </a:bodyPr>
          <a:lstStyle/>
          <a:p>
            <a:pPr algn="l"/>
            <a:endParaRPr lang="pl-PL" sz="360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r>
              <a:rPr lang="pl-PL" sz="3600" b="0" i="0" u="none" strike="noStrike" baseline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r>
              <a:rPr lang="pl-PL" b="1" i="0" u="none" strike="noStrike" baseline="0">
                <a:solidFill>
                  <a:srgbClr val="000000"/>
                </a:solidFill>
                <a:latin typeface="Arial"/>
              </a:rPr>
              <a:t>RYNEK PRACY</a:t>
            </a:r>
            <a:r>
              <a:rPr lang="pl-PL" b="1" i="0" u="none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</a:rPr>
              <a:t>- ogół form i procesów zatrudniania pracowników przez pracodawców, a także ogół instytucji, uwarunkowań oraz czynników negocjacji warunków zatrudnienia,</a:t>
            </a:r>
            <a:r>
              <a:rPr lang="pl-PL" b="0" i="0" u="none" strike="noStrike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</a:rPr>
              <a:t>pracy i płac; </a:t>
            </a:r>
          </a:p>
          <a:p>
            <a:r>
              <a:rPr lang="pl-PL" b="0" i="0" u="none" strike="noStrike" baseline="0" dirty="0">
                <a:solidFill>
                  <a:srgbClr val="000000"/>
                </a:solidFill>
                <a:latin typeface="Arial"/>
              </a:rPr>
              <a:t>ekonomiczny, społeczny i polityczny obszar, na którym rozgrywają się wszelkie procesy z zakresu szeroko rozumianego zatrudnienia i bezrobocia.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6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l-PL" sz="2800" b="1" dirty="0"/>
              <a:t>SŁOWNICZEK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32500" lnSpcReduction="20000"/>
          </a:bodyPr>
          <a:lstStyle/>
          <a:p>
            <a:r>
              <a:rPr lang="pl-PL" sz="5500" b="1" u="sng" dirty="0"/>
              <a:t>kompetencje</a:t>
            </a:r>
            <a:r>
              <a:rPr lang="pl-PL" sz="5500" b="1" dirty="0"/>
              <a:t> </a:t>
            </a:r>
            <a:r>
              <a:rPr lang="pl-PL" sz="4500" b="0" i="0" u="none" strike="noStrike" baseline="0" dirty="0">
                <a:solidFill>
                  <a:srgbClr val="000000"/>
                </a:solidFill>
                <a:latin typeface="Arial"/>
              </a:rPr>
              <a:t>zdolność podejmowania określonych działań i wykonywania zadań z wykorzystaniem efektów uczenia się i własnych doświadczeń. Dlatego kompetencji nie można utożsamiać z efektami uczenia się. Termin kompetencje – w zależności od kontekstu – może oznaczać m.in.: zakres działania, zakres uprawnień do podejmowania decyzji, merytoryczne przygotowanie do wykonania określonego zadania. </a:t>
            </a:r>
          </a:p>
          <a:p>
            <a:pPr marL="0" indent="0">
              <a:buNone/>
            </a:pPr>
            <a:r>
              <a:rPr lang="pl-PL" sz="4500" b="0" i="0" u="none" strike="noStrike" baseline="0" dirty="0">
                <a:solidFill>
                  <a:srgbClr val="000000"/>
                </a:solidFill>
                <a:latin typeface="Arial"/>
              </a:rPr>
              <a:t>Źródło: Słownik </a:t>
            </a:r>
            <a:r>
              <a:rPr lang="pl-PL" sz="4500" b="0" i="1" u="none" strike="noStrike" baseline="0" dirty="0">
                <a:solidFill>
                  <a:srgbClr val="000000"/>
                </a:solidFill>
                <a:latin typeface="Arial"/>
              </a:rPr>
              <a:t>Zintegrowanego Systemu Kwalifikacji</a:t>
            </a:r>
            <a:r>
              <a:rPr lang="pl-PL" sz="4500" b="0" i="0" u="none" strike="noStrike" baseline="0" dirty="0">
                <a:solidFill>
                  <a:srgbClr val="000000"/>
                </a:solidFill>
                <a:latin typeface="Arial"/>
              </a:rPr>
              <a:t>, IBE, Warszawa 2016 </a:t>
            </a:r>
          </a:p>
          <a:p>
            <a:pPr marL="0" indent="0">
              <a:buNone/>
            </a:pPr>
            <a:r>
              <a:rPr lang="pl-PL" sz="4500" b="0" i="0" u="none" strike="noStrike" baseline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r>
              <a:rPr lang="pl-PL" sz="5500" b="1" u="sng" dirty="0"/>
              <a:t>umiejętności</a:t>
            </a:r>
            <a:r>
              <a:rPr lang="pl-PL" sz="4500" b="1" dirty="0"/>
              <a:t>  -</a:t>
            </a:r>
            <a:r>
              <a:rPr lang="pl-PL" sz="4500" dirty="0"/>
              <a:t>przyswojone w procesie uczenia się zdolność do wykonywania zadań i rozwiązywania problemów właściwych dla dziedziny uczenia się lub działalności zawodowej. </a:t>
            </a:r>
          </a:p>
          <a:p>
            <a:pPr marL="0" indent="0">
              <a:buNone/>
            </a:pPr>
            <a:r>
              <a:rPr lang="pl-PL" sz="4500" dirty="0"/>
              <a:t>Źródło: </a:t>
            </a:r>
            <a:r>
              <a:rPr lang="pl-PL" sz="4500" i="1" dirty="0"/>
              <a:t>Ustawa z dnia 22 grudnia 2015 r. o Zintegrowanym Systemie Kwalifikacji, </a:t>
            </a:r>
            <a:endParaRPr lang="pl-PL" sz="4500" dirty="0"/>
          </a:p>
          <a:p>
            <a:pPr marL="0" indent="0">
              <a:buNone/>
            </a:pPr>
            <a:r>
              <a:rPr lang="pl-PL" sz="4500" dirty="0"/>
              <a:t>Dz. U. 2016 poz. 64. </a:t>
            </a:r>
          </a:p>
          <a:p>
            <a:pPr marL="0" indent="0">
              <a:buNone/>
            </a:pPr>
            <a:endParaRPr lang="pl-PL" sz="4500" dirty="0"/>
          </a:p>
          <a:p>
            <a:r>
              <a:rPr lang="pl-PL" sz="5500" b="1" u="sng" dirty="0"/>
              <a:t>rynek pracy - </a:t>
            </a:r>
            <a:r>
              <a:rPr lang="pl-PL" sz="4500" dirty="0"/>
              <a:t>ogół form i procesów zatrudniania pracowników przez pracodawców, a </a:t>
            </a:r>
            <a:r>
              <a:rPr lang="pl-PL" sz="4500"/>
              <a:t>także ogół </a:t>
            </a:r>
            <a:r>
              <a:rPr lang="pl-PL" sz="4500" dirty="0"/>
              <a:t>instytucji, uwarunkowań oraz czynników negocjacji warunków zatrudnienia,  pracy i płac;            ekonomiczny, społeczny i polityczny obszar, na którym rozgrywają się wszelkie procesy z zakresu szeroko rozumianego zatrudnienia i bezrobocia. </a:t>
            </a:r>
          </a:p>
          <a:p>
            <a:pPr marL="0" indent="0">
              <a:buNone/>
            </a:pPr>
            <a:r>
              <a:rPr lang="pl-PL" sz="4500" dirty="0"/>
              <a:t>Źródło: </a:t>
            </a:r>
            <a:r>
              <a:rPr lang="pl-PL" sz="4500" i="1" dirty="0"/>
              <a:t>Encyklopedia PWN, </a:t>
            </a:r>
            <a:r>
              <a:rPr lang="pl-PL" sz="4500" dirty="0"/>
              <a:t>https://encyklopedia.pwn.pl/haslo/rynek-pracy </a:t>
            </a:r>
          </a:p>
          <a:p>
            <a:pPr marL="0" indent="0">
              <a:buNone/>
            </a:pPr>
            <a:r>
              <a:rPr lang="pl-PL" sz="4500" dirty="0"/>
              <a:t>[dostęp: 20.09.2017]. 	</a:t>
            </a:r>
          </a:p>
          <a:p>
            <a:pPr marL="0" indent="0">
              <a:buNone/>
            </a:pPr>
            <a:endParaRPr lang="pl-PL" sz="4500" dirty="0"/>
          </a:p>
          <a:p>
            <a:pPr marL="0" indent="0">
              <a:buNone/>
            </a:pPr>
            <a:endParaRPr lang="pl-PL" sz="4500" dirty="0"/>
          </a:p>
          <a:p>
            <a:pPr marL="0" indent="0">
              <a:buNone/>
            </a:pPr>
            <a:r>
              <a:rPr lang="pl-PL" sz="2400" dirty="0"/>
              <a:t>	</a:t>
            </a:r>
          </a:p>
          <a:p>
            <a:pPr marL="0" indent="0">
              <a:buNone/>
            </a:pPr>
            <a:endParaRPr lang="pl-PL" sz="210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endParaRPr lang="pl-PL" sz="2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734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13576" cy="201622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l-PL" sz="33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pl-PL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Zobaczcie na poniższy schemat , który przedstawia konieczne elementy , by można była mówić o </a:t>
            </a:r>
            <a:br>
              <a:rPr lang="pl-PL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pl-PL" sz="30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RYNKU PRACY </a:t>
            </a:r>
            <a:endParaRPr lang="pl-PL" sz="3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sz="360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endParaRPr lang="pl-PL" sz="3600" dirty="0">
              <a:solidFill>
                <a:srgbClr val="000000"/>
              </a:solidFill>
              <a:latin typeface="Arial"/>
            </a:endParaRPr>
          </a:p>
          <a:p>
            <a:endParaRPr lang="pl-PL" sz="360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pl-PL" b="1" i="0" u="none" strike="noStrike" baseline="0" dirty="0">
                <a:solidFill>
                  <a:srgbClr val="000000"/>
                </a:solidFill>
                <a:latin typeface="Arial"/>
              </a:rPr>
              <a:t>RYNEK PRACY  </a:t>
            </a:r>
            <a:r>
              <a:rPr lang="pl-PL" sz="2000" b="1" i="0" u="none" strike="noStrike" baseline="0" dirty="0">
                <a:solidFill>
                  <a:srgbClr val="FF0000"/>
                </a:solidFill>
                <a:latin typeface="Arial"/>
              </a:rPr>
              <a:t>KUPUJĄCY</a:t>
            </a:r>
            <a:r>
              <a:rPr lang="pl-PL" sz="2000" b="1" i="0" u="none" strike="noStrike" baseline="0" dirty="0">
                <a:solidFill>
                  <a:srgbClr val="000000"/>
                </a:solidFill>
                <a:latin typeface="Arial"/>
              </a:rPr>
              <a:t>&lt;____________________&gt;</a:t>
            </a:r>
            <a:r>
              <a:rPr lang="pl-PL" sz="2000" b="1" i="0" u="none" strike="noStrike" baseline="0" dirty="0">
                <a:solidFill>
                  <a:srgbClr val="00B050"/>
                </a:solidFill>
                <a:latin typeface="Arial"/>
              </a:rPr>
              <a:t>SPRZEDAJĄCY </a:t>
            </a:r>
            <a:endParaRPr lang="pl-PL" sz="2000" b="0" i="0" u="none" strike="noStrike" baseline="0" dirty="0">
              <a:solidFill>
                <a:srgbClr val="00B05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pl-PL" b="1" i="0" u="none" strike="noStrike" baseline="0" dirty="0">
                <a:solidFill>
                  <a:srgbClr val="000000"/>
                </a:solidFill>
                <a:latin typeface="Arial"/>
              </a:rPr>
              <a:t>WALUTA </a:t>
            </a:r>
            <a:endParaRPr lang="pl-PL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pl-PL" b="1" i="0" u="none" strike="noStrike" baseline="0" dirty="0">
                <a:solidFill>
                  <a:srgbClr val="000000"/>
                </a:solidFill>
                <a:latin typeface="Arial"/>
              </a:rPr>
              <a:t>Czym się wymieniamy?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46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sz="3600" b="1" i="1" u="none" strike="noStrike" baseline="0" dirty="0">
                <a:solidFill>
                  <a:srgbClr val="000000"/>
                </a:solidFill>
                <a:latin typeface="Arial"/>
              </a:rPr>
              <a:t>Kto jest kupującym na rynku pracy? </a:t>
            </a:r>
            <a:br>
              <a:rPr lang="pl-PL" sz="3600" b="0" i="0" u="none" strike="noStrike" baseline="0" dirty="0">
                <a:solidFill>
                  <a:srgbClr val="000000"/>
                </a:solidFill>
                <a:latin typeface="Arial"/>
              </a:rPr>
            </a:br>
            <a:r>
              <a:rPr lang="pl-PL" sz="3600" b="1" i="0" u="none" strike="noStrike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3600" b="1" i="1" u="none" strike="noStrike" baseline="0" dirty="0">
                <a:solidFill>
                  <a:srgbClr val="000000"/>
                </a:solidFill>
                <a:latin typeface="Arial"/>
              </a:rPr>
              <a:t>Kto jest sprzedającym na rynku pracy?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Arial"/>
              </a:rPr>
              <a:t>Można porównać rynek pracy do rynku, na którym kupujemy np. warzywa czy owoce. </a:t>
            </a:r>
          </a:p>
          <a:p>
            <a:pPr marL="0" indent="0">
              <a:buNone/>
            </a:pPr>
            <a:endParaRPr lang="pl-PL" sz="20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l-PL" sz="2000" b="1" i="0" u="none" strike="noStrike" dirty="0">
                <a:solidFill>
                  <a:srgbClr val="000000"/>
                </a:solidFill>
                <a:latin typeface="Arial"/>
              </a:rPr>
              <a:t>                             </a:t>
            </a:r>
            <a:r>
              <a:rPr lang="pl-PL" sz="2000" b="1" i="0" u="none" strike="noStrike" baseline="0" dirty="0">
                <a:solidFill>
                  <a:srgbClr val="000000"/>
                </a:solidFill>
                <a:latin typeface="Arial"/>
              </a:rPr>
              <a:t>KUPUJĄCY 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Arial"/>
              </a:rPr>
              <a:t>	</a:t>
            </a:r>
          </a:p>
          <a:p>
            <a:pPr marL="0" indent="0">
              <a:buNone/>
            </a:pPr>
            <a:endParaRPr lang="pl-PL" sz="2000" b="0" i="0" u="none" strike="noStrike" baseline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033837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3" y="3573015"/>
            <a:ext cx="3930454" cy="216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71999" y="5366542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SPRZEDAJĄCY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12828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WALUTA</a:t>
            </a:r>
            <a:br>
              <a:rPr lang="pl-PL" sz="3200" dirty="0"/>
            </a:br>
            <a:r>
              <a:rPr lang="pl-PL" sz="3200" dirty="0"/>
              <a:t>Czym się wymieniamy na rynku pracy?</a:t>
            </a:r>
            <a:br>
              <a:rPr lang="pl-PL" sz="3200" dirty="0"/>
            </a:br>
            <a:r>
              <a:rPr lang="pl-PL" sz="3200" dirty="0"/>
              <a:t>Co jest walutą na rynku pracy?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864096"/>
          </a:xfrm>
        </p:spPr>
        <p:txBody>
          <a:bodyPr>
            <a:normAutofit fontScale="77500" lnSpcReduction="20000"/>
          </a:bodyPr>
          <a:lstStyle/>
          <a:p>
            <a:endParaRPr lang="pl-PL" b="0" i="1" dirty="0">
              <a:solidFill>
                <a:srgbClr val="000000"/>
              </a:solidFill>
              <a:latin typeface="Arial"/>
            </a:endParaRPr>
          </a:p>
          <a:p>
            <a:r>
              <a:rPr lang="pl-PL" b="0" i="1" dirty="0">
                <a:solidFill>
                  <a:srgbClr val="FF0000"/>
                </a:solidFill>
                <a:latin typeface="Arial"/>
              </a:rPr>
              <a:t>WALUTĄ u PRAC</a:t>
            </a:r>
            <a:r>
              <a:rPr lang="pl-PL" i="1" dirty="0">
                <a:solidFill>
                  <a:srgbClr val="FF0000"/>
                </a:solidFill>
                <a:latin typeface="Arial"/>
              </a:rPr>
              <a:t>ODAWCY jest: </a:t>
            </a:r>
            <a:r>
              <a:rPr lang="pl-PL" b="0" i="0" u="none" strike="noStrike" baseline="0" dirty="0">
                <a:solidFill>
                  <a:srgbClr val="FF0000"/>
                </a:solidFill>
                <a:latin typeface="Arial"/>
              </a:rPr>
              <a:t>	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41721" y="2060848"/>
            <a:ext cx="3419856" cy="3749643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i="1" dirty="0">
                <a:solidFill>
                  <a:srgbClr val="FF0000"/>
                </a:solidFill>
              </a:rPr>
              <a:t>Wynagrodzenie </a:t>
            </a:r>
          </a:p>
          <a:p>
            <a:r>
              <a:rPr lang="pl-PL" i="1" dirty="0">
                <a:solidFill>
                  <a:srgbClr val="FF0000"/>
                </a:solidFill>
              </a:rPr>
              <a:t> Możliwość awansu, rozwoju </a:t>
            </a:r>
          </a:p>
          <a:p>
            <a:r>
              <a:rPr lang="pl-PL" i="1" dirty="0">
                <a:solidFill>
                  <a:srgbClr val="FF0000"/>
                </a:solidFill>
              </a:rPr>
              <a:t>Premie, dodatki </a:t>
            </a:r>
          </a:p>
          <a:p>
            <a:r>
              <a:rPr lang="pl-PL" i="1" dirty="0">
                <a:solidFill>
                  <a:srgbClr val="FF0000"/>
                </a:solidFill>
              </a:rPr>
              <a:t>Atmosfera w pracy </a:t>
            </a:r>
          </a:p>
          <a:p>
            <a:pPr marL="0" indent="0">
              <a:buNone/>
            </a:pPr>
            <a:r>
              <a:rPr lang="pl-PL" i="1" dirty="0">
                <a:solidFill>
                  <a:srgbClr val="FF0000"/>
                </a:solidFill>
              </a:rPr>
              <a:t>	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11837" y="1628800"/>
            <a:ext cx="3055717" cy="576064"/>
          </a:xfrm>
        </p:spPr>
        <p:txBody>
          <a:bodyPr>
            <a:normAutofit fontScale="62500" lnSpcReduction="20000"/>
          </a:bodyPr>
          <a:lstStyle/>
          <a:p>
            <a:endParaRPr lang="pl-PL" i="1" dirty="0"/>
          </a:p>
          <a:p>
            <a:r>
              <a:rPr lang="pl-PL" i="1" dirty="0">
                <a:solidFill>
                  <a:schemeClr val="accent1"/>
                </a:solidFill>
              </a:rPr>
              <a:t>WALUTĄ u PRACOWNIKA jest: </a:t>
            </a:r>
            <a:r>
              <a:rPr lang="pl-PL" b="0" dirty="0">
                <a:solidFill>
                  <a:schemeClr val="accent1"/>
                </a:solidFill>
              </a:rPr>
              <a:t>	</a:t>
            </a: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88024" y="2060848"/>
            <a:ext cx="4041775" cy="3951288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Wykształcenie </a:t>
            </a:r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Doświadczenie zawodowe </a:t>
            </a:r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Umiejętności </a:t>
            </a:r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Wiedza fachowa </a:t>
            </a:r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Kultura w pracy </a:t>
            </a:r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Uczciwość </a:t>
            </a:r>
          </a:p>
          <a:p>
            <a:r>
              <a:rPr lang="pl-PL" i="1" dirty="0">
                <a:solidFill>
                  <a:schemeClr val="accent1"/>
                </a:solidFill>
                <a:latin typeface="+mj-lt"/>
              </a:rPr>
              <a:t>Zaangażowanie w pracy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accent1"/>
                </a:solidFill>
                <a:latin typeface="+mj-lt"/>
              </a:rPr>
              <a:t>	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444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/>
              <a:t>Rynki pracy </a:t>
            </a:r>
            <a:r>
              <a:rPr lang="pl-PL" sz="3200" dirty="0"/>
              <a:t>mogą być różne, np. ze względu na kryterium zasięgu geograficznego.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lokalny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stargardzki</a:t>
            </a:r>
          </a:p>
          <a:p>
            <a:r>
              <a:rPr lang="pl-PL" dirty="0"/>
              <a:t>pyrzycki</a:t>
            </a:r>
          </a:p>
          <a:p>
            <a:r>
              <a:rPr lang="pl-PL" dirty="0"/>
              <a:t>szczeciński</a:t>
            </a:r>
          </a:p>
          <a:p>
            <a:r>
              <a:rPr lang="pl-PL" dirty="0"/>
              <a:t>gryficki</a:t>
            </a:r>
          </a:p>
          <a:p>
            <a:r>
              <a:rPr lang="pl-PL" dirty="0"/>
              <a:t>myśliborski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regionalny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zachodniopomorski</a:t>
            </a:r>
          </a:p>
          <a:p>
            <a:r>
              <a:rPr lang="pl-PL" dirty="0"/>
              <a:t>śląski</a:t>
            </a:r>
          </a:p>
          <a:p>
            <a:r>
              <a:rPr lang="pl-PL" dirty="0"/>
              <a:t>wielkopolski</a:t>
            </a:r>
          </a:p>
          <a:p>
            <a:r>
              <a:rPr lang="pl-PL" dirty="0"/>
              <a:t>mazowiecki</a:t>
            </a:r>
          </a:p>
          <a:p>
            <a:r>
              <a:rPr lang="pl-PL" dirty="0"/>
              <a:t>pomorski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110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/>
              <a:t>Rynek pracy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krajowy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Np. polski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zagraniczny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Np. niemiecki, chiński, angielski itp.</a:t>
            </a:r>
          </a:p>
        </p:txBody>
      </p:sp>
    </p:spTree>
    <p:extLst>
      <p:ext uri="{BB962C8B-B14F-4D97-AF65-F5344CB8AC3E}">
        <p14:creationId xmlns:p14="http://schemas.microsoft.com/office/powerpoint/2010/main" val="30616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Problemy współczesnego RYNKU PRACY: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i="1" dirty="0"/>
              <a:t>Dlaczego wielu ludzi wyjeżd</a:t>
            </a:r>
            <a:r>
              <a:rPr lang="pl-PL" dirty="0"/>
              <a:t>ż</a:t>
            </a:r>
            <a:r>
              <a:rPr lang="pl-PL" i="1" dirty="0"/>
              <a:t>a za granicę do pracy? </a:t>
            </a:r>
            <a:endParaRPr lang="pl-PL" dirty="0"/>
          </a:p>
          <a:p>
            <a:pPr marL="0" indent="0">
              <a:buNone/>
            </a:pPr>
            <a:r>
              <a:rPr lang="pl-PL" i="1" dirty="0"/>
              <a:t>Dlaczego w niektórych sytuacjach jednym jest łatwiej, a niektórym trudniej znaleźć pracę? </a:t>
            </a:r>
          </a:p>
          <a:p>
            <a:pPr marL="0" indent="0">
              <a:buNone/>
            </a:pPr>
            <a:r>
              <a:rPr lang="pl-PL" dirty="0"/>
              <a:t>pracy;</a:t>
            </a:r>
          </a:p>
          <a:p>
            <a:pPr marL="0" indent="0">
              <a:buNone/>
            </a:pPr>
            <a:r>
              <a:rPr lang="pl-PL" dirty="0"/>
              <a:t>• brak mobilności </a:t>
            </a:r>
          </a:p>
          <a:p>
            <a:pPr marL="0" indent="0">
              <a:buNone/>
            </a:pPr>
            <a:r>
              <a:rPr lang="pl-PL" dirty="0"/>
              <a:t>• brak elastyczności (np. oparcie kariery tylko na dotychczasowej edukacji, brak</a:t>
            </a:r>
          </a:p>
          <a:p>
            <a:pPr marL="0" indent="0">
              <a:buNone/>
            </a:pPr>
            <a:r>
              <a:rPr lang="pl-PL" dirty="0"/>
              <a:t>specjalizacji</a:t>
            </a:r>
          </a:p>
        </p:txBody>
      </p:sp>
    </p:spTree>
    <p:extLst>
      <p:ext uri="{BB962C8B-B14F-4D97-AF65-F5344CB8AC3E}">
        <p14:creationId xmlns:p14="http://schemas.microsoft.com/office/powerpoint/2010/main" val="34706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Uniwersalny pracownik, czyli kto?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wyspecjalizowani pracownicy, czyli posiadający wiedzę i umiejętności w danej dziedzinie,</a:t>
            </a:r>
          </a:p>
          <a:p>
            <a:r>
              <a:rPr lang="pl-PL" dirty="0"/>
              <a:t> wykształceni, ale jednocześnie potrafiący się dokształcić, przekwalifikować, </a:t>
            </a:r>
          </a:p>
          <a:p>
            <a:r>
              <a:rPr lang="pl-PL" dirty="0"/>
              <a:t>wykorzystać to, co potrafią, ale na innym stanowisku, jeśli będzie taka konieczność </a:t>
            </a:r>
          </a:p>
        </p:txBody>
      </p:sp>
    </p:spTree>
    <p:extLst>
      <p:ext uri="{BB962C8B-B14F-4D97-AF65-F5344CB8AC3E}">
        <p14:creationId xmlns:p14="http://schemas.microsoft.com/office/powerpoint/2010/main" val="125402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Gdzie możesz znaleźć informacje współczesnym rynku pracy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i="1" dirty="0"/>
              <a:t>Informacje o rynku pracy</a:t>
            </a:r>
            <a:r>
              <a:rPr lang="pl-PL" dirty="0"/>
              <a:t>: www.rynekpracy.org </a:t>
            </a:r>
          </a:p>
          <a:p>
            <a:r>
              <a:rPr lang="pl-PL" b="1" i="1" dirty="0"/>
              <a:t>Dane statystyczne rynku pracy</a:t>
            </a:r>
            <a:r>
              <a:rPr lang="pl-PL" b="1" dirty="0"/>
              <a:t>, </a:t>
            </a:r>
            <a:r>
              <a:rPr lang="pl-PL" dirty="0"/>
              <a:t>www.stat.gov.pl </a:t>
            </a:r>
          </a:p>
          <a:p>
            <a:r>
              <a:rPr lang="pl-PL" b="1" i="1" dirty="0"/>
              <a:t>Oferty pracy</a:t>
            </a:r>
            <a:r>
              <a:rPr lang="pl-PL" dirty="0"/>
              <a:t>,  www.psz.praca.gov.pl </a:t>
            </a:r>
          </a:p>
          <a:p>
            <a:r>
              <a:rPr lang="pl-PL" b="1" i="1" dirty="0"/>
              <a:t>Światowy rynek pracy</a:t>
            </a:r>
            <a:r>
              <a:rPr lang="pl-PL" dirty="0"/>
              <a:t>, www.case-research.eu </a:t>
            </a:r>
          </a:p>
          <a:p>
            <a:r>
              <a:rPr lang="pl-PL" b="1" i="1" dirty="0"/>
              <a:t>Zawody deficytowe i nadwyżkowe</a:t>
            </a:r>
            <a:r>
              <a:rPr lang="pl-PL" b="1" dirty="0"/>
              <a:t>,    </a:t>
            </a:r>
            <a:r>
              <a:rPr lang="pl-PL" dirty="0"/>
              <a:t>www.barometrzawodow.pl/ </a:t>
            </a:r>
          </a:p>
        </p:txBody>
      </p:sp>
    </p:spTree>
    <p:extLst>
      <p:ext uri="{BB962C8B-B14F-4D97-AF65-F5344CB8AC3E}">
        <p14:creationId xmlns:p14="http://schemas.microsoft.com/office/powerpoint/2010/main" val="290442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</TotalTime>
  <Words>566</Words>
  <Application>Microsoft Office PowerPoint</Application>
  <PresentationFormat>Pokaz na ekranie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Wingdings 2</vt:lpstr>
      <vt:lpstr>Austin</vt:lpstr>
      <vt:lpstr> Rynek pracy – co to?  </vt:lpstr>
      <vt:lpstr> Zobaczcie na poniższy schemat , który przedstawia konieczne elementy , by można była mówić o  RYNKU PRACY </vt:lpstr>
      <vt:lpstr>Kto jest kupującym na rynku pracy?   Kto jest sprzedającym na rynku pracy? </vt:lpstr>
      <vt:lpstr>WALUTA Czym się wymieniamy na rynku pracy? Co jest walutą na rynku pracy?</vt:lpstr>
      <vt:lpstr>Rynki pracy mogą być różne, np. ze względu na kryterium zasięgu geograficznego. </vt:lpstr>
      <vt:lpstr>Rynek pracy</vt:lpstr>
      <vt:lpstr>Problemy współczesnego RYNKU PRACY: </vt:lpstr>
      <vt:lpstr>Uniwersalny pracownik, czyli kto? </vt:lpstr>
      <vt:lpstr>Gdzie możesz znaleźć informacje współczesnym rynku pracy ? </vt:lpstr>
      <vt:lpstr>SŁOWNICZEK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Rynek pracy – co to?</dc:title>
  <dc:creator>Agnieszka Juszczak</dc:creator>
  <cp:lastModifiedBy>147281</cp:lastModifiedBy>
  <cp:revision>10</cp:revision>
  <dcterms:created xsi:type="dcterms:W3CDTF">2020-09-22T15:38:07Z</dcterms:created>
  <dcterms:modified xsi:type="dcterms:W3CDTF">2021-03-08T13:56:45Z</dcterms:modified>
</cp:coreProperties>
</file>