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sldIdLst>
    <p:sldId id="256" r:id="rId2"/>
    <p:sldId id="257" r:id="rId3"/>
    <p:sldId id="258" r:id="rId4"/>
    <p:sldId id="259" r:id="rId5"/>
    <p:sldId id="260" r:id="rId6"/>
    <p:sldId id="261" r:id="rId7"/>
    <p:sldId id="262" r:id="rId8"/>
    <p:sldId id="263" r:id="rId9"/>
    <p:sldId id="265" r:id="rId10"/>
    <p:sldId id="264" r:id="rId1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172" y="604"/>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smtClean="0"/>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accent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162700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277286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16975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17649"/>
          </a:xfrm>
        </p:spPr>
        <p:txBody>
          <a:bodyPr/>
          <a:lstStyle>
            <a:lvl1pPr>
              <a:defRPr sz="4799"/>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38363" y="3765449"/>
            <a:ext cx="7262710"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TextBox 8"/>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smtClean="0"/>
              <a:t>“</a:t>
            </a:r>
            <a:endParaRPr lang="en-US" sz="12196" dirty="0"/>
          </a:p>
        </p:txBody>
      </p:sp>
      <p:sp>
        <p:nvSpPr>
          <p:cNvPr id="13" name="TextBox 12"/>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smtClean="0"/>
              <a:t>”</a:t>
            </a:r>
            <a:endParaRPr lang="en-US" sz="12196" dirty="0"/>
          </a:p>
        </p:txBody>
      </p:sp>
    </p:spTree>
    <p:extLst>
      <p:ext uri="{BB962C8B-B14F-4D97-AF65-F5344CB8AC3E}">
        <p14:creationId xmlns:p14="http://schemas.microsoft.com/office/powerpoint/2010/main" val="267514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3605756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3163026"/>
          </a:xfrm>
        </p:spPr>
        <p:txBody>
          <a:bodyPr/>
          <a:lstStyle>
            <a:lvl1pPr>
              <a:defRPr sz="4799"/>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ext Placeholder 3"/>
          <p:cNvSpPr>
            <a:spLocks noGrp="1"/>
          </p:cNvSpPr>
          <p:nvPr>
            <p:ph type="body" sz="half" idx="2"/>
          </p:nvPr>
        </p:nvSpPr>
        <p:spPr>
          <a:xfrm>
            <a:off x="1574391" y="4953001"/>
            <a:ext cx="7997232" cy="1074057"/>
          </a:xfrm>
        </p:spPr>
        <p:txBody>
          <a:bodyPr anchor="t">
            <a:normAutofit/>
          </a:bodyPr>
          <a:lstStyle>
            <a:lvl1pPr marL="0" indent="0">
              <a:buNone/>
              <a:defRPr lang="en-US" sz="1799" b="0" i="0" kern="1200" dirty="0" smtClean="0">
                <a:solidFill>
                  <a:schemeClr val="accent1"/>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1" name="TextBox 10"/>
          <p:cNvSpPr txBox="1"/>
          <p:nvPr/>
        </p:nvSpPr>
        <p:spPr>
          <a:xfrm>
            <a:off x="9331602" y="3316513"/>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smtClean="0"/>
              <a:t>”</a:t>
            </a:r>
            <a:endParaRPr lang="en-US" sz="12196" dirty="0"/>
          </a:p>
        </p:txBody>
      </p:sp>
      <p:sp>
        <p:nvSpPr>
          <p:cNvPr id="14" name="TextBox 13"/>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smtClean="0"/>
              <a:t>“</a:t>
            </a:r>
            <a:endParaRPr lang="en-US" sz="12196" dirty="0"/>
          </a:p>
        </p:txBody>
      </p:sp>
    </p:spTree>
    <p:extLst>
      <p:ext uri="{BB962C8B-B14F-4D97-AF65-F5344CB8AC3E}">
        <p14:creationId xmlns:p14="http://schemas.microsoft.com/office/powerpoint/2010/main" val="3671085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
        <p:nvSpPr>
          <p:cNvPr id="10" name="Text Placeholder 3"/>
          <p:cNvSpPr>
            <a:spLocks noGrp="1"/>
          </p:cNvSpPr>
          <p:nvPr>
            <p:ph type="body" sz="half" idx="2"/>
          </p:nvPr>
        </p:nvSpPr>
        <p:spPr>
          <a:xfrm>
            <a:off x="1154654" y="4350657"/>
            <a:ext cx="8823361" cy="1676400"/>
          </a:xfrm>
        </p:spPr>
        <p:txBody>
          <a:bodyPr anchor="t">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653" y="3848611"/>
            <a:ext cx="8823361" cy="588517"/>
          </a:xfrm>
        </p:spPr>
        <p:txBody>
          <a:bodyPr anchor="b">
            <a:normAutofit/>
          </a:bodyPr>
          <a:lstStyle>
            <a:lvl1pPr marL="0" indent="0" algn="l" defTabSz="457063" rtl="0" eaLnBrk="1" latinLnBrk="0" hangingPunct="1">
              <a:buNone/>
              <a:defRPr lang="en-US" sz="3599" b="0" i="0" kern="1200" cap="none" dirty="0" smtClean="0">
                <a:solidFill>
                  <a:schemeClr val="accent1"/>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3570824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B61BEF0D-F0BB-DE4B-95CE-6DB70DBA9567}" type="datetimeFigureOut">
              <a:rPr lang="en-US" smtClean="0"/>
              <a:pPr/>
              <a:t>5/30/2017</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759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a:p>
        </p:txBody>
      </p:sp>
      <p:sp>
        <p:nvSpPr>
          <p:cNvPr id="30" name="Picture Placeholder 2"/>
          <p:cNvSpPr>
            <a:spLocks noGrp="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a:p>
        </p:txBody>
      </p:sp>
      <p:sp>
        <p:nvSpPr>
          <p:cNvPr id="31" name="Picture Placeholder 2"/>
          <p:cNvSpPr>
            <a:spLocks noGrp="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5/30/2017</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00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199130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8058" y="1447799"/>
            <a:ext cx="1413565"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1154653" y="1447799"/>
            <a:ext cx="6774865"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232704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2931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420604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119948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165896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395678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154713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3" y="1447800"/>
            <a:ext cx="3400178" cy="1447800"/>
          </a:xfrm>
        </p:spPr>
        <p:txBody>
          <a:bodyPr anchor="b"/>
          <a:lstStyle>
            <a:lvl1pPr algn="l">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654"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5/30/2017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402716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smtClean="0"/>
              <a:t>Click to edit Master title style</a:t>
            </a:r>
            <a:endParaRPr lang="en-US" dirty="0"/>
          </a:p>
        </p:txBody>
      </p:sp>
      <p:sp>
        <p:nvSpPr>
          <p:cNvPr id="3" name="Picture Placeholder 2"/>
          <p:cNvSpPr>
            <a:spLocks noGrp="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sk-SK" smtClean="0"/>
              <a:pPr/>
              <a:t>‹#›</a:t>
            </a:fld>
            <a:endParaRPr lang="sk-SK"/>
          </a:p>
        </p:txBody>
      </p:sp>
    </p:spTree>
    <p:extLst>
      <p:ext uri="{BB962C8B-B14F-4D97-AF65-F5344CB8AC3E}">
        <p14:creationId xmlns:p14="http://schemas.microsoft.com/office/powerpoint/2010/main" val="416210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48" y="2667000"/>
            <a:ext cx="4189909"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5" name="Oval 14"/>
          <p:cNvSpPr/>
          <p:nvPr/>
        </p:nvSpPr>
        <p:spPr>
          <a:xfrm>
            <a:off x="-839569" y="2895600"/>
            <a:ext cx="2361585"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6" name="Oval 15"/>
          <p:cNvSpPr/>
          <p:nvPr/>
        </p:nvSpPr>
        <p:spPr>
          <a:xfrm>
            <a:off x="8606770" y="1676400"/>
            <a:ext cx="2818666"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7" name="Oval 16"/>
          <p:cNvSpPr/>
          <p:nvPr/>
        </p:nvSpPr>
        <p:spPr>
          <a:xfrm>
            <a:off x="7997329" y="-457200"/>
            <a:ext cx="1599783"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8" name="Oval 17"/>
          <p:cNvSpPr/>
          <p:nvPr/>
        </p:nvSpPr>
        <p:spPr>
          <a:xfrm>
            <a:off x="8606770" y="6096000"/>
            <a:ext cx="990342"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5/30/2017</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58352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ct val="20000"/>
        </a:spcBef>
        <a:spcAft>
          <a:spcPts val="600"/>
        </a:spcAft>
        <a:buClr>
          <a:schemeClr val="accent1"/>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ct val="20000"/>
        </a:spcBef>
        <a:spcAft>
          <a:spcPts val="600"/>
        </a:spcAft>
        <a:buClr>
          <a:schemeClr val="accent1"/>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3846" indent="-228531" algn="l" defTabSz="457063" rtl="0" eaLnBrk="1" latinLnBrk="0" hangingPunct="1">
        <a:spcBef>
          <a:spcPct val="20000"/>
        </a:spcBef>
        <a:spcAft>
          <a:spcPts val="600"/>
        </a:spcAft>
        <a:buClr>
          <a:schemeClr val="accent1"/>
        </a:buClr>
        <a:buSzPct val="80000"/>
        <a:buFont typeface="Wingdings 3" charset="2"/>
        <a:buChar char=""/>
        <a:defRPr sz="120" b="0" i="0" kern="1200">
          <a:solidFill>
            <a:schemeClr val="tx1"/>
          </a:solidFill>
          <a:latin typeface="+mj-lt"/>
          <a:ea typeface="+mj-ea"/>
          <a:cs typeface="+mj-cs"/>
        </a:defRPr>
      </a:lvl6pPr>
      <a:lvl7pPr marL="2970908" indent="-228531" algn="l" defTabSz="457063" rtl="0" eaLnBrk="1" latinLnBrk="0" hangingPunct="1">
        <a:spcBef>
          <a:spcPct val="20000"/>
        </a:spcBef>
        <a:spcAft>
          <a:spcPts val="600"/>
        </a:spcAft>
        <a:buClr>
          <a:schemeClr val="accent1"/>
        </a:buClr>
        <a:buSzPct val="80000"/>
        <a:buFont typeface="Wingdings 3" charset="2"/>
        <a:buChar char=""/>
        <a:defRPr sz="120" b="0" i="0" kern="1200">
          <a:solidFill>
            <a:schemeClr val="tx1"/>
          </a:solidFill>
          <a:latin typeface="+mj-lt"/>
          <a:ea typeface="+mj-ea"/>
          <a:cs typeface="+mj-cs"/>
        </a:defRPr>
      </a:lvl7pPr>
      <a:lvl8pPr marL="3427971" indent="-228531" algn="l" defTabSz="457063" rtl="0" eaLnBrk="1" latinLnBrk="0" hangingPunct="1">
        <a:spcBef>
          <a:spcPct val="20000"/>
        </a:spcBef>
        <a:spcAft>
          <a:spcPts val="600"/>
        </a:spcAft>
        <a:buClr>
          <a:schemeClr val="accent1"/>
        </a:buClr>
        <a:buSzPct val="80000"/>
        <a:buFont typeface="Wingdings 3" charset="2"/>
        <a:buChar char=""/>
        <a:defRPr sz="120" b="0" i="0" kern="1200">
          <a:solidFill>
            <a:schemeClr val="tx1"/>
          </a:solidFill>
          <a:latin typeface="+mj-lt"/>
          <a:ea typeface="+mj-ea"/>
          <a:cs typeface="+mj-cs"/>
        </a:defRPr>
      </a:lvl8pPr>
      <a:lvl9pPr marL="3885034" indent="-228531" algn="l" defTabSz="457063" rtl="0" eaLnBrk="1" latinLnBrk="0" hangingPunct="1">
        <a:spcBef>
          <a:spcPct val="20000"/>
        </a:spcBef>
        <a:spcAft>
          <a:spcPts val="600"/>
        </a:spcAft>
        <a:buClr>
          <a:schemeClr val="accent1"/>
        </a:buClr>
        <a:buSzPct val="80000"/>
        <a:buFont typeface="Wingdings 3" charset="2"/>
        <a:buChar char=""/>
        <a:defRPr sz="12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etrix-gp.eu/" TargetMode="External"/><Relationship Id="rId2" Type="http://schemas.openxmlformats.org/officeDocument/2006/relationships/hyperlink" Target="http://www.androidaci.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etrix-gp.eu/" TargetMode="External"/><Relationship Id="rId2" Type="http://schemas.openxmlformats.org/officeDocument/2006/relationships/hyperlink" Target="http://www.androidaci.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smtClean="0"/>
              <a:t>Trecia sila</a:t>
            </a:r>
            <a:endParaRPr lang="sk-SK" dirty="0"/>
          </a:p>
        </p:txBody>
      </p:sp>
      <p:sp>
        <p:nvSpPr>
          <p:cNvPr id="3" name="Subtitle 2"/>
          <p:cNvSpPr>
            <a:spLocks noGrp="1"/>
          </p:cNvSpPr>
          <p:nvPr>
            <p:ph type="subTitle" idx="1"/>
          </p:nvPr>
        </p:nvSpPr>
        <p:spPr>
          <a:xfrm>
            <a:off x="1154654" y="4777379"/>
            <a:ext cx="8823360" cy="1457165"/>
          </a:xfrm>
        </p:spPr>
        <p:txBody>
          <a:bodyPr>
            <a:noAutofit/>
          </a:bodyPr>
          <a:lstStyle/>
          <a:p>
            <a:r>
              <a:rPr lang="sk-SK" sz="1600" dirty="0" smtClean="0"/>
              <a:t>Patrik </a:t>
            </a:r>
            <a:r>
              <a:rPr lang="sk-SK" sz="1600" dirty="0" err="1" smtClean="0"/>
              <a:t>Belzár</a:t>
            </a:r>
            <a:r>
              <a:rPr lang="sk-SK" sz="1600" dirty="0" smtClean="0"/>
              <a:t> </a:t>
            </a:r>
          </a:p>
          <a:p>
            <a:r>
              <a:rPr lang="sk-SK" sz="1600" dirty="0" smtClean="0"/>
              <a:t>Upravila: Viera </a:t>
            </a:r>
            <a:r>
              <a:rPr lang="sk-SK" sz="1600" smtClean="0"/>
              <a:t>Levočová</a:t>
            </a:r>
            <a:endParaRPr lang="sk-SK" sz="1600" dirty="0" smtClean="0"/>
          </a:p>
          <a:p>
            <a:r>
              <a:rPr lang="sk-SK" sz="1600" dirty="0" smtClean="0">
                <a:hlinkClick r:id="rId2"/>
              </a:rPr>
              <a:t>www.androidaci.net</a:t>
            </a:r>
            <a:endParaRPr lang="sk-SK" sz="1600" dirty="0" smtClean="0"/>
          </a:p>
          <a:p>
            <a:r>
              <a:rPr lang="sk-SK" sz="1600" dirty="0" smtClean="0">
                <a:hlinkClick r:id="rId3"/>
              </a:rPr>
              <a:t>www.netrix-gp.eu</a:t>
            </a:r>
            <a:r>
              <a:rPr lang="sk-SK" sz="1600" dirty="0" smtClean="0"/>
              <a:t> </a:t>
            </a:r>
            <a:endParaRPr lang="sk-SK" sz="1600" dirty="0"/>
          </a:p>
        </p:txBody>
      </p:sp>
    </p:spTree>
    <p:extLst>
      <p:ext uri="{BB962C8B-B14F-4D97-AF65-F5344CB8AC3E}">
        <p14:creationId xmlns:p14="http://schemas.microsoft.com/office/powerpoint/2010/main" val="397984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Ďakujem za pozornosť</a:t>
            </a:r>
            <a:endParaRPr lang="sk-SK" dirty="0"/>
          </a:p>
        </p:txBody>
      </p:sp>
      <p:sp>
        <p:nvSpPr>
          <p:cNvPr id="3" name="Content Placeholder 2"/>
          <p:cNvSpPr>
            <a:spLocks noGrp="1"/>
          </p:cNvSpPr>
          <p:nvPr>
            <p:ph idx="1"/>
          </p:nvPr>
        </p:nvSpPr>
        <p:spPr>
          <a:xfrm>
            <a:off x="1103025" y="2052919"/>
            <a:ext cx="8944211" cy="2539863"/>
          </a:xfrm>
        </p:spPr>
        <p:txBody>
          <a:bodyPr>
            <a:normAutofit lnSpcReduction="10000"/>
          </a:bodyPr>
          <a:lstStyle/>
          <a:p>
            <a:pPr marL="0" indent="0">
              <a:buNone/>
            </a:pPr>
            <a:r>
              <a:rPr lang="sk-SK" dirty="0" smtClean="0"/>
              <a:t>Ďakujem za prezretie mojej prezentácie o trecej sile</a:t>
            </a:r>
          </a:p>
          <a:p>
            <a:pPr marL="0" indent="0">
              <a:buNone/>
            </a:pPr>
            <a:endParaRPr lang="sk-SK" dirty="0"/>
          </a:p>
          <a:p>
            <a:pPr marL="0" indent="0">
              <a:buNone/>
            </a:pPr>
            <a:r>
              <a:rPr lang="sk-SK" dirty="0" smtClean="0"/>
              <a:t>Navštívte prosím weby autora:</a:t>
            </a:r>
          </a:p>
          <a:p>
            <a:pPr>
              <a:buFontTx/>
              <a:buChar char="-"/>
            </a:pPr>
            <a:r>
              <a:rPr lang="sk-SK" dirty="0" smtClean="0">
                <a:hlinkClick r:id="rId2"/>
              </a:rPr>
              <a:t>www.androidaci.net</a:t>
            </a:r>
            <a:endParaRPr lang="sk-SK" dirty="0" smtClean="0"/>
          </a:p>
          <a:p>
            <a:pPr>
              <a:buFontTx/>
              <a:buChar char="-"/>
            </a:pPr>
            <a:r>
              <a:rPr lang="sk-SK" dirty="0" smtClean="0">
                <a:hlinkClick r:id="rId3"/>
              </a:rPr>
              <a:t>www.netrix-gp.eu</a:t>
            </a:r>
            <a:endParaRPr lang="sk-SK" dirty="0" smtClean="0"/>
          </a:p>
          <a:p>
            <a:pPr marL="0" indent="0">
              <a:buNone/>
            </a:pPr>
            <a:r>
              <a:rPr lang="sk-SK" dirty="0" smtClean="0"/>
              <a:t> </a:t>
            </a:r>
            <a:endParaRPr lang="sk-SK" dirty="0"/>
          </a:p>
        </p:txBody>
      </p:sp>
    </p:spTree>
    <p:extLst>
      <p:ext uri="{BB962C8B-B14F-4D97-AF65-F5344CB8AC3E}">
        <p14:creationId xmlns:p14="http://schemas.microsoft.com/office/powerpoint/2010/main" val="32959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42" y="197427"/>
            <a:ext cx="8534400" cy="1507067"/>
          </a:xfrm>
        </p:spPr>
        <p:txBody>
          <a:bodyPr/>
          <a:lstStyle/>
          <a:p>
            <a:r>
              <a:rPr lang="sk-SK" dirty="0" smtClean="0"/>
              <a:t>Trecia sila v praxi</a:t>
            </a:r>
            <a:endParaRPr lang="sk-SK" dirty="0"/>
          </a:p>
        </p:txBody>
      </p:sp>
      <p:sp>
        <p:nvSpPr>
          <p:cNvPr id="3" name="Content Placeholder 2"/>
          <p:cNvSpPr>
            <a:spLocks noGrp="1"/>
          </p:cNvSpPr>
          <p:nvPr>
            <p:ph idx="1"/>
          </p:nvPr>
        </p:nvSpPr>
        <p:spPr>
          <a:xfrm>
            <a:off x="376740" y="1433945"/>
            <a:ext cx="9900601" cy="2234046"/>
          </a:xfrm>
        </p:spPr>
        <p:txBody>
          <a:bodyPr/>
          <a:lstStyle/>
          <a:p>
            <a:pPr marL="0" indent="0" algn="just">
              <a:buNone/>
            </a:pPr>
            <a:r>
              <a:rPr lang="sk-SK" dirty="0"/>
              <a:t>Určite sa mnohí z vás v zime lyžovali, sánkovali alebo korčuľovali. Aj keď ste šli rýchlo, vždy ste po určitej chvíli zastali. Jednou z príčin, prečo ste sa nepohybovali ďalej je trecia sila. </a:t>
            </a:r>
            <a:r>
              <a:rPr lang="sk-SK" b="1" dirty="0"/>
              <a:t>Je to sila, ktorá pôsobí proti smeru pohybu telesa a vždy v mieste, kde sa telesá navzájom dotýkali.</a:t>
            </a:r>
            <a:endParaRPr lang="sk-SK" dirty="0"/>
          </a:p>
        </p:txBody>
      </p:sp>
      <p:pic>
        <p:nvPicPr>
          <p:cNvPr id="1026" name="Picture 2" descr="http://www.oskole.sk/userfiles/image/zaida/fyzika/Trecia%20sila_html_31bf9f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5" y="3157150"/>
            <a:ext cx="4707083" cy="2946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aoblený obdĺžnik 3"/>
          <p:cNvSpPr/>
          <p:nvPr/>
        </p:nvSpPr>
        <p:spPr>
          <a:xfrm>
            <a:off x="5351315" y="5486399"/>
            <a:ext cx="682580" cy="25757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k-SK" sz="1100" dirty="0" smtClean="0">
                <a:latin typeface="Cambria" panose="02040503050406030204" pitchFamily="18" charset="0"/>
              </a:rPr>
              <a:t>pôsobeni</a:t>
            </a:r>
            <a:r>
              <a:rPr lang="sk-SK" sz="1100" dirty="0">
                <a:latin typeface="Cambria" panose="02040503050406030204" pitchFamily="18" charset="0"/>
              </a:rPr>
              <a:t>a</a:t>
            </a:r>
          </a:p>
        </p:txBody>
      </p:sp>
    </p:spTree>
    <p:extLst>
      <p:ext uri="{BB962C8B-B14F-4D97-AF65-F5344CB8AC3E}">
        <p14:creationId xmlns:p14="http://schemas.microsoft.com/office/powerpoint/2010/main" val="26848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34" y="194665"/>
            <a:ext cx="8534400" cy="1507067"/>
          </a:xfrm>
        </p:spPr>
        <p:txBody>
          <a:bodyPr/>
          <a:lstStyle/>
          <a:p>
            <a:r>
              <a:rPr lang="sk-SK" dirty="0" smtClean="0"/>
              <a:t>Trecia sila vzniká z týchto príčin:</a:t>
            </a:r>
            <a:endParaRPr lang="sk-SK" dirty="0"/>
          </a:p>
        </p:txBody>
      </p:sp>
      <p:sp>
        <p:nvSpPr>
          <p:cNvPr id="3" name="Content Placeholder 2"/>
          <p:cNvSpPr>
            <a:spLocks noGrp="1"/>
          </p:cNvSpPr>
          <p:nvPr>
            <p:ph idx="1"/>
          </p:nvPr>
        </p:nvSpPr>
        <p:spPr>
          <a:xfrm>
            <a:off x="363759" y="1493950"/>
            <a:ext cx="6848410" cy="4726546"/>
          </a:xfrm>
        </p:spPr>
        <p:txBody>
          <a:bodyPr>
            <a:normAutofit/>
          </a:bodyPr>
          <a:lstStyle/>
          <a:p>
            <a:pPr algn="just"/>
            <a:r>
              <a:rPr lang="sk-SK" dirty="0"/>
              <a:t>plochy, ktorými sa telesá navzájom dotýkajú sú drsné. Týmito nerovnosťami sa plochy telies o seba zachytávajú a odierajú, čím sa pohyb telesa brzdí. </a:t>
            </a:r>
          </a:p>
          <a:p>
            <a:pPr algn="just"/>
            <a:r>
              <a:rPr lang="sk-SK" dirty="0"/>
              <a:t>medzi plochami, ktoré sú veľmi blízko pri sebe, pôsobia vzájomné príťažlivé sily</a:t>
            </a:r>
          </a:p>
          <a:p>
            <a:pPr algn="just"/>
            <a:endParaRPr lang="sk-SK" dirty="0" smtClean="0"/>
          </a:p>
          <a:p>
            <a:pPr marL="0" indent="0" algn="just">
              <a:buNone/>
            </a:pPr>
            <a:r>
              <a:rPr lang="sk-SK" dirty="0"/>
              <a:t>Pri drsných plochách sa k sebe priblíži oveľa menej častíc ako pri hladkých plochách. Preto v tomto prípade je z väčšej časti príčinou vzniku trecej sily drsnosť stykových plôch. </a:t>
            </a:r>
            <a:endParaRPr lang="sk-SK" dirty="0" smtClean="0"/>
          </a:p>
          <a:p>
            <a:pPr marL="0" indent="0" algn="just">
              <a:buNone/>
            </a:pPr>
            <a:r>
              <a:rPr lang="sk-SK" dirty="0" smtClean="0"/>
              <a:t>Pri </a:t>
            </a:r>
            <a:r>
              <a:rPr lang="sk-SK" dirty="0"/>
              <a:t>hladkých plochách je to zas vzájomné silové pôsobenie medzi časticami.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951" y="1266959"/>
            <a:ext cx="3048000" cy="1143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126" y="2695441"/>
            <a:ext cx="2533650" cy="190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18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Šmyková trecia sila</a:t>
            </a:r>
            <a:endParaRPr lang="sk-SK" dirty="0"/>
          </a:p>
        </p:txBody>
      </p:sp>
      <p:sp>
        <p:nvSpPr>
          <p:cNvPr id="3" name="Content Placeholder 2"/>
          <p:cNvSpPr>
            <a:spLocks noGrp="1"/>
          </p:cNvSpPr>
          <p:nvPr>
            <p:ph idx="1"/>
          </p:nvPr>
        </p:nvSpPr>
        <p:spPr>
          <a:xfrm>
            <a:off x="587870" y="1280188"/>
            <a:ext cx="10990237" cy="3214540"/>
          </a:xfrm>
        </p:spPr>
        <p:txBody>
          <a:bodyPr/>
          <a:lstStyle/>
          <a:p>
            <a:pPr marL="0" indent="0" algn="just">
              <a:buNone/>
            </a:pPr>
            <a:r>
              <a:rPr lang="sk-SK" dirty="0"/>
              <a:t>Ak trecia sila vzniká pri posúvaní jedného telesa po povrchu druhého, hovoríme o </a:t>
            </a:r>
            <a:r>
              <a:rPr lang="sk-SK" b="1" dirty="0"/>
              <a:t>šmykovej trecej sile</a:t>
            </a:r>
            <a:r>
              <a:rPr lang="sk-SK" dirty="0"/>
              <a:t>. Šmyková trecia sila má pôsobisko v stykovej ploche telesa s podložkou a jej smer je proti pohybu telesa. </a:t>
            </a:r>
          </a:p>
          <a:p>
            <a:pPr marL="0" indent="0" algn="just">
              <a:buNone/>
            </a:pPr>
            <a:r>
              <a:rPr lang="sk-SK" dirty="0"/>
              <a:t>Veľkosť šmykovej trecej sily nie je vždy rovnaká. </a:t>
            </a:r>
          </a:p>
          <a:p>
            <a:pPr marL="0" indent="0" algn="just">
              <a:buNone/>
            </a:pPr>
            <a:r>
              <a:rPr lang="sk-SK" dirty="0"/>
              <a:t>Skúste položiť na stôl knihu a posúvať ju po ňom. Kniha sa posúva po stole pomerne ľahko. Ak položíme na knihu ďalšiu, poprípade ešte jednu, budú sa posúvať po stole už ťažšie. Je to preto, lebo sila, ktorou tlačia knihy na plochu stola je pri jednej knihe menšia ako v prípade, keď sú knihy dve alebo je ich viac.</a:t>
            </a:r>
          </a:p>
          <a:p>
            <a:endParaRPr lang="sk-SK"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178" y="4250239"/>
            <a:ext cx="4515542" cy="24468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5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Šmyková trecia sila</a:t>
            </a:r>
          </a:p>
        </p:txBody>
      </p:sp>
      <p:sp>
        <p:nvSpPr>
          <p:cNvPr id="3" name="Content Placeholder 2"/>
          <p:cNvSpPr>
            <a:spLocks noGrp="1"/>
          </p:cNvSpPr>
          <p:nvPr>
            <p:ph idx="1"/>
          </p:nvPr>
        </p:nvSpPr>
        <p:spPr>
          <a:xfrm>
            <a:off x="1103025" y="2052919"/>
            <a:ext cx="8705993" cy="1147481"/>
          </a:xfrm>
        </p:spPr>
        <p:txBody>
          <a:bodyPr/>
          <a:lstStyle/>
          <a:p>
            <a:pPr marL="0" indent="0" algn="just">
              <a:buNone/>
            </a:pPr>
            <a:r>
              <a:rPr lang="sk-SK" dirty="0"/>
              <a:t>Z toho vyplýva, že </a:t>
            </a:r>
            <a:r>
              <a:rPr lang="sk-SK" b="1" dirty="0"/>
              <a:t>trecia sila</a:t>
            </a:r>
            <a:r>
              <a:rPr lang="sk-SK" dirty="0"/>
              <a:t> </a:t>
            </a:r>
            <a:r>
              <a:rPr lang="sk-SK" b="1" dirty="0"/>
              <a:t>závisí od veľkosti tlakovej sily, ktorou teleso pôsobí na podložku </a:t>
            </a:r>
            <a:r>
              <a:rPr lang="sk-SK" dirty="0"/>
              <a:t>– čím je tlaková sila väčšia, tým je aj trecia sila väčšia.</a:t>
            </a:r>
          </a:p>
        </p:txBody>
      </p:sp>
      <p:pic>
        <p:nvPicPr>
          <p:cNvPr id="2050" name="Picture 2" descr="http://www.oskole.sk/userfiles/image/zaida/fyzika/Trecia%20sila_html_m72b11f6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443" y="3325091"/>
            <a:ext cx="5743575" cy="2981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Stykové plochy</a:t>
            </a:r>
            <a:endParaRPr lang="sk-SK" dirty="0"/>
          </a:p>
        </p:txBody>
      </p:sp>
      <p:sp>
        <p:nvSpPr>
          <p:cNvPr id="3" name="Content Placeholder 2"/>
          <p:cNvSpPr>
            <a:spLocks noGrp="1"/>
          </p:cNvSpPr>
          <p:nvPr>
            <p:ph idx="1"/>
          </p:nvPr>
        </p:nvSpPr>
        <p:spPr>
          <a:xfrm>
            <a:off x="1103025" y="1730947"/>
            <a:ext cx="8944211" cy="4195481"/>
          </a:xfrm>
        </p:spPr>
        <p:txBody>
          <a:bodyPr/>
          <a:lstStyle/>
          <a:p>
            <a:pPr marL="0" indent="0" algn="just">
              <a:buNone/>
            </a:pPr>
            <a:r>
              <a:rPr lang="sk-SK" dirty="0"/>
              <a:t>Pri korčuľovaní alebo lyžovaní ste už určite zistili, že ste, či už na lyžiach alebo na korčuliach, zašli ďalej, ak bol svah alebo ľad hladký. Ak bol sneh neupravený, ľad rozrytý, bola vzdialenosť, do ktorej ste po rozbehnutí alebo po spustení sa zo svahu, oveľa menšia. </a:t>
            </a:r>
          </a:p>
          <a:p>
            <a:pPr marL="0" indent="0" algn="just">
              <a:buNone/>
            </a:pPr>
            <a:r>
              <a:rPr lang="sk-SK" dirty="0"/>
              <a:t> </a:t>
            </a:r>
          </a:p>
          <a:p>
            <a:pPr marL="0" indent="0" algn="just">
              <a:buNone/>
            </a:pPr>
            <a:r>
              <a:rPr lang="sk-SK" dirty="0"/>
              <a:t>Z toho vyplýva, že </a:t>
            </a:r>
            <a:r>
              <a:rPr lang="sk-SK" b="1" dirty="0"/>
              <a:t>trecia sila závisí aj od drsnosti stykových plôch</a:t>
            </a:r>
            <a:r>
              <a:rPr lang="sk-SK" dirty="0"/>
              <a:t> – čím sú plochy drsnejšie, tým je trecia sila väčšia. Drsnosť plôch súvisí z materiálom, z ktorých sú plochy vyrobené. Závislosť trecej sily od drsnosti stykových plôch charakterizuje </a:t>
            </a:r>
            <a:r>
              <a:rPr lang="sk-SK" b="1" dirty="0"/>
              <a:t>súčiniteľ šmykového trenia</a:t>
            </a:r>
            <a:r>
              <a:rPr lang="sk-SK" dirty="0"/>
              <a:t> – </a:t>
            </a:r>
            <a:r>
              <a:rPr lang="sk-SK" b="1" dirty="0"/>
              <a:t>f.</a:t>
            </a:r>
            <a:r>
              <a:rPr lang="sk-SK" dirty="0"/>
              <a:t> Jeho hodnoty pre určité dvojice materiálov sú uvedené v Tabuľkách pre ZŠ.</a:t>
            </a:r>
          </a:p>
          <a:p>
            <a:endParaRPr lang="sk-SK" dirty="0"/>
          </a:p>
        </p:txBody>
      </p:sp>
    </p:spTree>
    <p:extLst>
      <p:ext uri="{BB962C8B-B14F-4D97-AF65-F5344CB8AC3E}">
        <p14:creationId xmlns:p14="http://schemas.microsoft.com/office/powerpoint/2010/main" val="345984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Veľkosť šmykovej trecej</a:t>
            </a:r>
          </a:p>
        </p:txBody>
      </p:sp>
      <p:sp>
        <p:nvSpPr>
          <p:cNvPr id="3" name="Content Placeholder 2"/>
          <p:cNvSpPr>
            <a:spLocks noGrp="1"/>
          </p:cNvSpPr>
          <p:nvPr>
            <p:ph idx="1"/>
          </p:nvPr>
        </p:nvSpPr>
        <p:spPr>
          <a:xfrm>
            <a:off x="271751" y="2366956"/>
            <a:ext cx="8944211" cy="4195481"/>
          </a:xfrm>
        </p:spPr>
        <p:txBody>
          <a:bodyPr/>
          <a:lstStyle/>
          <a:p>
            <a:pPr marL="0" indent="0">
              <a:buNone/>
            </a:pPr>
            <a:r>
              <a:rPr lang="sk-SK" dirty="0"/>
              <a:t>Veľkosť šmykovej trecej sily vypočítame:</a:t>
            </a:r>
          </a:p>
          <a:p>
            <a:pPr marL="0" indent="0">
              <a:buNone/>
            </a:pPr>
            <a:r>
              <a:rPr lang="sk-SK" dirty="0"/>
              <a:t> </a:t>
            </a:r>
          </a:p>
          <a:p>
            <a:pPr marL="0" indent="0">
              <a:buNone/>
            </a:pPr>
            <a:r>
              <a:rPr lang="sk-SK" sz="3200" b="1" dirty="0"/>
              <a:t>F</a:t>
            </a:r>
            <a:r>
              <a:rPr lang="sk-SK" sz="3200" b="1" baseline="-25000" dirty="0"/>
              <a:t>t</a:t>
            </a:r>
            <a:r>
              <a:rPr lang="sk-SK" sz="3200" b="1" dirty="0"/>
              <a:t> = F</a:t>
            </a:r>
            <a:r>
              <a:rPr lang="sk-SK" sz="3200" b="1" baseline="-25000" dirty="0"/>
              <a:t>n</a:t>
            </a:r>
            <a:r>
              <a:rPr lang="sk-SK" sz="3200" b="1" dirty="0"/>
              <a:t> . </a:t>
            </a:r>
            <a:r>
              <a:rPr lang="el-GR" sz="3200" b="1" dirty="0" smtClean="0"/>
              <a:t>μ</a:t>
            </a:r>
            <a:r>
              <a:rPr lang="sk-SK" sz="3200" b="1" dirty="0" smtClean="0"/>
              <a:t> </a:t>
            </a:r>
            <a:endParaRPr lang="sk-SK" sz="3200" dirty="0"/>
          </a:p>
          <a:p>
            <a:pPr marL="0" indent="0">
              <a:buNone/>
            </a:pPr>
            <a:r>
              <a:rPr lang="sk-SK" dirty="0"/>
              <a:t> </a:t>
            </a:r>
          </a:p>
          <a:p>
            <a:r>
              <a:rPr lang="sk-SK" dirty="0" smtClean="0"/>
              <a:t>F</a:t>
            </a:r>
            <a:r>
              <a:rPr lang="sk-SK" baseline="-25000" dirty="0" smtClean="0"/>
              <a:t>t</a:t>
            </a:r>
            <a:r>
              <a:rPr lang="sk-SK" dirty="0" smtClean="0"/>
              <a:t> </a:t>
            </a:r>
            <a:r>
              <a:rPr lang="sk-SK" dirty="0"/>
              <a:t>– trecia sila v N</a:t>
            </a:r>
          </a:p>
          <a:p>
            <a:r>
              <a:rPr lang="sk-SK" dirty="0"/>
              <a:t>F</a:t>
            </a:r>
            <a:r>
              <a:rPr lang="sk-SK" baseline="-25000" dirty="0"/>
              <a:t>n</a:t>
            </a:r>
            <a:r>
              <a:rPr lang="sk-SK" dirty="0"/>
              <a:t> – tlaková sila v N</a:t>
            </a:r>
          </a:p>
          <a:p>
            <a:r>
              <a:rPr lang="sk-SK" dirty="0"/>
              <a:t>μ</a:t>
            </a:r>
            <a:r>
              <a:rPr lang="sk-SK" smtClean="0"/>
              <a:t> </a:t>
            </a:r>
            <a:r>
              <a:rPr lang="sk-SK" dirty="0"/>
              <a:t>– súčiniteľ šmykového trenia</a:t>
            </a:r>
          </a:p>
          <a:p>
            <a:r>
              <a:rPr lang="sk-SK" dirty="0"/>
              <a:t>Základnou jednotkou šmykovej trecej sily je newton – </a:t>
            </a:r>
            <a:r>
              <a:rPr lang="sk-SK" dirty="0" smtClean="0"/>
              <a:t>N</a:t>
            </a:r>
            <a:endParaRPr lang="sk-SK" dirty="0"/>
          </a:p>
          <a:p>
            <a:endParaRPr lang="sk-S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975" y="1310365"/>
            <a:ext cx="6143915" cy="436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2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Pokojová trecia sila</a:t>
            </a:r>
            <a:endParaRPr lang="sk-SK" dirty="0"/>
          </a:p>
        </p:txBody>
      </p:sp>
      <p:sp>
        <p:nvSpPr>
          <p:cNvPr id="3" name="Content Placeholder 2"/>
          <p:cNvSpPr>
            <a:spLocks noGrp="1"/>
          </p:cNvSpPr>
          <p:nvPr>
            <p:ph idx="1"/>
          </p:nvPr>
        </p:nvSpPr>
        <p:spPr/>
        <p:txBody>
          <a:bodyPr/>
          <a:lstStyle/>
          <a:p>
            <a:pPr marL="0" indent="0" algn="just">
              <a:buNone/>
            </a:pPr>
            <a:r>
              <a:rPr lang="sk-SK" dirty="0"/>
              <a:t>V prípade, že teleso položené na podložke sa nepohybuje, pôsobí v mieste styku plochy telesa a podložky </a:t>
            </a:r>
            <a:r>
              <a:rPr lang="sk-SK" b="1" dirty="0"/>
              <a:t>pokojová trecia sila.</a:t>
            </a:r>
            <a:r>
              <a:rPr lang="sk-SK" dirty="0"/>
              <a:t> Táto sila je najväčšia v okamihu uvedenia telesa do pohybu, kedy musíme vlastne túto silu prekonať, aby sme teleso uviedli do pohybu.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16" y="3599833"/>
            <a:ext cx="2479475" cy="246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Obrázo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42" y="3599832"/>
            <a:ext cx="4988272" cy="246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61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Otázky:</a:t>
            </a:r>
            <a:endParaRPr lang="sk-SK" dirty="0"/>
          </a:p>
        </p:txBody>
      </p:sp>
      <p:sp>
        <p:nvSpPr>
          <p:cNvPr id="3" name="Zástupný symbol obsahu 2"/>
          <p:cNvSpPr>
            <a:spLocks noGrp="1"/>
          </p:cNvSpPr>
          <p:nvPr>
            <p:ph idx="1"/>
          </p:nvPr>
        </p:nvSpPr>
        <p:spPr/>
        <p:txBody>
          <a:bodyPr/>
          <a:lstStyle/>
          <a:p>
            <a:pPr marL="457200" indent="-457200">
              <a:buFont typeface="+mj-lt"/>
              <a:buAutoNum type="arabicPeriod"/>
            </a:pPr>
            <a:r>
              <a:rPr lang="sk-SK" dirty="0" smtClean="0"/>
              <a:t>Prečo po čase každé teleso pohybujúce sa po pevnej podložke zastane?</a:t>
            </a:r>
          </a:p>
          <a:p>
            <a:pPr marL="457200" indent="-457200">
              <a:buFont typeface="+mj-lt"/>
              <a:buAutoNum type="arabicPeriod"/>
            </a:pPr>
            <a:r>
              <a:rPr lang="sk-SK" dirty="0" smtClean="0"/>
              <a:t>Aké sú príčiny trecej sily?</a:t>
            </a:r>
          </a:p>
          <a:p>
            <a:pPr marL="457200" indent="-457200">
              <a:buFont typeface="+mj-lt"/>
              <a:buAutoNum type="arabicPeriod"/>
            </a:pPr>
            <a:r>
              <a:rPr lang="sk-SK" dirty="0" smtClean="0"/>
              <a:t>Aké druhy trecej sily poznáme?</a:t>
            </a:r>
          </a:p>
          <a:p>
            <a:pPr marL="457200" indent="-457200">
              <a:buFont typeface="+mj-lt"/>
              <a:buAutoNum type="arabicPeriod"/>
            </a:pPr>
            <a:r>
              <a:rPr lang="sk-SK" dirty="0" smtClean="0"/>
              <a:t>Kedy vzniká šmyková trecia sila?</a:t>
            </a:r>
          </a:p>
          <a:p>
            <a:pPr marL="457200" indent="-457200">
              <a:buFont typeface="+mj-lt"/>
              <a:buAutoNum type="arabicPeriod"/>
            </a:pPr>
            <a:r>
              <a:rPr lang="sk-SK" dirty="0" smtClean="0"/>
              <a:t>Kedy vzniká pokojová trecia sila?</a:t>
            </a:r>
          </a:p>
          <a:p>
            <a:pPr marL="457200" indent="-457200">
              <a:buFont typeface="+mj-lt"/>
              <a:buAutoNum type="arabicPeriod"/>
            </a:pPr>
            <a:r>
              <a:rPr lang="sk-SK" dirty="0" smtClean="0"/>
              <a:t>Od čoho závisí veľkosť trecej sily?</a:t>
            </a:r>
          </a:p>
          <a:p>
            <a:pPr marL="457200" indent="-457200">
              <a:buFont typeface="+mj-lt"/>
              <a:buAutoNum type="arabicPeriod"/>
            </a:pPr>
            <a:endParaRPr lang="sk-SK" dirty="0"/>
          </a:p>
        </p:txBody>
      </p:sp>
    </p:spTree>
    <p:extLst>
      <p:ext uri="{BB962C8B-B14F-4D97-AF65-F5344CB8AC3E}">
        <p14:creationId xmlns:p14="http://schemas.microsoft.com/office/powerpoint/2010/main" val="1870470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Blu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49</TotalTime>
  <Words>198</Words>
  <Application>Microsoft Office PowerPoint</Application>
  <PresentationFormat>Vlastná</PresentationFormat>
  <Paragraphs>49</Paragraphs>
  <Slides>10</Slides>
  <Notes>0</Notes>
  <HiddenSlides>0</HiddenSlides>
  <MMClips>0</MMClips>
  <ScaleCrop>false</ScaleCrop>
  <HeadingPairs>
    <vt:vector size="4" baseType="variant">
      <vt:variant>
        <vt:lpstr>Motív</vt:lpstr>
      </vt:variant>
      <vt:variant>
        <vt:i4>1</vt:i4>
      </vt:variant>
      <vt:variant>
        <vt:lpstr>Nadpisy snímok</vt:lpstr>
      </vt:variant>
      <vt:variant>
        <vt:i4>10</vt:i4>
      </vt:variant>
    </vt:vector>
  </HeadingPairs>
  <TitlesOfParts>
    <vt:vector size="11" baseType="lpstr">
      <vt:lpstr>Ion</vt:lpstr>
      <vt:lpstr>Trecia sila</vt:lpstr>
      <vt:lpstr>Trecia sila v praxi</vt:lpstr>
      <vt:lpstr>Trecia sila vzniká z týchto príčin:</vt:lpstr>
      <vt:lpstr>Šmyková trecia sila</vt:lpstr>
      <vt:lpstr>Šmyková trecia sila</vt:lpstr>
      <vt:lpstr>Stykové plochy</vt:lpstr>
      <vt:lpstr>Veľkosť šmykovej trecej</vt:lpstr>
      <vt:lpstr>Pokojová trecia sila</vt:lpstr>
      <vt:lpstr>Otázky:</vt:lpstr>
      <vt:lpstr>Ďakujem za pozornosť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Trecia sila</dc:title>
  <dc:creator>Patrik Belzár</dc:creator>
  <cp:lastModifiedBy>User</cp:lastModifiedBy>
  <cp:revision>9</cp:revision>
  <dcterms:created xsi:type="dcterms:W3CDTF">2013-03-10T16:46:16Z</dcterms:created>
  <dcterms:modified xsi:type="dcterms:W3CDTF">2017-05-30T05:45:15Z</dcterms:modified>
</cp:coreProperties>
</file>